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1">
  <p:sldMasterIdLst>
    <p:sldMasterId id="2147483648" r:id="rId1"/>
  </p:sldMasterIdLst>
  <p:notesMasterIdLst>
    <p:notesMasterId r:id="rId63"/>
  </p:notesMasterIdLst>
  <p:sldIdLst>
    <p:sldId id="257" r:id="rId2"/>
    <p:sldId id="1029" r:id="rId3"/>
    <p:sldId id="1030" r:id="rId4"/>
    <p:sldId id="773" r:id="rId5"/>
    <p:sldId id="988" r:id="rId6"/>
    <p:sldId id="989" r:id="rId7"/>
    <p:sldId id="644" r:id="rId8"/>
    <p:sldId id="1074" r:id="rId9"/>
    <p:sldId id="937" r:id="rId10"/>
    <p:sldId id="721" r:id="rId11"/>
    <p:sldId id="990" r:id="rId12"/>
    <p:sldId id="991" r:id="rId13"/>
    <p:sldId id="878" r:id="rId14"/>
    <p:sldId id="1031" r:id="rId15"/>
    <p:sldId id="1032" r:id="rId16"/>
    <p:sldId id="1033" r:id="rId17"/>
    <p:sldId id="1034" r:id="rId18"/>
    <p:sldId id="1035" r:id="rId19"/>
    <p:sldId id="1036" r:id="rId20"/>
    <p:sldId id="1037" r:id="rId21"/>
    <p:sldId id="1038" r:id="rId22"/>
    <p:sldId id="1039" r:id="rId23"/>
    <p:sldId id="1040" r:id="rId24"/>
    <p:sldId id="1041" r:id="rId25"/>
    <p:sldId id="1042" r:id="rId26"/>
    <p:sldId id="1043" r:id="rId27"/>
    <p:sldId id="1044" r:id="rId28"/>
    <p:sldId id="1045" r:id="rId29"/>
    <p:sldId id="1046" r:id="rId30"/>
    <p:sldId id="1047" r:id="rId31"/>
    <p:sldId id="1048" r:id="rId32"/>
    <p:sldId id="1049" r:id="rId33"/>
    <p:sldId id="1050" r:id="rId34"/>
    <p:sldId id="1051" r:id="rId35"/>
    <p:sldId id="1052" r:id="rId36"/>
    <p:sldId id="1053" r:id="rId37"/>
    <p:sldId id="1054" r:id="rId38"/>
    <p:sldId id="1055" r:id="rId39"/>
    <p:sldId id="1056" r:id="rId40"/>
    <p:sldId id="1057" r:id="rId41"/>
    <p:sldId id="1058" r:id="rId42"/>
    <p:sldId id="1059" r:id="rId43"/>
    <p:sldId id="1060" r:id="rId44"/>
    <p:sldId id="1061" r:id="rId45"/>
    <p:sldId id="1062" r:id="rId46"/>
    <p:sldId id="1063" r:id="rId47"/>
    <p:sldId id="1064" r:id="rId48"/>
    <p:sldId id="1065" r:id="rId49"/>
    <p:sldId id="1066" r:id="rId50"/>
    <p:sldId id="1067" r:id="rId51"/>
    <p:sldId id="1068" r:id="rId52"/>
    <p:sldId id="1069" r:id="rId53"/>
    <p:sldId id="1070" r:id="rId54"/>
    <p:sldId id="1071" r:id="rId55"/>
    <p:sldId id="1072" r:id="rId56"/>
    <p:sldId id="1073" r:id="rId57"/>
    <p:sldId id="909" r:id="rId58"/>
    <p:sldId id="910" r:id="rId59"/>
    <p:sldId id="1027" r:id="rId60"/>
    <p:sldId id="1028" r:id="rId61"/>
    <p:sldId id="264" r:id="rId62"/>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0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es Cornelius" initials="jC" lastIdx="41" clrIdx="0">
    <p:extLst>
      <p:ext uri="{19B8F6BF-5375-455C-9EA6-DF929625EA0E}">
        <p15:presenceInfo xmlns:p15="http://schemas.microsoft.com/office/powerpoint/2012/main" xmlns="" userId="db81278f647fd32a" providerId="Windows Live"/>
      </p:ext>
    </p:extLst>
  </p:cmAuthor>
  <p:cmAuthor id="2" name="zhao dong" initials="" lastIdx="1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26DCE"/>
    <a:srgbClr val="CC6600"/>
    <a:srgbClr val="420614"/>
    <a:srgbClr val="669900"/>
    <a:srgbClr val="DCBEE2"/>
    <a:srgbClr val="E6E6E6"/>
    <a:srgbClr val="481031"/>
    <a:srgbClr val="026AC8"/>
    <a:srgbClr val="004692"/>
    <a:srgbClr val="00438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深色样式 1 - 强调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22" autoAdjust="0"/>
    <p:restoredTop sz="98588" autoAdjust="0"/>
  </p:normalViewPr>
  <p:slideViewPr>
    <p:cSldViewPr>
      <p:cViewPr varScale="1">
        <p:scale>
          <a:sx n="82" d="100"/>
          <a:sy n="82" d="100"/>
        </p:scale>
        <p:origin x="-640" y="-60"/>
      </p:cViewPr>
      <p:guideLst>
        <p:guide orient="horz" pos="180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3024"/>
    </p:cViewPr>
  </p:sorterViewPr>
  <p:notesViewPr>
    <p:cSldViewPr>
      <p:cViewPr varScale="1">
        <p:scale>
          <a:sx n="57" d="100"/>
          <a:sy n="57" d="100"/>
        </p:scale>
        <p:origin x="2472" y="42"/>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BBA40E-5606-4029-863C-DF903B52E771}" type="datetimeFigureOut">
              <a:rPr lang="zh-CN" altLang="en-US" smtClean="0"/>
              <a:pPr/>
              <a:t>2018/5/4</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8C17DF-1D58-4647-8B50-01AC32906402}" type="slidenum">
              <a:rPr lang="zh-CN" altLang="en-US" smtClean="0"/>
              <a:pPr/>
              <a:t>‹#›</a:t>
            </a:fld>
            <a:endParaRPr lang="zh-CN" altLang="en-US"/>
          </a:p>
        </p:txBody>
      </p:sp>
    </p:spTree>
    <p:extLst>
      <p:ext uri="{BB962C8B-B14F-4D97-AF65-F5344CB8AC3E}">
        <p14:creationId xmlns:p14="http://schemas.microsoft.com/office/powerpoint/2010/main" xmlns="" val="2052508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a:t>
            </a:fld>
            <a:endParaRPr lang="zh-CN" altLang="en-US"/>
          </a:p>
        </p:txBody>
      </p:sp>
    </p:spTree>
    <p:extLst>
      <p:ext uri="{BB962C8B-B14F-4D97-AF65-F5344CB8AC3E}">
        <p14:creationId xmlns:p14="http://schemas.microsoft.com/office/powerpoint/2010/main" xmlns="" val="3293123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11</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58</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60</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61</a:t>
            </a:fld>
            <a:endParaRPr lang="zh-CN" altLang="en-US"/>
          </a:p>
        </p:txBody>
      </p:sp>
    </p:spTree>
    <p:extLst>
      <p:ext uri="{BB962C8B-B14F-4D97-AF65-F5344CB8AC3E}">
        <p14:creationId xmlns:p14="http://schemas.microsoft.com/office/powerpoint/2010/main" xmlns="" val="2782384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1489348"/>
            <a:ext cx="6400800" cy="320965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113170304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1683048845"/>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213092822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177168913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263161300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正文内容">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userDrawn="1"/>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7" name="标题 1"/>
          <p:cNvSpPr>
            <a:spLocks noGrp="1"/>
          </p:cNvSpPr>
          <p:nvPr>
            <p:ph type="title"/>
          </p:nvPr>
        </p:nvSpPr>
        <p:spPr>
          <a:xfrm>
            <a:off x="294126" y="121568"/>
            <a:ext cx="5832475" cy="647700"/>
          </a:xfrm>
        </p:spPr>
        <p:txBody>
          <a:bodyPr/>
          <a:lstStyle>
            <a:lvl1pPr algn="l">
              <a:defRPr sz="22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
        <p:nvSpPr>
          <p:cNvPr id="8" name="副标题 2"/>
          <p:cNvSpPr>
            <a:spLocks noGrp="1"/>
          </p:cNvSpPr>
          <p:nvPr>
            <p:ph type="subTitle" idx="1"/>
          </p:nvPr>
        </p:nvSpPr>
        <p:spPr>
          <a:xfrm>
            <a:off x="611560" y="1465015"/>
            <a:ext cx="7920880" cy="3209652"/>
          </a:xfrm>
        </p:spPr>
        <p:txBody>
          <a:bodyPr>
            <a:normAutofit/>
          </a:bodyPr>
          <a:lstStyle>
            <a:lvl1pPr marL="457200" indent="-457200" algn="l">
              <a:buFont typeface="Wingdings" panose="05000000000000000000" pitchFamily="2" charset="2"/>
              <a:buChar char="n"/>
              <a:defRPr sz="2000">
                <a:solidFill>
                  <a:schemeClr val="tx1"/>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Tree>
    <p:extLst>
      <p:ext uri="{BB962C8B-B14F-4D97-AF65-F5344CB8AC3E}">
        <p14:creationId xmlns:p14="http://schemas.microsoft.com/office/powerpoint/2010/main" xmlns="" val="1155230468"/>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内容">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userDrawn="1"/>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7" name="标题 1"/>
          <p:cNvSpPr>
            <a:spLocks noGrp="1"/>
          </p:cNvSpPr>
          <p:nvPr>
            <p:ph type="title"/>
          </p:nvPr>
        </p:nvSpPr>
        <p:spPr>
          <a:xfrm>
            <a:off x="294126" y="121568"/>
            <a:ext cx="5832475" cy="647700"/>
          </a:xfrm>
        </p:spPr>
        <p:txBody>
          <a:bodyPr/>
          <a:lstStyle>
            <a:lvl1pPr algn="l">
              <a:defRPr sz="22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Tree>
    <p:extLst>
      <p:ext uri="{BB962C8B-B14F-4D97-AF65-F5344CB8AC3E}">
        <p14:creationId xmlns:p14="http://schemas.microsoft.com/office/powerpoint/2010/main" xmlns="" val="1429045745"/>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页码">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16" name="灯片编号占位符 3"/>
          <p:cNvSpPr txBox="1">
            <a:spLocks/>
          </p:cNvSpPr>
          <p:nvPr userDrawn="1"/>
        </p:nvSpPr>
        <p:spPr>
          <a:xfrm>
            <a:off x="6973961" y="5388413"/>
            <a:ext cx="2422575"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en-US" sz="1200" b="1" dirty="0">
                <a:solidFill>
                  <a:schemeClr val="bg1"/>
                </a:solidFill>
              </a:rPr>
              <a:t>XXXXXXXXXXXXXXXXX</a:t>
            </a:r>
            <a:endParaRPr lang="en-US" sz="1200" b="1" dirty="0">
              <a:solidFill>
                <a:schemeClr val="bg1"/>
              </a:solidFill>
            </a:endParaRPr>
          </a:p>
        </p:txBody>
      </p:sp>
    </p:spTree>
    <p:extLst>
      <p:ext uri="{BB962C8B-B14F-4D97-AF65-F5344CB8AC3E}">
        <p14:creationId xmlns:p14="http://schemas.microsoft.com/office/powerpoint/2010/main" xmlns="" val="92791953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106785543"/>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367763538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361211398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360004472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2723880137"/>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3777182446"/>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mc:AlternateContent xmlns:mc="http://schemas.openxmlformats.org/markup-compatibility/2006">
    <mc:Choice xmlns:p14="http://schemas.microsoft.com/office/powerpoint/2010/main" xmlns="" Requires="p14">
      <p:transition p14:dur="10" advClick="0"/>
    </mc:Choice>
    <mc:Fallback>
      <p:transition advClick="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1ppt.com/moban/" TargetMode="Externa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1.png"/><Relationship Id="rId4" Type="http://schemas.openxmlformats.org/officeDocument/2006/relationships/hyperlink" Target="%E5%9B%9B%E5%B7%9D%E7%9C%81DMS%E8%A7%84%E6%A8%A1%E5%8C%96%E6%8E%A8%E8%BF%9B%E6%96%B9%E6%A1%88%E7%A0%94%E7%A9%B6%E6%8A%A5%E5%91%8A%EF%BC%8820130826%EF%BC%89.word"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05014" y="2688223"/>
            <a:ext cx="3733971" cy="338554"/>
          </a:xfrm>
          <a:prstGeom prst="rect">
            <a:avLst/>
          </a:prstGeom>
        </p:spPr>
        <p:txBody>
          <a:bodyPr wrap="none">
            <a:spAutoFit/>
          </a:bodyPr>
          <a:lstStyle/>
          <a:p>
            <a:r>
              <a:rPr lang="en-US" altLang="zh-CN" sz="1600" dirty="0">
                <a:solidFill>
                  <a:srgbClr val="EEECE1">
                    <a:lumMod val="25000"/>
                  </a:srgbClr>
                </a:solidFill>
              </a:rPr>
              <a:t>PPT</a:t>
            </a:r>
            <a:r>
              <a:rPr lang="zh-CN" altLang="en-US" sz="1600" dirty="0">
                <a:solidFill>
                  <a:srgbClr val="EEECE1">
                    <a:lumMod val="25000"/>
                  </a:srgbClr>
                </a:solidFill>
              </a:rPr>
              <a:t>模板下载：</a:t>
            </a:r>
            <a:r>
              <a:rPr lang="en-US" altLang="zh-CN" sz="1600" dirty="0">
                <a:solidFill>
                  <a:srgbClr val="EEECE1">
                    <a:lumMod val="25000"/>
                  </a:srgbClr>
                </a:solidFill>
                <a:hlinkClick r:id="rId3"/>
              </a:rPr>
              <a:t>www.1ppt.com/moban/</a:t>
            </a:r>
            <a:r>
              <a:rPr lang="en-US" altLang="zh-CN" sz="1600" dirty="0">
                <a:solidFill>
                  <a:srgbClr val="EEECE1">
                    <a:lumMod val="25000"/>
                  </a:srgbClr>
                </a:solidFill>
              </a:rPr>
              <a:t> </a:t>
            </a:r>
            <a:endParaRPr lang="zh-CN" altLang="en-US" dirty="0"/>
          </a:p>
        </p:txBody>
      </p:sp>
      <p:sp>
        <p:nvSpPr>
          <p:cNvPr id="9" name="矩形 8"/>
          <p:cNvSpPr/>
          <p:nvPr/>
        </p:nvSpPr>
        <p:spPr>
          <a:xfrm>
            <a:off x="0" y="1903961"/>
            <a:ext cx="9144000" cy="1656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755576" y="1903961"/>
            <a:ext cx="3528392" cy="1656000"/>
          </a:xfrm>
          <a:prstGeom prst="rect">
            <a:avLst/>
          </a:prstGeom>
          <a:gradFill flip="none" rotWithShape="1">
            <a:gsLst>
              <a:gs pos="36000">
                <a:srgbClr val="026DCE"/>
              </a:gs>
              <a:gs pos="95000">
                <a:schemeClr val="tx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96231"/>
            <a:ext cx="9144000" cy="222024"/>
          </a:xfrm>
          <a:prstGeom prst="rect">
            <a:avLst/>
          </a:prstGeom>
          <a:solidFill>
            <a:schemeClr val="accent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763688" y="2059689"/>
            <a:ext cx="7028556" cy="1077218"/>
          </a:xfrm>
          <a:prstGeom prst="rect">
            <a:avLst/>
          </a:prstGeom>
          <a:noFill/>
        </p:spPr>
        <p:txBody>
          <a:bodyPr wrap="squar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公路工程标准施工监理招标文件</a:t>
            </a:r>
            <a:endParaRPr lang="en-US" altLang="zh-CN" sz="3200" b="1" dirty="0" smtClean="0">
              <a:solidFill>
                <a:schemeClr val="bg1"/>
              </a:solidFill>
              <a:latin typeface="微软雅黑" panose="020B0503020204020204" pitchFamily="34" charset="-122"/>
              <a:ea typeface="微软雅黑" panose="020B0503020204020204" pitchFamily="34" charset="-122"/>
              <a:cs typeface="Arial" pitchFamily="34" charset="0"/>
            </a:endParaRPr>
          </a:p>
          <a:p>
            <a:pPr algn="ct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a:t>
            </a:r>
            <a:r>
              <a:rPr lang="en-US" altLang="zh-CN" sz="3200" b="1" dirty="0" smtClean="0">
                <a:solidFill>
                  <a:schemeClr val="bg1"/>
                </a:solidFill>
                <a:latin typeface="微软雅黑" panose="020B0503020204020204" pitchFamily="34" charset="-122"/>
                <a:ea typeface="微软雅黑" panose="020B0503020204020204" pitchFamily="34" charset="-122"/>
                <a:cs typeface="Arial" pitchFamily="34" charset="0"/>
              </a:rPr>
              <a:t>2018</a:t>
            </a: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年版）主要内容介绍</a:t>
            </a:r>
            <a:endParaRPr lang="zh-CN" altLang="en-US" sz="3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3" name="TextBox 12">
            <a:hlinkClick r:id="rId4" action="ppaction://hlinkfile"/>
          </p:cNvPr>
          <p:cNvSpPr txBox="1"/>
          <p:nvPr/>
        </p:nvSpPr>
        <p:spPr>
          <a:xfrm>
            <a:off x="5508104" y="4382559"/>
            <a:ext cx="3904773" cy="338554"/>
          </a:xfrm>
          <a:prstGeom prst="rect">
            <a:avLst/>
          </a:prstGeom>
          <a:noFill/>
        </p:spPr>
        <p:txBody>
          <a:bodyPr wrap="square" rtlCol="0">
            <a:spAutoFit/>
          </a:bodyPr>
          <a:lstStyle/>
          <a:p>
            <a:pPr algn="ctr"/>
            <a:r>
              <a:rPr lang="zh-CN" altLang="en-US" sz="1600"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华杰工程咨询有限公司  </a:t>
            </a:r>
            <a:r>
              <a:rPr lang="zh-CN" altLang="en-US" sz="1600"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高会晋</a:t>
            </a:r>
            <a:endParaRPr lang="zh-CN" altLang="en-US" sz="1600"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971600" y="2048565"/>
            <a:ext cx="792088" cy="806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日期占位符 1"/>
          <p:cNvSpPr>
            <a:spLocks noGrp="1"/>
          </p:cNvSpPr>
          <p:nvPr>
            <p:ph type="dt" sz="half" idx="10"/>
          </p:nvPr>
        </p:nvSpPr>
        <p:spPr>
          <a:xfrm>
            <a:off x="7452320" y="4721113"/>
            <a:ext cx="2133600" cy="304271"/>
          </a:xfrm>
        </p:spPr>
        <p:txBody>
          <a:bodyPr/>
          <a:lstStyle/>
          <a:p>
            <a:fld id="{1A08160A-5887-432C-B453-BA2432D144C4}" type="datetime6">
              <a:rPr lang="zh-CN" altLang="en-US" sz="1600" b="1">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pPr/>
              <a:t>2018年5月</a:t>
            </a:fld>
            <a:endParaRPr lang="zh-CN" altLang="en-US" sz="1600"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xmlns="" val="4174252970"/>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dirty="0" smtClean="0"/>
              <a:t>1.4.3 </a:t>
            </a:r>
            <a:r>
              <a:rPr lang="zh-CN" altLang="zh-CN" sz="2200" dirty="0" smtClean="0"/>
              <a:t>投标人（包括联合体各成员）不得与本标段相关单位存在下列关联关系：</a:t>
            </a:r>
          </a:p>
          <a:p>
            <a:pPr marL="0" indent="457200" algn="just">
              <a:buNone/>
            </a:pPr>
            <a:r>
              <a:rPr lang="zh-CN" altLang="zh-CN" sz="1600" dirty="0" smtClean="0"/>
              <a:t>（</a:t>
            </a:r>
            <a:r>
              <a:rPr lang="en-US" altLang="zh-CN" sz="1600" dirty="0" smtClean="0"/>
              <a:t>1</a:t>
            </a:r>
            <a:r>
              <a:rPr lang="zh-CN" altLang="zh-CN" sz="1600" dirty="0" smtClean="0"/>
              <a:t>）为招标人不具有独立法人资格的附属机构（单位）；</a:t>
            </a:r>
          </a:p>
          <a:p>
            <a:pPr marL="0" indent="457200" algn="just">
              <a:buNone/>
            </a:pPr>
            <a:r>
              <a:rPr lang="zh-CN" altLang="zh-CN" sz="1600" dirty="0" smtClean="0"/>
              <a:t>（</a:t>
            </a:r>
            <a:r>
              <a:rPr lang="en-US" altLang="zh-CN" sz="1600" dirty="0" smtClean="0"/>
              <a:t>2</a:t>
            </a:r>
            <a:r>
              <a:rPr lang="zh-CN" altLang="zh-CN" sz="1600" dirty="0" smtClean="0"/>
              <a:t>）与招标人存在利害关系且可能影响招标公正性；</a:t>
            </a:r>
          </a:p>
          <a:p>
            <a:pPr marL="0" indent="457200" algn="just">
              <a:buNone/>
            </a:pPr>
            <a:r>
              <a:rPr lang="zh-CN" altLang="zh-CN" sz="1600" dirty="0" smtClean="0"/>
              <a:t>（</a:t>
            </a:r>
            <a:r>
              <a:rPr lang="en-US" altLang="zh-CN" sz="1600" dirty="0" smtClean="0"/>
              <a:t>3</a:t>
            </a:r>
            <a:r>
              <a:rPr lang="zh-CN" altLang="zh-CN" sz="1600" dirty="0" smtClean="0"/>
              <a:t>）与本标段的其他投标人同为一个单位负责人；</a:t>
            </a:r>
          </a:p>
          <a:p>
            <a:pPr marL="0" indent="457200" algn="just">
              <a:buNone/>
            </a:pPr>
            <a:r>
              <a:rPr lang="zh-CN" altLang="zh-CN" sz="1600" dirty="0" smtClean="0"/>
              <a:t>（</a:t>
            </a:r>
            <a:r>
              <a:rPr lang="en-US" altLang="zh-CN" sz="1600" dirty="0" smtClean="0"/>
              <a:t>4</a:t>
            </a:r>
            <a:r>
              <a:rPr lang="zh-CN" altLang="zh-CN" sz="1600" dirty="0" smtClean="0"/>
              <a:t>）与本标段的其他投标人存在控股、管理关系；</a:t>
            </a:r>
          </a:p>
          <a:p>
            <a:pPr marL="0" indent="457200" algn="just">
              <a:buNone/>
            </a:pPr>
            <a:r>
              <a:rPr lang="zh-CN" altLang="zh-CN" sz="1600" dirty="0" smtClean="0"/>
              <a:t>（</a:t>
            </a:r>
            <a:r>
              <a:rPr lang="en-US" altLang="zh-CN" sz="1600" dirty="0" smtClean="0"/>
              <a:t>5</a:t>
            </a:r>
            <a:r>
              <a:rPr lang="zh-CN" altLang="zh-CN" sz="1600" dirty="0" smtClean="0"/>
              <a:t>）为本标段的代建人；</a:t>
            </a:r>
            <a:r>
              <a:rPr lang="en-US" altLang="zh-CN" sz="1600" dirty="0" smtClean="0"/>
              <a:t> </a:t>
            </a:r>
            <a:endParaRPr lang="zh-CN" altLang="zh-CN" sz="1600" dirty="0" smtClean="0"/>
          </a:p>
          <a:p>
            <a:pPr marL="0" indent="457200" algn="just">
              <a:buNone/>
            </a:pPr>
            <a:r>
              <a:rPr lang="zh-CN" altLang="zh-CN" sz="1600" dirty="0" smtClean="0"/>
              <a:t>（</a:t>
            </a:r>
            <a:r>
              <a:rPr lang="en-US" altLang="zh-CN" sz="1600" dirty="0" smtClean="0"/>
              <a:t>6</a:t>
            </a:r>
            <a:r>
              <a:rPr lang="zh-CN" altLang="zh-CN" sz="1600" dirty="0" smtClean="0"/>
              <a:t>）为本标段的招标代理机构；</a:t>
            </a:r>
          </a:p>
          <a:p>
            <a:pPr marL="0" indent="457200" algn="just">
              <a:buNone/>
            </a:pPr>
            <a:r>
              <a:rPr lang="zh-CN" altLang="zh-CN" sz="1600" dirty="0" smtClean="0"/>
              <a:t>（</a:t>
            </a:r>
            <a:r>
              <a:rPr lang="en-US" altLang="zh-CN" sz="1600" dirty="0" smtClean="0"/>
              <a:t>7</a:t>
            </a:r>
            <a:r>
              <a:rPr lang="zh-CN" altLang="zh-CN" sz="1600" dirty="0" smtClean="0"/>
              <a:t>）与本标段的代建人或招标代理机构同为一个法定代表人；</a:t>
            </a:r>
          </a:p>
          <a:p>
            <a:pPr marL="0" indent="457200" algn="just">
              <a:buNone/>
            </a:pPr>
            <a:r>
              <a:rPr lang="zh-CN" altLang="zh-CN" sz="1600" dirty="0" smtClean="0"/>
              <a:t>（</a:t>
            </a:r>
            <a:r>
              <a:rPr lang="en-US" altLang="zh-CN" sz="1600" dirty="0" smtClean="0"/>
              <a:t>8</a:t>
            </a:r>
            <a:r>
              <a:rPr lang="zh-CN" altLang="zh-CN" sz="1600" dirty="0" smtClean="0"/>
              <a:t>）与本标段的代建人或招标代理机构存在控股或参股关系；</a:t>
            </a:r>
          </a:p>
          <a:p>
            <a:pPr marL="0" indent="457200" algn="just">
              <a:buNone/>
            </a:pPr>
            <a:r>
              <a:rPr lang="zh-CN" altLang="zh-CN" sz="2200" b="1" dirty="0" smtClean="0"/>
              <a:t>（</a:t>
            </a:r>
            <a:r>
              <a:rPr lang="en-US" altLang="zh-CN" sz="2200" b="1" dirty="0" smtClean="0"/>
              <a:t>9</a:t>
            </a:r>
            <a:r>
              <a:rPr lang="zh-CN" altLang="zh-CN" sz="2200" b="1" dirty="0" smtClean="0"/>
              <a:t>）与本标段对应工程的施工承包人以及建筑材料、建筑构配件和设备供应商有隶属关系或其他利害关系；</a:t>
            </a:r>
          </a:p>
          <a:p>
            <a:pPr marL="0" indent="457200" algn="just">
              <a:buNone/>
            </a:pPr>
            <a:r>
              <a:rPr lang="zh-CN" altLang="zh-CN" sz="1600" dirty="0" smtClean="0"/>
              <a:t>（</a:t>
            </a:r>
            <a:r>
              <a:rPr lang="en-US" altLang="zh-CN" sz="1600" dirty="0" smtClean="0"/>
              <a:t>10</a:t>
            </a:r>
            <a:r>
              <a:rPr lang="zh-CN" altLang="zh-CN" sz="1600" dirty="0" smtClean="0"/>
              <a:t>）法律法规或投标人须知前附表规定的其他情形。</a:t>
            </a:r>
            <a:endParaRPr lang="en-US" altLang="zh-CN" sz="2200" b="1"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400" b="1" dirty="0" smtClean="0"/>
              <a:t>3.2 </a:t>
            </a:r>
            <a:r>
              <a:rPr lang="zh-CN" altLang="zh-CN" sz="2400" b="1" dirty="0" smtClean="0"/>
              <a:t>投标报价 </a:t>
            </a:r>
          </a:p>
          <a:p>
            <a:pPr marL="0" indent="457200" algn="just">
              <a:buNone/>
            </a:pPr>
            <a:r>
              <a:rPr lang="en-US" altLang="zh-CN" sz="2000" dirty="0" smtClean="0"/>
              <a:t>3.2.1 </a:t>
            </a:r>
            <a:r>
              <a:rPr lang="zh-CN" altLang="zh-CN" sz="2000" dirty="0" smtClean="0"/>
              <a:t>投标报价应包括国家规定的增值税税金，除投标人须知前附表另有规定外，增值税税金按一般计税方法计算。投标人应按第七章“投标文件格式”的要求在投标函中进行报价并填写监理服务费用清单相应表格。</a:t>
            </a:r>
          </a:p>
          <a:p>
            <a:pPr marL="0" indent="457200" algn="just">
              <a:buNone/>
            </a:pPr>
            <a:r>
              <a:rPr lang="en-US" altLang="zh-CN" sz="2000" dirty="0" smtClean="0"/>
              <a:t>3.2.2 </a:t>
            </a:r>
            <a:r>
              <a:rPr lang="zh-CN" altLang="zh-CN" sz="2000" dirty="0" smtClean="0"/>
              <a:t>投标人应充分了解本项目的总体情况以及影响投标报价的其他要素，按照招标文件规定的施工监理工作内容和计划工作量，自行测算监理服务费用。投标报价应涵盖投标人完成施工准备阶段、施工阶段、交工验收与缺陷责任期阶段监理工作所需的全部费用。</a:t>
            </a:r>
          </a:p>
          <a:p>
            <a:pPr marL="0" indent="457200" algn="just">
              <a:buNone/>
            </a:pPr>
            <a:r>
              <a:rPr lang="zh-CN" altLang="zh-CN" sz="2000" dirty="0" smtClean="0"/>
              <a:t>投标人应按照“投标文件格式”中“监理服务费用清单”的要求填报监理服务费。投标人未填报的部分，在工程实施时委托人将不予支付，并认为该部分费用已包含在报价中。</a:t>
            </a:r>
            <a:endParaRPr lang="en-US" altLang="zh-CN" sz="2000" b="1"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400" b="1" dirty="0" smtClean="0"/>
              <a:t>3.2 </a:t>
            </a:r>
            <a:r>
              <a:rPr lang="zh-CN" altLang="zh-CN" sz="2400" b="1" dirty="0" smtClean="0"/>
              <a:t>投标报价 </a:t>
            </a:r>
          </a:p>
          <a:p>
            <a:pPr marL="0" indent="457200" algn="just">
              <a:buNone/>
            </a:pPr>
            <a:r>
              <a:rPr lang="en-US" altLang="zh-CN" sz="2200" dirty="0" smtClean="0"/>
              <a:t>3.2.3 </a:t>
            </a:r>
            <a:r>
              <a:rPr lang="zh-CN" altLang="zh-CN" sz="2200" dirty="0" smtClean="0"/>
              <a:t>本项目的报价方式见投标人须知前附表。投标人在投标截止时间前修改投标函中的投标报价总额，应同时修改投标文件“监理服务费用清单”中的相应报价。此修改须符合本章第</a:t>
            </a:r>
            <a:r>
              <a:rPr lang="en-US" altLang="zh-CN" sz="2200" dirty="0" smtClean="0"/>
              <a:t>4.3</a:t>
            </a:r>
            <a:r>
              <a:rPr lang="zh-CN" altLang="zh-CN" sz="2200" dirty="0" smtClean="0"/>
              <a:t>款的有关要求。</a:t>
            </a:r>
          </a:p>
          <a:p>
            <a:pPr marL="0" indent="457200" algn="just">
              <a:buNone/>
            </a:pPr>
            <a:r>
              <a:rPr lang="en-US" altLang="zh-CN" sz="2200" dirty="0" smtClean="0"/>
              <a:t>3.2.4 </a:t>
            </a:r>
            <a:r>
              <a:rPr lang="zh-CN" altLang="zh-CN" sz="2200" dirty="0" smtClean="0"/>
              <a:t>招标人设有最高投标限价的，投标人的投标报价不得超过最高投标限价，最高投标限价在投标人须知前附表中载明。</a:t>
            </a:r>
          </a:p>
          <a:p>
            <a:pPr marL="0" indent="457200" algn="just">
              <a:buNone/>
            </a:pPr>
            <a:r>
              <a:rPr lang="en-US" altLang="zh-CN" sz="2200" dirty="0" smtClean="0"/>
              <a:t>3.2.5 </a:t>
            </a:r>
            <a:r>
              <a:rPr lang="zh-CN" altLang="zh-CN" sz="2200" dirty="0" smtClean="0"/>
              <a:t>投标报价的其他要求见投标人须知前附表。</a:t>
            </a:r>
            <a:endParaRPr lang="en-US" altLang="zh-CN" sz="2200" b="1"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6156176" y="0"/>
            <a:ext cx="2987825" cy="2209428"/>
          </a:xfrm>
          <a:prstGeom prst="rect">
            <a:avLst/>
          </a:prstGeom>
          <a:solidFill>
            <a:schemeClr val="accent6">
              <a:lumMod val="60000"/>
              <a:lumOff val="40000"/>
              <a:alpha val="69804"/>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2313365" y="2209428"/>
            <a:ext cx="6830636"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合同条款及格式</a:t>
            </a:r>
            <a:endParaRPr lang="zh-CN" altLang="en-US" sz="2800" dirty="0">
              <a:solidFill>
                <a:schemeClr val="bg1"/>
              </a:solidFill>
              <a:latin typeface="+mn-ea"/>
            </a:endParaRPr>
          </a:p>
        </p:txBody>
      </p:sp>
      <p:sp>
        <p:nvSpPr>
          <p:cNvPr id="5" name="文本框 4"/>
          <p:cNvSpPr txBox="1"/>
          <p:nvPr/>
        </p:nvSpPr>
        <p:spPr>
          <a:xfrm>
            <a:off x="6156176" y="1129308"/>
            <a:ext cx="3096344"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2  </a:t>
            </a:r>
            <a:r>
              <a:rPr lang="zh-CN" altLang="en-US" sz="4000" b="1" dirty="0" smtClean="0">
                <a:solidFill>
                  <a:schemeClr val="accent1"/>
                </a:solidFill>
                <a:latin typeface="微软雅黑" panose="020B0503020204020204" pitchFamily="34" charset="-122"/>
                <a:ea typeface="微软雅黑" panose="020B0503020204020204" pitchFamily="34" charset="-122"/>
              </a:rPr>
              <a:t>第四章</a:t>
            </a:r>
            <a:endParaRPr lang="zh-CN" altLang="en-US" sz="4000" b="1" dirty="0">
              <a:solidFill>
                <a:schemeClr val="accent1"/>
              </a:solidFill>
              <a:latin typeface="Adobe Gothic Std B" panose="020B0800000000000000" pitchFamily="34" charset="-128"/>
            </a:endParaRPr>
          </a:p>
        </p:txBody>
      </p:sp>
      <p:sp>
        <p:nvSpPr>
          <p:cNvPr id="10" name="矩形 4"/>
          <p:cNvSpPr/>
          <p:nvPr/>
        </p:nvSpPr>
        <p:spPr>
          <a:xfrm>
            <a:off x="1" y="3649046"/>
            <a:ext cx="2313364" cy="2065954"/>
          </a:xfrm>
          <a:prstGeom prst="rect">
            <a:avLst/>
          </a:prstGeom>
          <a:solidFill>
            <a:schemeClr val="accent5">
              <a:lumMod val="40000"/>
              <a:lumOff val="60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82421776"/>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1080000" algn="just">
              <a:buNone/>
            </a:pPr>
            <a:r>
              <a:rPr lang="en-US" altLang="zh-CN" sz="2400" dirty="0" smtClean="0"/>
              <a:t>1. </a:t>
            </a:r>
            <a:r>
              <a:rPr lang="zh-CN" altLang="zh-CN" sz="2400" dirty="0" smtClean="0"/>
              <a:t>一般约定</a:t>
            </a:r>
          </a:p>
          <a:p>
            <a:pPr marL="0" indent="1080000" algn="just">
              <a:buNone/>
            </a:pPr>
            <a:r>
              <a:rPr lang="en-US" altLang="zh-CN" sz="2400" dirty="0" smtClean="0"/>
              <a:t>2. </a:t>
            </a:r>
            <a:r>
              <a:rPr lang="zh-CN" altLang="zh-CN" sz="2400" dirty="0" smtClean="0"/>
              <a:t>委托人义务</a:t>
            </a:r>
            <a:endParaRPr lang="en-US" altLang="zh-CN" sz="2400" dirty="0" smtClean="0"/>
          </a:p>
          <a:p>
            <a:pPr marL="0" indent="1080000" algn="just">
              <a:buNone/>
            </a:pPr>
            <a:r>
              <a:rPr lang="en-US" altLang="zh-CN" sz="2400" dirty="0" smtClean="0"/>
              <a:t>3. </a:t>
            </a:r>
            <a:r>
              <a:rPr lang="zh-CN" altLang="zh-CN" sz="2400" dirty="0" smtClean="0"/>
              <a:t>委托人管理</a:t>
            </a:r>
            <a:endParaRPr lang="en-US" altLang="zh-CN" sz="2400" dirty="0" smtClean="0"/>
          </a:p>
          <a:p>
            <a:pPr marL="0" indent="1080000" algn="just">
              <a:buNone/>
            </a:pPr>
            <a:r>
              <a:rPr lang="en-US" altLang="zh-CN" sz="2400" dirty="0" smtClean="0"/>
              <a:t>4. </a:t>
            </a:r>
            <a:r>
              <a:rPr lang="zh-CN" altLang="zh-CN" sz="2400" dirty="0" smtClean="0"/>
              <a:t>监理人义务</a:t>
            </a:r>
            <a:endParaRPr lang="en-US" altLang="zh-CN" sz="2400" dirty="0" smtClean="0"/>
          </a:p>
          <a:p>
            <a:pPr marL="0" indent="1080000" algn="just">
              <a:buNone/>
            </a:pPr>
            <a:r>
              <a:rPr lang="en-US" altLang="zh-CN" sz="2400" dirty="0" smtClean="0"/>
              <a:t>5. </a:t>
            </a:r>
            <a:r>
              <a:rPr lang="zh-CN" altLang="zh-CN" sz="2400" dirty="0" smtClean="0"/>
              <a:t>监理要求</a:t>
            </a:r>
            <a:endParaRPr lang="en-US" altLang="zh-CN" sz="2400" dirty="0" smtClean="0"/>
          </a:p>
          <a:p>
            <a:pPr marL="0" indent="1080000" algn="just">
              <a:buNone/>
            </a:pPr>
            <a:r>
              <a:rPr lang="en-US" altLang="zh-CN" sz="2400" dirty="0" smtClean="0"/>
              <a:t>6. </a:t>
            </a:r>
            <a:r>
              <a:rPr lang="zh-CN" altLang="zh-CN" sz="2400" dirty="0" smtClean="0"/>
              <a:t>开始监理和完成监理</a:t>
            </a:r>
          </a:p>
          <a:p>
            <a:pPr marL="0" indent="1080000" algn="just">
              <a:buNone/>
            </a:pPr>
            <a:r>
              <a:rPr lang="en-US" altLang="zh-CN" sz="2400" dirty="0" smtClean="0"/>
              <a:t>7. </a:t>
            </a:r>
            <a:r>
              <a:rPr lang="zh-CN" altLang="zh-CN" sz="2400" dirty="0" smtClean="0"/>
              <a:t>监理责任与保险</a:t>
            </a:r>
            <a:endParaRPr lang="en-US" altLang="zh-CN" sz="2400" dirty="0" smtClean="0"/>
          </a:p>
          <a:p>
            <a:pPr marL="0" indent="1080000" algn="just">
              <a:buNone/>
            </a:pPr>
            <a:r>
              <a:rPr lang="en-US" altLang="zh-CN" sz="2400" dirty="0" smtClean="0"/>
              <a:t>8. </a:t>
            </a:r>
            <a:r>
              <a:rPr lang="zh-CN" altLang="zh-CN" sz="2400" dirty="0" smtClean="0"/>
              <a:t>合同变更</a:t>
            </a:r>
            <a:endParaRPr lang="en-US" altLang="zh-CN" sz="2400" dirty="0" smtClean="0"/>
          </a:p>
          <a:p>
            <a:pPr marL="0" indent="1080000" algn="just">
              <a:buNone/>
            </a:pPr>
            <a:r>
              <a:rPr lang="en-US" altLang="zh-CN" sz="2400" dirty="0" smtClean="0"/>
              <a:t>9. </a:t>
            </a:r>
            <a:r>
              <a:rPr lang="zh-CN" altLang="zh-CN" sz="2400" dirty="0" smtClean="0"/>
              <a:t>合同价格与支付</a:t>
            </a:r>
            <a:endParaRPr lang="en-US" altLang="zh-CN" sz="24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1080000" algn="just">
              <a:buNone/>
            </a:pPr>
            <a:r>
              <a:rPr lang="en-US" altLang="zh-CN" sz="2400" dirty="0" smtClean="0"/>
              <a:t>10. </a:t>
            </a:r>
            <a:r>
              <a:rPr lang="zh-CN" altLang="zh-CN" sz="2400" dirty="0" smtClean="0"/>
              <a:t>不可抗力</a:t>
            </a:r>
            <a:endParaRPr lang="en-US" altLang="zh-CN" sz="2400" dirty="0" smtClean="0"/>
          </a:p>
          <a:p>
            <a:pPr marL="0" indent="1080000" algn="just">
              <a:buNone/>
            </a:pPr>
            <a:r>
              <a:rPr lang="en-US" altLang="zh-CN" sz="2400" dirty="0" smtClean="0"/>
              <a:t>11. </a:t>
            </a:r>
            <a:r>
              <a:rPr lang="zh-CN" altLang="zh-CN" sz="2400" dirty="0" smtClean="0"/>
              <a:t>违约</a:t>
            </a:r>
          </a:p>
          <a:p>
            <a:pPr marL="0" indent="1080000" algn="just">
              <a:buNone/>
            </a:pPr>
            <a:r>
              <a:rPr lang="en-US" altLang="zh-CN" sz="2400" dirty="0" smtClean="0"/>
              <a:t>12. </a:t>
            </a:r>
            <a:r>
              <a:rPr lang="zh-CN" altLang="zh-CN" sz="2400" dirty="0" smtClean="0"/>
              <a:t>争议的解决</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1.1	</a:t>
            </a:r>
            <a:r>
              <a:rPr lang="zh-CN" altLang="zh-CN" sz="2200" b="1" dirty="0" smtClean="0"/>
              <a:t>词语定义</a:t>
            </a:r>
            <a:endParaRPr lang="en-US" altLang="zh-CN" sz="2200" b="1" dirty="0" smtClean="0"/>
          </a:p>
          <a:p>
            <a:pPr marL="0" indent="457200" algn="just">
              <a:buNone/>
            </a:pPr>
            <a:r>
              <a:rPr lang="en-US" altLang="zh-CN" sz="1800" dirty="0" smtClean="0"/>
              <a:t>1.1.3 </a:t>
            </a:r>
            <a:r>
              <a:rPr lang="zh-CN" altLang="zh-CN" sz="1800" dirty="0" smtClean="0"/>
              <a:t>工程和监理</a:t>
            </a:r>
          </a:p>
          <a:p>
            <a:pPr marL="0" indent="457200" algn="just">
              <a:buNone/>
            </a:pPr>
            <a:r>
              <a:rPr lang="en-US" altLang="zh-CN" sz="1800" dirty="0" smtClean="0"/>
              <a:t>1.1.3.1 </a:t>
            </a:r>
            <a:r>
              <a:rPr lang="zh-CN" altLang="zh-CN" sz="1800" dirty="0" smtClean="0"/>
              <a:t>工程：指为完成项目所实施的一项或若干项永久或临时工程（包括向委托人提供的物资和设备），具体情况在项目专用合同条款中指明。。</a:t>
            </a:r>
          </a:p>
          <a:p>
            <a:pPr marL="0" indent="457200" algn="just">
              <a:buNone/>
            </a:pPr>
            <a:r>
              <a:rPr lang="en-US" altLang="zh-CN" sz="1800" dirty="0" smtClean="0"/>
              <a:t>1.1.3.2 </a:t>
            </a:r>
            <a:r>
              <a:rPr lang="zh-CN" altLang="zh-CN" sz="1800" dirty="0" smtClean="0"/>
              <a:t>监理服务：指监理人接受委托人的委托，依照法律、规范标准和监理合同等，对公路工程施工准备、施工、验收与缺陷责任期等阶段进行质量控制、进度控制、投资控制、合同管理、信息管理、组织协调和安全监理、环保监理的服务活动。</a:t>
            </a:r>
          </a:p>
          <a:p>
            <a:pPr marL="0" indent="457200" algn="just">
              <a:buNone/>
            </a:pPr>
            <a:r>
              <a:rPr lang="en-US" altLang="zh-CN" sz="1800" dirty="0" smtClean="0"/>
              <a:t>1.1.3.3 </a:t>
            </a:r>
            <a:r>
              <a:rPr lang="zh-CN" altLang="zh-CN" sz="1800" dirty="0" smtClean="0"/>
              <a:t>监理资料：是委托人按合同约定向监理人提供的，用于完成监理范围与内容所需要的资料。</a:t>
            </a:r>
          </a:p>
          <a:p>
            <a:pPr marL="0" indent="457200" algn="just">
              <a:buNone/>
            </a:pPr>
            <a:r>
              <a:rPr lang="en-US" altLang="zh-CN" sz="1800" dirty="0" smtClean="0"/>
              <a:t>1.1.3.4 </a:t>
            </a:r>
            <a:r>
              <a:rPr lang="zh-CN" altLang="zh-CN" sz="1800" dirty="0" smtClean="0"/>
              <a:t>监理文件：指监理人按合同约定向委托人提交的监理大纲、监理规划、监理实施细则、监理日志、监理报告、工程质量评估报告、事故处理文件、监理工作总结和其他文件等，包括阶段性文件和最终文件，且应当采用合同中双方约定的格式和载体。</a:t>
            </a:r>
            <a:endParaRPr lang="en-US" altLang="zh-CN" sz="18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1.1	</a:t>
            </a:r>
            <a:r>
              <a:rPr lang="zh-CN" altLang="zh-CN" sz="2200" b="1" dirty="0" smtClean="0"/>
              <a:t>词语定义</a:t>
            </a:r>
            <a:endParaRPr lang="en-US" altLang="zh-CN" sz="2200" b="1" dirty="0" smtClean="0"/>
          </a:p>
          <a:p>
            <a:pPr marL="0" indent="457200" algn="just">
              <a:buNone/>
            </a:pPr>
            <a:r>
              <a:rPr lang="en-US" altLang="zh-CN" sz="2200" dirty="0" smtClean="0"/>
              <a:t>1.1.5 </a:t>
            </a:r>
            <a:r>
              <a:rPr lang="zh-CN" altLang="zh-CN" sz="2200" dirty="0" smtClean="0"/>
              <a:t>合同价格和费用</a:t>
            </a:r>
          </a:p>
          <a:p>
            <a:pPr marL="0" indent="457200" algn="just">
              <a:buNone/>
            </a:pPr>
            <a:r>
              <a:rPr lang="en-US" altLang="zh-CN" sz="2200" dirty="0" smtClean="0"/>
              <a:t>1.1.5.1 </a:t>
            </a:r>
            <a:r>
              <a:rPr lang="zh-CN" altLang="zh-CN" sz="2200" dirty="0" smtClean="0"/>
              <a:t>签约合同价：指签订合同时合同协议书中写明的监理报酬总金额。</a:t>
            </a:r>
          </a:p>
          <a:p>
            <a:pPr marL="0" indent="457200" algn="just">
              <a:buNone/>
            </a:pPr>
            <a:r>
              <a:rPr lang="en-US" altLang="zh-CN" sz="2200" dirty="0" smtClean="0"/>
              <a:t>1.1.5.2 </a:t>
            </a:r>
            <a:r>
              <a:rPr lang="zh-CN" altLang="zh-CN" sz="2200" dirty="0" smtClean="0"/>
              <a:t>合同价格：指监理人按合同约定完成了全部监理工作后，委托人应付给监理人的金额，包括在履行合同过程中按合同约定进行的变更和调整。</a:t>
            </a:r>
          </a:p>
          <a:p>
            <a:pPr marL="0" indent="457200" algn="just">
              <a:buNone/>
            </a:pPr>
            <a:r>
              <a:rPr lang="en-US" altLang="zh-CN" sz="2200" dirty="0" smtClean="0"/>
              <a:t>1.1.5.3 </a:t>
            </a:r>
            <a:r>
              <a:rPr lang="zh-CN" altLang="zh-CN" sz="2200" dirty="0" smtClean="0"/>
              <a:t>费用：指为履行合同所发生的或将要发生的所有合理开支，包括管理费和应分摊的其他费用，</a:t>
            </a:r>
            <a:r>
              <a:rPr lang="zh-CN" altLang="zh-CN" sz="2200" dirty="0" smtClean="0">
                <a:solidFill>
                  <a:srgbClr val="FF0000"/>
                </a:solidFill>
              </a:rPr>
              <a:t>但不包括利润</a:t>
            </a:r>
            <a:r>
              <a:rPr lang="zh-CN" altLang="zh-CN" sz="2200" dirty="0" smtClean="0"/>
              <a:t>。</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1.4 合同文件的优先顺序</a:t>
            </a:r>
            <a:endParaRPr lang="zh-CN" altLang="zh-CN" sz="2200" b="1" dirty="0" smtClean="0"/>
          </a:p>
          <a:p>
            <a:pPr marL="0" indent="457200" algn="just">
              <a:buNone/>
            </a:pPr>
            <a:r>
              <a:rPr lang="zh-CN" altLang="zh-CN" sz="2200" dirty="0" smtClean="0"/>
              <a:t>组成合同的各项文件应互相解释，互为说明。除项目专用合同条款另有约定外，解释合同文件的优先顺序如下：</a:t>
            </a:r>
          </a:p>
          <a:p>
            <a:pPr marL="0" indent="457200" algn="just">
              <a:buNone/>
            </a:pPr>
            <a:r>
              <a:rPr lang="zh-CN" altLang="zh-CN" sz="2200" dirty="0" smtClean="0"/>
              <a:t>（</a:t>
            </a:r>
            <a:r>
              <a:rPr lang="en-US" altLang="zh-CN" sz="2200" dirty="0" smtClean="0"/>
              <a:t>1</a:t>
            </a:r>
            <a:r>
              <a:rPr lang="zh-CN" altLang="zh-CN" sz="2200" dirty="0" smtClean="0"/>
              <a:t>）合同协议书及各种合同附件；</a:t>
            </a:r>
          </a:p>
          <a:p>
            <a:pPr marL="0" indent="457200" algn="just">
              <a:buNone/>
            </a:pPr>
            <a:r>
              <a:rPr lang="zh-CN" altLang="zh-CN" sz="2200" dirty="0" smtClean="0"/>
              <a:t>（</a:t>
            </a:r>
            <a:r>
              <a:rPr lang="en-US" altLang="zh-CN" sz="2200" dirty="0" smtClean="0"/>
              <a:t>2</a:t>
            </a:r>
            <a:r>
              <a:rPr lang="zh-CN" altLang="zh-CN" sz="2200" dirty="0" smtClean="0"/>
              <a:t>）中标通知书；</a:t>
            </a:r>
          </a:p>
          <a:p>
            <a:pPr marL="0" indent="457200" algn="just">
              <a:buNone/>
            </a:pPr>
            <a:r>
              <a:rPr lang="zh-CN" altLang="zh-CN" sz="2200" dirty="0" smtClean="0"/>
              <a:t>（</a:t>
            </a:r>
            <a:r>
              <a:rPr lang="en-US" altLang="zh-CN" sz="2200" dirty="0" smtClean="0"/>
              <a:t>3</a:t>
            </a:r>
            <a:r>
              <a:rPr lang="zh-CN" altLang="zh-CN" sz="2200" dirty="0" smtClean="0"/>
              <a:t>）投标函；</a:t>
            </a:r>
          </a:p>
          <a:p>
            <a:pPr marL="0" indent="457200" algn="just">
              <a:buNone/>
            </a:pPr>
            <a:r>
              <a:rPr lang="zh-CN" altLang="zh-CN" sz="2200" dirty="0" smtClean="0"/>
              <a:t>（</a:t>
            </a:r>
            <a:r>
              <a:rPr lang="en-US" altLang="zh-CN" sz="2200" dirty="0" smtClean="0"/>
              <a:t>4</a:t>
            </a:r>
            <a:r>
              <a:rPr lang="zh-CN" altLang="zh-CN" sz="2200" dirty="0" smtClean="0"/>
              <a:t>）项目专用合同条款；</a:t>
            </a:r>
          </a:p>
          <a:p>
            <a:pPr marL="0" indent="457200" algn="just">
              <a:buNone/>
            </a:pPr>
            <a:r>
              <a:rPr lang="zh-CN" altLang="zh-CN" sz="2200" dirty="0" smtClean="0"/>
              <a:t>（</a:t>
            </a:r>
            <a:r>
              <a:rPr lang="en-US" altLang="zh-CN" sz="2200" dirty="0" smtClean="0"/>
              <a:t>5</a:t>
            </a:r>
            <a:r>
              <a:rPr lang="zh-CN" altLang="zh-CN" sz="2200" dirty="0" smtClean="0"/>
              <a:t>）公路工程专用合同条款；</a:t>
            </a:r>
          </a:p>
          <a:p>
            <a:pPr marL="0" indent="457200" algn="just">
              <a:buNone/>
            </a:pPr>
            <a:r>
              <a:rPr lang="zh-CN" altLang="zh-CN" sz="2200" dirty="0" smtClean="0"/>
              <a:t>（</a:t>
            </a:r>
            <a:r>
              <a:rPr lang="en-US" altLang="zh-CN" sz="2200" dirty="0" smtClean="0"/>
              <a:t>6</a:t>
            </a:r>
            <a:r>
              <a:rPr lang="zh-CN" altLang="zh-CN" sz="2200" dirty="0" smtClean="0"/>
              <a:t>）通用合同条款；</a:t>
            </a:r>
          </a:p>
          <a:p>
            <a:pPr marL="0" indent="457200" algn="just">
              <a:buNone/>
            </a:pPr>
            <a:r>
              <a:rPr lang="zh-CN" altLang="zh-CN" sz="2200" dirty="0" smtClean="0"/>
              <a:t>（</a:t>
            </a:r>
            <a:r>
              <a:rPr lang="en-US" altLang="zh-CN" sz="2200" dirty="0" smtClean="0"/>
              <a:t>7</a:t>
            </a:r>
            <a:r>
              <a:rPr lang="zh-CN" altLang="zh-CN" sz="2200" dirty="0" smtClean="0"/>
              <a:t>）委托人要求；</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1.4 合同文件的优先顺序</a:t>
            </a:r>
            <a:endParaRPr lang="zh-CN" altLang="zh-CN" sz="2200" b="1" dirty="0" smtClean="0"/>
          </a:p>
          <a:p>
            <a:pPr marL="0" indent="457200" algn="just">
              <a:buNone/>
            </a:pPr>
            <a:r>
              <a:rPr lang="zh-CN" altLang="zh-CN" sz="2200" dirty="0" smtClean="0"/>
              <a:t>组成合同的各项文件应互相解释，互为说明。除项目专用合同条款另有约定外，解释合同文件的优先顺序如下：</a:t>
            </a:r>
          </a:p>
          <a:p>
            <a:pPr marL="0" indent="457200" algn="just">
              <a:buNone/>
            </a:pPr>
            <a:r>
              <a:rPr lang="zh-CN" altLang="zh-CN" sz="2200" dirty="0" smtClean="0"/>
              <a:t>（</a:t>
            </a:r>
            <a:r>
              <a:rPr lang="en-US" altLang="zh-CN" sz="2200" dirty="0" smtClean="0"/>
              <a:t>8</a:t>
            </a:r>
            <a:r>
              <a:rPr lang="zh-CN" altLang="zh-CN" sz="2200" dirty="0" smtClean="0"/>
              <a:t>）监理服务费用清单；</a:t>
            </a:r>
          </a:p>
          <a:p>
            <a:pPr marL="0" indent="457200" algn="just">
              <a:buNone/>
            </a:pPr>
            <a:r>
              <a:rPr lang="zh-CN" altLang="zh-CN" sz="2200" dirty="0" smtClean="0"/>
              <a:t>（</a:t>
            </a:r>
            <a:r>
              <a:rPr lang="en-US" altLang="zh-CN" sz="2200" dirty="0" smtClean="0"/>
              <a:t>9</a:t>
            </a:r>
            <a:r>
              <a:rPr lang="zh-CN" altLang="zh-CN" sz="2200" dirty="0" smtClean="0"/>
              <a:t>）监理人有关人员、试验检测设备投入的承诺；</a:t>
            </a:r>
          </a:p>
          <a:p>
            <a:pPr marL="0" indent="457200" algn="just">
              <a:buNone/>
            </a:pPr>
            <a:r>
              <a:rPr lang="zh-CN" altLang="zh-CN" sz="2200" dirty="0" smtClean="0"/>
              <a:t>（</a:t>
            </a:r>
            <a:r>
              <a:rPr lang="en-US" altLang="zh-CN" sz="2200" dirty="0" smtClean="0"/>
              <a:t>10</a:t>
            </a:r>
            <a:r>
              <a:rPr lang="zh-CN" altLang="zh-CN" sz="2200" dirty="0" smtClean="0"/>
              <a:t>）其他合同文件。</a:t>
            </a:r>
          </a:p>
          <a:p>
            <a:pPr marL="0" indent="457200" algn="just">
              <a:buNone/>
            </a:pPr>
            <a:r>
              <a:rPr lang="zh-CN" altLang="zh-CN" sz="2200" dirty="0" smtClean="0"/>
              <a:t>合同当事人针对各类合同文件所作出的补充和修改亦属于合同文件的组成部分，属于同一类内容的文件，应以最新签署的为准。</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交通运输部发布通知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 name="Picture 3"/>
          <p:cNvPicPr>
            <a:picLocks noChangeAspect="1" noChangeArrowheads="1"/>
          </p:cNvPicPr>
          <p:nvPr/>
        </p:nvPicPr>
        <p:blipFill>
          <a:blip r:embed="rId4" cstate="print"/>
          <a:srcRect/>
          <a:stretch>
            <a:fillRect/>
          </a:stretch>
        </p:blipFill>
        <p:spPr bwMode="auto">
          <a:xfrm>
            <a:off x="0" y="769268"/>
            <a:ext cx="9144000" cy="4536504"/>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1.12 委托人要求</a:t>
            </a:r>
            <a:endParaRPr lang="zh-CN" altLang="zh-CN" sz="2200" b="1" dirty="0" smtClean="0"/>
          </a:p>
          <a:p>
            <a:pPr marL="0" indent="457200" algn="just">
              <a:buNone/>
            </a:pPr>
            <a:r>
              <a:rPr lang="en-US" altLang="zh-CN" sz="2000" dirty="0" smtClean="0"/>
              <a:t>1.12.1 </a:t>
            </a:r>
            <a:r>
              <a:rPr lang="zh-CN" altLang="zh-CN" sz="2000" dirty="0" smtClean="0"/>
              <a:t>监理人应认真阅读、复核委托人要求，发现错误的，应及时书面通知委托人。无论是否存在错误，委托人均有权修改委托人要求，并在修改后</a:t>
            </a:r>
            <a:r>
              <a:rPr lang="en-US" altLang="zh-CN" sz="2000" dirty="0" smtClean="0"/>
              <a:t>3</a:t>
            </a:r>
            <a:r>
              <a:rPr lang="zh-CN" altLang="zh-CN" sz="2000" dirty="0" smtClean="0"/>
              <a:t>天内通知监理人。除专用合同条款另有约定外，由此导致监理人费用增加和（或）周期延误的，委托人应当相应地增加费用和（或）延长周期。</a:t>
            </a:r>
          </a:p>
          <a:p>
            <a:pPr marL="0" indent="457200" algn="just">
              <a:buNone/>
            </a:pPr>
            <a:r>
              <a:rPr lang="en-US" altLang="zh-CN" sz="2000" dirty="0" smtClean="0"/>
              <a:t>1.12.2 </a:t>
            </a:r>
            <a:r>
              <a:rPr lang="zh-CN" altLang="zh-CN" sz="2000" dirty="0" smtClean="0"/>
              <a:t>如果委托人要求违反法律规定，监理人应在发现后及时书面通知委托人，要求其改正。委托人收到通知书后不予改正或不予答复的，监理人有权拒绝履行合同义务，直至解除合同；由此引起的监理人的全部损失由委托人承担。</a:t>
            </a:r>
          </a:p>
          <a:p>
            <a:pPr marL="0" indent="457200" algn="just">
              <a:buNone/>
            </a:pPr>
            <a:r>
              <a:rPr lang="en-US" altLang="zh-CN" sz="2000" dirty="0" smtClean="0"/>
              <a:t>1.12.3 </a:t>
            </a:r>
            <a:r>
              <a:rPr lang="zh-CN" altLang="zh-CN" sz="2000" dirty="0" smtClean="0"/>
              <a:t>委托人要求采用国外规范和标准进行监理时，应由委托人负责提供该规范和标准的外国文本和中文译本，提供的时间、份数和其他要求在专用合同条款中约定。</a:t>
            </a:r>
            <a:endParaRPr lang="en-US" altLang="zh-CN" sz="20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3.2 委托人的指示</a:t>
            </a:r>
            <a:endParaRPr lang="zh-CN" altLang="zh-CN" sz="2200" b="1" dirty="0" smtClean="0"/>
          </a:p>
          <a:p>
            <a:pPr marL="0" indent="457200" algn="just">
              <a:buNone/>
            </a:pPr>
            <a:r>
              <a:rPr lang="en-US" altLang="zh-CN" sz="2100" dirty="0" smtClean="0"/>
              <a:t>3.2.1 </a:t>
            </a:r>
            <a:r>
              <a:rPr lang="zh-CN" altLang="zh-CN" sz="2100" dirty="0" smtClean="0"/>
              <a:t>委托人应按合同约定向监理人发出指示，委托人的指示应盖有委托人单位章，并由委托人代表签字确认。</a:t>
            </a:r>
          </a:p>
          <a:p>
            <a:pPr marL="0" indent="457200" algn="just">
              <a:buNone/>
            </a:pPr>
            <a:r>
              <a:rPr lang="en-US" altLang="zh-CN" sz="2100" dirty="0" smtClean="0"/>
              <a:t>3.2.2 </a:t>
            </a:r>
            <a:r>
              <a:rPr lang="zh-CN" altLang="zh-CN" sz="2100" dirty="0" smtClean="0"/>
              <a:t>监理人收到委托人作出的指示后应遵照执行。指示构成变更的，应按第</a:t>
            </a:r>
            <a:r>
              <a:rPr lang="en-US" altLang="zh-CN" sz="2100" dirty="0" smtClean="0"/>
              <a:t>8</a:t>
            </a:r>
            <a:r>
              <a:rPr lang="zh-CN" altLang="zh-CN" sz="2100" dirty="0" smtClean="0"/>
              <a:t>条执行。</a:t>
            </a:r>
          </a:p>
          <a:p>
            <a:pPr marL="0" indent="457200" algn="just">
              <a:buNone/>
            </a:pPr>
            <a:r>
              <a:rPr lang="en-US" altLang="zh-CN" sz="2100" dirty="0" smtClean="0"/>
              <a:t>3.2.3 </a:t>
            </a:r>
            <a:r>
              <a:rPr lang="zh-CN" altLang="zh-CN" sz="2100" dirty="0" smtClean="0"/>
              <a:t>在紧急情况下，委托人代表或其授权人员可以当场签发临时书面指示，监理人应遵照执行。委托人代表应在临时书面指示发出后</a:t>
            </a:r>
            <a:r>
              <a:rPr lang="en-US" altLang="zh-CN" sz="2100" dirty="0" smtClean="0"/>
              <a:t>24</a:t>
            </a:r>
            <a:r>
              <a:rPr lang="zh-CN" altLang="zh-CN" sz="2100" dirty="0" smtClean="0"/>
              <a:t>小时内发出书面确认函，逾期未发出书面确认函的，该临时书面指示应被视为委托人的正式指示。</a:t>
            </a:r>
          </a:p>
          <a:p>
            <a:pPr marL="0" indent="457200" algn="just">
              <a:buNone/>
            </a:pPr>
            <a:r>
              <a:rPr lang="en-US" altLang="zh-CN" sz="2100" dirty="0" smtClean="0"/>
              <a:t>3.2.4 </a:t>
            </a:r>
            <a:r>
              <a:rPr lang="zh-CN" altLang="zh-CN" sz="2100" dirty="0" smtClean="0"/>
              <a:t>由于委托人未能按合同约定发出指示、指示延误或指示错误而导致监理人费用增加和（或）周期延误的，委托人应承担由此增加的费用和（或）周期延误。</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3.3 决定或答复</a:t>
            </a:r>
            <a:endParaRPr lang="zh-CN" altLang="zh-CN" sz="2200" b="1" dirty="0" smtClean="0"/>
          </a:p>
          <a:p>
            <a:pPr marL="0" indent="457200" algn="just">
              <a:buNone/>
            </a:pPr>
            <a:r>
              <a:rPr lang="en-US" altLang="zh-CN" sz="2200" dirty="0" smtClean="0"/>
              <a:t>3.3.1 </a:t>
            </a:r>
            <a:r>
              <a:rPr lang="zh-CN" altLang="zh-CN" sz="2200" dirty="0" smtClean="0"/>
              <a:t>委托人在法律允许的范围内有权对监理人的监理工作和（或）监理文件作出处理决定，监理人应按照委托人的决定执行，涉及监理服务期限或监理报酬等问题按第</a:t>
            </a:r>
            <a:r>
              <a:rPr lang="en-US" altLang="zh-CN" sz="2200" dirty="0" smtClean="0"/>
              <a:t>8</a:t>
            </a:r>
            <a:r>
              <a:rPr lang="zh-CN" altLang="zh-CN" sz="2200" dirty="0" smtClean="0"/>
              <a:t>条的约定处理。</a:t>
            </a:r>
          </a:p>
          <a:p>
            <a:pPr marL="0" indent="457200" algn="just">
              <a:buNone/>
            </a:pPr>
            <a:r>
              <a:rPr lang="en-US" altLang="zh-CN" sz="2200" dirty="0" smtClean="0"/>
              <a:t>3.3.2 </a:t>
            </a:r>
            <a:r>
              <a:rPr lang="zh-CN" altLang="zh-CN" sz="2200" dirty="0" smtClean="0"/>
              <a:t>委托人对监理人关于本工程的工期、质量、投资、合约和安全等问题提出的请示应及时作出书面答复。除项目专用合同条款另有约定外，对上述请示给予书面答复的期限，自收到书面请示之日起最长不超过</a:t>
            </a:r>
            <a:r>
              <a:rPr lang="en-US" altLang="zh-CN" sz="2200" dirty="0" smtClean="0"/>
              <a:t>7</a:t>
            </a:r>
            <a:r>
              <a:rPr lang="zh-CN" altLang="zh-CN" sz="2200" dirty="0" smtClean="0"/>
              <a:t>天，重大问题不得超过</a:t>
            </a:r>
            <a:r>
              <a:rPr lang="en-US" altLang="zh-CN" sz="2200" dirty="0" smtClean="0"/>
              <a:t>28</a:t>
            </a:r>
            <a:r>
              <a:rPr lang="zh-CN" altLang="zh-CN" sz="2200" dirty="0" smtClean="0"/>
              <a:t>天。逾期没有作出答复的，视为已获得委托人的批准。</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4.2 履约保证金</a:t>
            </a:r>
            <a:endParaRPr lang="zh-CN" altLang="zh-CN" sz="2200" b="1" dirty="0" smtClean="0"/>
          </a:p>
          <a:p>
            <a:pPr marL="0" indent="457200" algn="just">
              <a:buNone/>
            </a:pPr>
            <a:r>
              <a:rPr lang="en-US" altLang="zh-CN" sz="2200" dirty="0" smtClean="0"/>
              <a:t>4.2.1 </a:t>
            </a:r>
            <a:r>
              <a:rPr lang="zh-CN" altLang="zh-CN" sz="2200" dirty="0" smtClean="0"/>
              <a:t>履约保证金自合同生效之日起生效。在签发合同工程交工证书后，监理人应按委托人要求的格式，以项目专用合同条款规定的额度向委托人提交缺陷责任期保函。委托人在收到监理人提交的缺陷责任期保函后</a:t>
            </a:r>
            <a:r>
              <a:rPr lang="en-US" altLang="zh-CN" sz="2200" dirty="0" smtClean="0"/>
              <a:t>7</a:t>
            </a:r>
            <a:r>
              <a:rPr lang="zh-CN" altLang="zh-CN" sz="2200" dirty="0" smtClean="0"/>
              <a:t>天内向监理人返还履约保证金。在签发工程缺陷责任终止证书后</a:t>
            </a:r>
            <a:r>
              <a:rPr lang="en-US" altLang="zh-CN" sz="2200" dirty="0" smtClean="0"/>
              <a:t>14</a:t>
            </a:r>
            <a:r>
              <a:rPr lang="zh-CN" altLang="zh-CN" sz="2200" dirty="0" smtClean="0"/>
              <a:t>天内，委托人向监理人返还缺陷责任期保函。</a:t>
            </a:r>
          </a:p>
          <a:p>
            <a:pPr marL="0" indent="457200" algn="just">
              <a:buNone/>
            </a:pPr>
            <a:r>
              <a:rPr lang="en-US" altLang="zh-CN" sz="2200" dirty="0" smtClean="0"/>
              <a:t>4.2.2 </a:t>
            </a:r>
            <a:r>
              <a:rPr lang="zh-CN" altLang="zh-CN" sz="2200" dirty="0" smtClean="0"/>
              <a:t>如果监理人不履行合同约定的义务或其履行不符合合同的约定，委托人有权没收相应金额的履约保证金或缺陷责任期保函，但不影响监理人根据监理合同应当得到的其他款项的支付。</a:t>
            </a:r>
            <a:endParaRPr lang="en-US"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4.4 总监理工程师</a:t>
            </a:r>
            <a:endParaRPr lang="zh-CN" altLang="zh-CN" sz="2200" b="1" dirty="0" smtClean="0"/>
          </a:p>
          <a:p>
            <a:pPr marL="0" indent="457200" algn="just">
              <a:buNone/>
            </a:pPr>
            <a:r>
              <a:rPr lang="en-US" altLang="zh-CN" sz="2200" dirty="0" smtClean="0"/>
              <a:t>4.4.1 </a:t>
            </a:r>
            <a:r>
              <a:rPr lang="zh-CN" altLang="zh-CN" sz="2200" dirty="0" smtClean="0"/>
              <a:t>监理人应按合同协议书的约定指派总监理工程师，并在约定的期限内到职。监理人更换总监理工程师应事先征得委托人同意，并应在更换</a:t>
            </a:r>
            <a:r>
              <a:rPr lang="en-US" altLang="zh-CN" sz="2200" dirty="0" smtClean="0"/>
              <a:t>14</a:t>
            </a:r>
            <a:r>
              <a:rPr lang="zh-CN" altLang="zh-CN" sz="2200" dirty="0" smtClean="0"/>
              <a:t>天前将拟更换的总监理工程师的姓名和详细资料提交委托人，拟更换的总监理工程师资历应不低于原总监理工程师。总监理工程师</a:t>
            </a:r>
            <a:r>
              <a:rPr lang="en-US" altLang="zh-CN" sz="2200" dirty="0" smtClean="0"/>
              <a:t>2</a:t>
            </a:r>
            <a:r>
              <a:rPr lang="zh-CN" altLang="zh-CN" sz="2200" dirty="0" smtClean="0"/>
              <a:t>天内不能履行职责的，应事先征得委托人同意，并委派代表代行其职责。</a:t>
            </a:r>
          </a:p>
          <a:p>
            <a:pPr marL="0" indent="457200" algn="just">
              <a:buNone/>
            </a:pPr>
            <a:r>
              <a:rPr lang="en-US" altLang="zh-CN" sz="2200" dirty="0" smtClean="0"/>
              <a:t>4.4.2 </a:t>
            </a:r>
            <a:r>
              <a:rPr lang="zh-CN" altLang="zh-CN" sz="2200" dirty="0" smtClean="0"/>
              <a:t>总监理工程师应按合同约定以及委托人要求，负责组织合同工作的实施。在情况紧急且无法与委托人取得联系时，可采取保证工程和人员生命财产安全的紧急措施，并在采取措施后</a:t>
            </a:r>
            <a:r>
              <a:rPr lang="en-US" altLang="zh-CN" sz="2200" dirty="0" smtClean="0"/>
              <a:t>24</a:t>
            </a:r>
            <a:r>
              <a:rPr lang="zh-CN" altLang="zh-CN" sz="2200" dirty="0" smtClean="0"/>
              <a:t>小时内向委托人提交书面报告。</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4.4 总监理工程师</a:t>
            </a:r>
            <a:endParaRPr lang="zh-CN" altLang="zh-CN" sz="2200" b="1" dirty="0" smtClean="0"/>
          </a:p>
          <a:p>
            <a:pPr marL="0" indent="457200" algn="just">
              <a:buNone/>
            </a:pPr>
            <a:r>
              <a:rPr lang="en-US" altLang="zh-CN" sz="2200" dirty="0" smtClean="0"/>
              <a:t>4.4.3 </a:t>
            </a:r>
            <a:r>
              <a:rPr lang="zh-CN" altLang="zh-CN" sz="2200" dirty="0" smtClean="0"/>
              <a:t>监理人为履行合同发出的一切函件均应盖有监理人单位章或由监理人授权的项目机构章，并由监理人的总监理工程师签字确认。</a:t>
            </a:r>
          </a:p>
          <a:p>
            <a:pPr marL="0" indent="457200" algn="just">
              <a:buNone/>
            </a:pPr>
            <a:r>
              <a:rPr lang="en-US" altLang="zh-CN" sz="2200" dirty="0" smtClean="0"/>
              <a:t>4.4.4 </a:t>
            </a:r>
            <a:r>
              <a:rPr lang="zh-CN" altLang="zh-CN" sz="2200" dirty="0" smtClean="0"/>
              <a:t>按照专用合同条款约定，总监理工程师可以授权其下属人员履行其某项职责，但事先应将这些人员的姓名和授权范围书面通知委托人和承包人。</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4.5 监理人员的管理</a:t>
            </a:r>
            <a:endParaRPr lang="zh-CN" altLang="zh-CN" sz="2200" b="1" dirty="0" smtClean="0"/>
          </a:p>
          <a:p>
            <a:pPr marL="0" indent="457200" algn="just">
              <a:buNone/>
            </a:pPr>
            <a:r>
              <a:rPr lang="en-US" altLang="zh-CN" sz="2200" dirty="0" smtClean="0"/>
              <a:t>4.5.1 </a:t>
            </a:r>
            <a:r>
              <a:rPr lang="zh-CN" altLang="zh-CN" sz="2200" dirty="0" smtClean="0"/>
              <a:t>监理人应在接到开始监理通知之日起</a:t>
            </a:r>
            <a:r>
              <a:rPr lang="en-US" altLang="zh-CN" sz="2200" dirty="0" smtClean="0"/>
              <a:t>7</a:t>
            </a:r>
            <a:r>
              <a:rPr lang="zh-CN" altLang="zh-CN" sz="2200" dirty="0" smtClean="0"/>
              <a:t>天内，向委托人提交监理项目机构以及人员安排的报告，其内容应包括项目机构设置、主要监理人员和其他人员的名单及资格条件。主要监理人员应常驻现场并相对稳定。更换主要监理人员的，应取得委托人的同意，并向委托人提交继任人员的资格、管理经验等资料，继任人员的资历应不低于原监理人员。总监理工程师的更换，应按照本章第</a:t>
            </a:r>
            <a:r>
              <a:rPr lang="en-US" altLang="zh-CN" sz="2200" dirty="0" smtClean="0"/>
              <a:t>4.4.1</a:t>
            </a:r>
            <a:r>
              <a:rPr lang="zh-CN" altLang="zh-CN" sz="2200" dirty="0" smtClean="0"/>
              <a:t>项规定执行。</a:t>
            </a:r>
          </a:p>
          <a:p>
            <a:pPr marL="0" indent="457200" algn="just">
              <a:buNone/>
            </a:pPr>
            <a:r>
              <a:rPr lang="en-US" altLang="zh-CN" sz="2200" dirty="0" smtClean="0"/>
              <a:t>4.5.2 </a:t>
            </a:r>
            <a:r>
              <a:rPr lang="zh-CN" altLang="zh-CN" sz="2200" dirty="0" smtClean="0"/>
              <a:t>除项目专用合同条款另有约定外，主要监理人员包括总监理工程师、</a:t>
            </a:r>
            <a:r>
              <a:rPr lang="zh-CN" altLang="en-US" sz="2200" dirty="0" smtClean="0"/>
              <a:t>驻地监理工程师、</a:t>
            </a:r>
            <a:r>
              <a:rPr lang="zh-CN" altLang="zh-CN" sz="2200" dirty="0" smtClean="0"/>
              <a:t>专业监理工程师等；其他人员包括各专业的监理员、试验员、资料员等。</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4.5 监理人员的管理</a:t>
            </a:r>
            <a:endParaRPr lang="zh-CN" altLang="zh-CN" sz="2200" b="1" dirty="0" smtClean="0"/>
          </a:p>
          <a:p>
            <a:pPr marL="0" indent="457200" algn="just">
              <a:buNone/>
            </a:pPr>
            <a:r>
              <a:rPr lang="en-US" altLang="zh-CN" sz="2200" dirty="0" smtClean="0"/>
              <a:t>4.5.3 </a:t>
            </a:r>
            <a:r>
              <a:rPr lang="zh-CN" altLang="zh-CN" sz="2200" dirty="0" smtClean="0"/>
              <a:t>监理人应保证其主要监理人员在合同期限内的任何时候，都能按时参加委托人组织的工作会议。</a:t>
            </a:r>
          </a:p>
          <a:p>
            <a:pPr marL="0" indent="457200" algn="just">
              <a:buNone/>
            </a:pPr>
            <a:r>
              <a:rPr lang="en-US" altLang="zh-CN" sz="2200" dirty="0" smtClean="0"/>
              <a:t>4.5.4 </a:t>
            </a:r>
            <a:r>
              <a:rPr lang="zh-CN" altLang="zh-CN" sz="2200" dirty="0" smtClean="0"/>
              <a:t>国家规定应当持证上岗的工作人员均应持有相应的资格证明，委托人有权随时检查。委托人认为有必要时，可以进行现场考核。</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5.1 监理范围</a:t>
            </a:r>
            <a:endParaRPr lang="zh-CN" altLang="zh-CN" sz="2200" b="1" dirty="0" smtClean="0"/>
          </a:p>
          <a:p>
            <a:pPr marL="0" indent="457200" algn="just">
              <a:buNone/>
            </a:pPr>
            <a:r>
              <a:rPr lang="en-US" altLang="zh-CN" sz="2200" dirty="0" smtClean="0"/>
              <a:t>5.1.1 </a:t>
            </a:r>
            <a:r>
              <a:rPr lang="zh-CN" altLang="zh-CN" sz="2200" dirty="0" smtClean="0"/>
              <a:t>本合同的监理范围包括工程范围、阶段范围和工作范围，具体监理范围应当根据三者之间的关联内容进行确定。</a:t>
            </a:r>
          </a:p>
          <a:p>
            <a:pPr marL="0" indent="457200" algn="just">
              <a:buNone/>
            </a:pPr>
            <a:r>
              <a:rPr lang="en-US" altLang="zh-CN" sz="2200" dirty="0" smtClean="0"/>
              <a:t>5.1.2 </a:t>
            </a:r>
            <a:r>
              <a:rPr lang="zh-CN" altLang="zh-CN" sz="2200" dirty="0" smtClean="0"/>
              <a:t>工程范围指所监理工程的建设内容，具体范围在专用合同条款中约定。</a:t>
            </a:r>
          </a:p>
          <a:p>
            <a:pPr marL="0" indent="457200" algn="just">
              <a:buNone/>
            </a:pPr>
            <a:r>
              <a:rPr lang="en-US" altLang="zh-CN" sz="2200" dirty="0" smtClean="0"/>
              <a:t>5.1.3 </a:t>
            </a:r>
            <a:r>
              <a:rPr lang="zh-CN" altLang="zh-CN" sz="2200" dirty="0" smtClean="0"/>
              <a:t>阶段范围指公路工程建设程序中的施工准备阶段、施工阶段、验收与缺陷责任期阶段中的一个或者多个阶段，具体范围在项目专用合同条款中约定。</a:t>
            </a:r>
          </a:p>
          <a:p>
            <a:pPr marL="0" indent="457200" algn="just">
              <a:buNone/>
            </a:pPr>
            <a:r>
              <a:rPr lang="en-US" altLang="zh-CN" sz="2200" dirty="0" smtClean="0"/>
              <a:t>5.1.4 </a:t>
            </a:r>
            <a:r>
              <a:rPr lang="zh-CN" altLang="zh-CN" sz="2200" dirty="0" smtClean="0"/>
              <a:t>工作范围指监理工作中的质量控制、进度控制、投资控制、合同管理、信息管理、组织协调和安全监理、环保监理中的一项或者多项工作，具体范围在专用合同条款中约定。</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5.3 监理内容</a:t>
            </a:r>
            <a:endParaRPr lang="zh-CN" altLang="zh-CN" sz="2200" b="1" dirty="0" smtClean="0"/>
          </a:p>
          <a:p>
            <a:pPr marL="0" indent="457200" algn="just">
              <a:buNone/>
            </a:pPr>
            <a:r>
              <a:rPr lang="zh-CN" altLang="zh-CN" sz="2200" dirty="0" smtClean="0"/>
              <a:t>监理人应按照《公路工程施工监理规范》及相关法律、法规开展监理服务。委托人须依据《公路工程施工监理规范》要求对监理机构的设置方式进行选择，并在项目专用合同条款中予以约定。各阶段监理服务包括但不限于以下内容，委托人可根据工程实际情况在项目专用合同条款中对其进行调整。</a:t>
            </a:r>
          </a:p>
          <a:p>
            <a:pPr marL="0" indent="457200" algn="just">
              <a:buNone/>
            </a:pPr>
            <a:r>
              <a:rPr lang="en-US" altLang="zh-CN" sz="2200" dirty="0" smtClean="0"/>
              <a:t>5.3.1 </a:t>
            </a:r>
            <a:r>
              <a:rPr lang="zh-CN" altLang="zh-CN" sz="2200" dirty="0" smtClean="0"/>
              <a:t>在工程同时设置总监办和驻地办时，总监办的监理服务内容为：</a:t>
            </a:r>
            <a:r>
              <a:rPr lang="en-US" altLang="zh-CN" sz="2200" dirty="0" smtClean="0">
                <a:latin typeface="Calibri"/>
                <a:cs typeface="Calibri"/>
              </a:rPr>
              <a:t>……</a:t>
            </a:r>
            <a:endParaRPr lang="en-US" altLang="zh-CN" sz="2200" dirty="0" smtClean="0"/>
          </a:p>
          <a:p>
            <a:pPr marL="0" indent="457200" algn="just">
              <a:buNone/>
            </a:pPr>
            <a:r>
              <a:rPr lang="en-US" altLang="zh-CN" sz="2200" dirty="0" smtClean="0"/>
              <a:t>5.3.2 </a:t>
            </a:r>
            <a:r>
              <a:rPr lang="zh-CN" altLang="zh-CN" sz="2200" dirty="0" smtClean="0"/>
              <a:t>在工程同时设置总监办和驻地办时，驻地办的监理服务内容为：</a:t>
            </a:r>
            <a:r>
              <a:rPr lang="en-US" altLang="zh-CN" sz="2200" dirty="0" smtClean="0">
                <a:latin typeface="Calibri"/>
                <a:cs typeface="Calibri"/>
              </a:rPr>
              <a:t>……</a:t>
            </a:r>
            <a:endParaRPr lang="en-US" altLang="zh-CN" sz="2200" dirty="0" smtClean="0"/>
          </a:p>
          <a:p>
            <a:pPr marL="0" indent="457200" algn="just">
              <a:buNone/>
            </a:pPr>
            <a:r>
              <a:rPr lang="en-US" altLang="zh-CN" sz="2200" dirty="0" smtClean="0"/>
              <a:t>5.3.3 </a:t>
            </a:r>
            <a:r>
              <a:rPr lang="zh-CN" altLang="zh-CN" sz="2200" dirty="0" smtClean="0"/>
              <a:t>在工程只设置总监办一级监理机构时，其监理服务内容为：</a:t>
            </a:r>
            <a:r>
              <a:rPr lang="en-US" altLang="zh-CN" sz="2200" dirty="0" smtClean="0">
                <a:latin typeface="Calibri"/>
                <a:cs typeface="Calibri"/>
              </a:rPr>
              <a:t>……</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交通运输部发布通知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srcRect/>
          <a:stretch>
            <a:fillRect/>
          </a:stretch>
        </p:blipFill>
        <p:spPr bwMode="auto">
          <a:xfrm>
            <a:off x="0" y="1425575"/>
            <a:ext cx="9144000" cy="2863850"/>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5.4 监理文件要求</a:t>
            </a:r>
            <a:endParaRPr lang="zh-CN" altLang="zh-CN" sz="2200" b="1" dirty="0" smtClean="0"/>
          </a:p>
          <a:p>
            <a:pPr marL="0" indent="457200" algn="just">
              <a:buNone/>
            </a:pPr>
            <a:r>
              <a:rPr lang="en-US" altLang="zh-CN" sz="2200" dirty="0" smtClean="0"/>
              <a:t>5.4.1 </a:t>
            </a:r>
            <a:r>
              <a:rPr lang="zh-CN" altLang="zh-CN" sz="2200" dirty="0" smtClean="0"/>
              <a:t>监理文件的编制应符合法律、规范标准的强制性规定和委托人要求，相关的监理依据应当完整准确，文件内容和相应数据应当真实可靠。</a:t>
            </a:r>
          </a:p>
          <a:p>
            <a:pPr marL="0" indent="457200" algn="just">
              <a:buNone/>
            </a:pPr>
            <a:r>
              <a:rPr lang="en-US" altLang="zh-CN" sz="2200" dirty="0" smtClean="0"/>
              <a:t>5.4.2 </a:t>
            </a:r>
            <a:r>
              <a:rPr lang="zh-CN" altLang="zh-CN" sz="2200" dirty="0" smtClean="0"/>
              <a:t>监理文件的深度应满足本阶段相应监理工作的规定要求，满足委托人的下步工作需要，并应符合国家和行业现行规定。</a:t>
            </a:r>
          </a:p>
          <a:p>
            <a:pPr marL="0" indent="457200" algn="just">
              <a:buNone/>
            </a:pPr>
            <a:r>
              <a:rPr lang="en-US" altLang="zh-CN" sz="2200" dirty="0" smtClean="0"/>
              <a:t>5.4.3 </a:t>
            </a:r>
            <a:r>
              <a:rPr lang="zh-CN" altLang="zh-CN" sz="2200" dirty="0" smtClean="0"/>
              <a:t>除项目专用合同条款另有约定外，本工程监理文件包括监理管理文件、质量监理文件、安全监理文件、环保监理文件、费用与进度监理文件、合同事项管理文件，以及监理日志、巡视记录、旁站记录、监理月报、监理工作报告等其他监理文件和影像资料，具体类别、编制要求、编制内容、提交时间和份数等应满足《公路工程施工监理规范》的规定。</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zh-CN" altLang="en-US" sz="2200" dirty="0" smtClean="0"/>
              <a:t>补充</a:t>
            </a:r>
            <a:r>
              <a:rPr lang="zh-CN" altLang="zh-CN" sz="2200" dirty="0" smtClean="0"/>
              <a:t>第</a:t>
            </a:r>
            <a:r>
              <a:rPr lang="en-US" altLang="zh-CN" sz="2200" dirty="0" smtClean="0"/>
              <a:t>5.5</a:t>
            </a:r>
            <a:r>
              <a:rPr lang="zh-CN" altLang="zh-CN" sz="2200" dirty="0" smtClean="0"/>
              <a:t>款至第</a:t>
            </a:r>
            <a:r>
              <a:rPr lang="en-US" altLang="zh-CN" sz="2200" dirty="0" smtClean="0"/>
              <a:t>5.7</a:t>
            </a:r>
            <a:r>
              <a:rPr lang="zh-CN" altLang="zh-CN" sz="2200" dirty="0" smtClean="0"/>
              <a:t>款：</a:t>
            </a:r>
          </a:p>
          <a:p>
            <a:pPr marL="0" indent="457200" algn="just">
              <a:buNone/>
            </a:pPr>
            <a:r>
              <a:rPr lang="x-none" altLang="zh-CN" sz="2200" b="1" dirty="0" smtClean="0"/>
              <a:t>5.5 监理</a:t>
            </a:r>
            <a:r>
              <a:rPr lang="zh-CN" altLang="zh-CN" sz="2200" b="1" dirty="0" smtClean="0"/>
              <a:t>服务形式</a:t>
            </a:r>
          </a:p>
          <a:p>
            <a:pPr marL="0" indent="457200" algn="just">
              <a:buNone/>
            </a:pPr>
            <a:r>
              <a:rPr lang="zh-CN" altLang="zh-CN" sz="2200" dirty="0" smtClean="0"/>
              <a:t>监理人应根据工程规模、难易程度、合同工期安排、现场条件等因素设置现场监理的组织机构并满足合同要求。委托人对监理人的机构设置要求在项目专用合同条款中约定。</a:t>
            </a:r>
          </a:p>
          <a:p>
            <a:pPr marL="0" indent="457200" algn="just">
              <a:buNone/>
            </a:pPr>
            <a:r>
              <a:rPr lang="x-none" altLang="zh-CN" sz="2200" b="1" dirty="0" smtClean="0"/>
              <a:t>5.6 监理</a:t>
            </a:r>
            <a:r>
              <a:rPr lang="zh-CN" altLang="zh-CN" sz="2200" b="1" dirty="0" smtClean="0"/>
              <a:t>服务目标</a:t>
            </a:r>
          </a:p>
          <a:p>
            <a:pPr marL="0" indent="457200" algn="just">
              <a:buNone/>
            </a:pPr>
            <a:r>
              <a:rPr lang="en-US" altLang="zh-CN" sz="2200" dirty="0" smtClean="0"/>
              <a:t>5.6.1 </a:t>
            </a:r>
            <a:r>
              <a:rPr lang="zh-CN" altLang="zh-CN" sz="2200" dirty="0" smtClean="0"/>
              <a:t>监理服务履约目标：除项目专用合同条款另有约定外，监理人提供的监理服务，应当符合国家有关法律、法规和标准规范，满足合同约定的服务内容和质量等要求。</a:t>
            </a:r>
          </a:p>
          <a:p>
            <a:pPr marL="0" indent="457200" algn="just">
              <a:buNone/>
            </a:pPr>
            <a:r>
              <a:rPr lang="en-US" altLang="zh-CN" sz="2200" dirty="0" smtClean="0"/>
              <a:t>5.6.2 </a:t>
            </a:r>
            <a:r>
              <a:rPr lang="zh-CN" altLang="zh-CN" sz="2200" dirty="0" smtClean="0"/>
              <a:t>对</a:t>
            </a:r>
            <a:r>
              <a:rPr lang="zh-CN" altLang="en-US" sz="2200" dirty="0" smtClean="0"/>
              <a:t>承包人</a:t>
            </a:r>
            <a:r>
              <a:rPr lang="zh-CN" altLang="zh-CN" sz="2200" dirty="0" smtClean="0"/>
              <a:t>履约管理的服务目标：在项目专用合同条款中约定。</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5.7 委托人对监理人的授权</a:t>
            </a:r>
            <a:endParaRPr lang="zh-CN" altLang="zh-CN" sz="2200" b="1" dirty="0" smtClean="0"/>
          </a:p>
          <a:p>
            <a:pPr marL="0" indent="457200" algn="just">
              <a:buNone/>
            </a:pPr>
            <a:r>
              <a:rPr lang="en-US" altLang="zh-CN" sz="2000" dirty="0" smtClean="0"/>
              <a:t>5.7.1 </a:t>
            </a:r>
            <a:r>
              <a:rPr lang="zh-CN" altLang="zh-CN" sz="2000" dirty="0" smtClean="0"/>
              <a:t>监理人根据监理合同提供监理服务时，在委托人授权权限范围内开展工作。授权权限在项目专用合同条款中约定。</a:t>
            </a:r>
          </a:p>
          <a:p>
            <a:pPr marL="0" indent="457200" algn="just">
              <a:buNone/>
            </a:pPr>
            <a:r>
              <a:rPr lang="en-US" altLang="zh-CN" sz="2000" dirty="0" smtClean="0"/>
              <a:t>5.7.2 </a:t>
            </a:r>
            <a:r>
              <a:rPr lang="zh-CN" altLang="zh-CN" sz="2000" dirty="0" smtClean="0"/>
              <a:t>如果监理人在监理服务过程中行使的权力或所需的授权，来自于委托人和第三方签订的工程合同文件，该合同文件应成为本监理合同的组成部分，两者之间如出现矛盾，则应编制补充说明文件一并列入监理合同。监理人应：</a:t>
            </a:r>
          </a:p>
          <a:p>
            <a:pPr marL="0" indent="457200" algn="just">
              <a:buNone/>
            </a:pPr>
            <a:r>
              <a:rPr lang="zh-CN" altLang="zh-CN" sz="2000" dirty="0" smtClean="0"/>
              <a:t>（</a:t>
            </a:r>
            <a:r>
              <a:rPr lang="en-US" altLang="zh-CN" sz="2000" dirty="0" smtClean="0"/>
              <a:t>1</a:t>
            </a:r>
            <a:r>
              <a:rPr lang="zh-CN" altLang="zh-CN" sz="2000" dirty="0" smtClean="0"/>
              <a:t>）根据监理合同文件和工程合同文件提供监理服务；</a:t>
            </a:r>
          </a:p>
          <a:p>
            <a:pPr marL="0" indent="457200" algn="just">
              <a:buNone/>
            </a:pPr>
            <a:r>
              <a:rPr lang="zh-CN" altLang="zh-CN" sz="2000" dirty="0" smtClean="0"/>
              <a:t>（</a:t>
            </a:r>
            <a:r>
              <a:rPr lang="en-US" altLang="zh-CN" sz="2000" dirty="0" smtClean="0"/>
              <a:t>2</a:t>
            </a:r>
            <a:r>
              <a:rPr lang="zh-CN" altLang="zh-CN" sz="2000" dirty="0" smtClean="0"/>
              <a:t>）根据职责范围，在委托人和第三方之间独立公正地行使上述合同文件赋予的权力；</a:t>
            </a:r>
          </a:p>
          <a:p>
            <a:pPr marL="0" indent="457200" algn="just">
              <a:buNone/>
            </a:pPr>
            <a:r>
              <a:rPr lang="zh-CN" altLang="zh-CN" sz="2000" dirty="0" smtClean="0"/>
              <a:t>（</a:t>
            </a:r>
            <a:r>
              <a:rPr lang="en-US" altLang="zh-CN" sz="2000" dirty="0" smtClean="0"/>
              <a:t>3</a:t>
            </a:r>
            <a:r>
              <a:rPr lang="zh-CN" altLang="zh-CN" sz="2000" dirty="0" smtClean="0"/>
              <a:t>）根据上述合同文件的授权，对相应的工程和合同事宜进行变更，但未经委托人的书面批准，不得变更工程合同文件中约定的工程标准和第三方的责任与义务。</a:t>
            </a:r>
            <a:endParaRPr lang="en-US" altLang="zh-CN" sz="20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6.1 开始监理</a:t>
            </a:r>
            <a:endParaRPr lang="zh-CN" altLang="zh-CN" sz="2200" b="1" dirty="0" smtClean="0"/>
          </a:p>
          <a:p>
            <a:pPr marL="0" indent="457200" algn="just">
              <a:buNone/>
            </a:pPr>
            <a:r>
              <a:rPr lang="en-US" altLang="zh-CN" sz="2200" dirty="0" smtClean="0"/>
              <a:t>6.1.1  </a:t>
            </a:r>
            <a:r>
              <a:rPr lang="zh-CN" altLang="zh-CN" sz="2200" dirty="0" smtClean="0"/>
              <a:t>符合项目专用合同条款约定的开始监理条件的，委托人应提前</a:t>
            </a:r>
            <a:r>
              <a:rPr lang="en-US" altLang="zh-CN" sz="2200" dirty="0" smtClean="0"/>
              <a:t>7</a:t>
            </a:r>
            <a:r>
              <a:rPr lang="zh-CN" altLang="zh-CN" sz="2200" dirty="0" smtClean="0"/>
              <a:t>天向监理人发出开始监理通知。监理服务期限自开始监理通知中载明的开始监理日期及监理人首批人员实际进场日期起算，</a:t>
            </a:r>
            <a:r>
              <a:rPr lang="zh-CN" altLang="zh-CN" sz="2200" dirty="0" smtClean="0">
                <a:solidFill>
                  <a:srgbClr val="FF0000"/>
                </a:solidFill>
              </a:rPr>
              <a:t>以时间在后者为准</a:t>
            </a:r>
            <a:r>
              <a:rPr lang="zh-CN" altLang="zh-CN" sz="2200" dirty="0" smtClean="0"/>
              <a:t>。</a:t>
            </a:r>
          </a:p>
          <a:p>
            <a:pPr marL="0" indent="457200" algn="just">
              <a:buNone/>
            </a:pPr>
            <a:r>
              <a:rPr lang="zh-CN" altLang="zh-CN" sz="2200" dirty="0" smtClean="0"/>
              <a:t>监理人应按照监理合同约定的时间和有关期限履行和完成监理服务，根据本项目工程的进展情况和委托人批准的人员进场计划，安排监理人员及时进场。</a:t>
            </a:r>
            <a:endParaRPr lang="en-US" altLang="zh-CN" sz="2200" dirty="0" smtClean="0"/>
          </a:p>
          <a:p>
            <a:pPr marL="0" indent="457200" algn="just">
              <a:buNone/>
            </a:pPr>
            <a:r>
              <a:rPr lang="en-US" altLang="zh-CN" sz="2200" dirty="0" smtClean="0"/>
              <a:t>6.1.2 </a:t>
            </a:r>
            <a:r>
              <a:rPr lang="zh-CN" altLang="zh-CN" sz="2200" dirty="0" smtClean="0"/>
              <a:t>除专用合同条款另有约定外，因委托人原因造成合同签订之日起</a:t>
            </a:r>
            <a:r>
              <a:rPr lang="en-US" altLang="zh-CN" sz="2200" dirty="0" smtClean="0"/>
              <a:t>90</a:t>
            </a:r>
            <a:r>
              <a:rPr lang="zh-CN" altLang="zh-CN" sz="2200" dirty="0" smtClean="0"/>
              <a:t>天内未能发出开始监理通知的，监理人有权提出价格调整要求，或者解除合同。委托人应当承担由此增加的费用和（或）周期延误。</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6.2 监理周期延误</a:t>
            </a:r>
            <a:endParaRPr lang="zh-CN" altLang="zh-CN" sz="2200" b="1" dirty="0" smtClean="0"/>
          </a:p>
          <a:p>
            <a:pPr marL="0" indent="457200" algn="just">
              <a:buNone/>
            </a:pPr>
            <a:r>
              <a:rPr lang="zh-CN" altLang="zh-CN" sz="2200" dirty="0" smtClean="0"/>
              <a:t>在履行合同过程中，由于下列原因造成监理服务期限延误且属于非监理人责任的，委托人应当延长监理服务期限并增加监理报酬，具体方法在专用合同条款中约定。</a:t>
            </a:r>
          </a:p>
          <a:p>
            <a:pPr marL="0" indent="457200" algn="just">
              <a:buNone/>
            </a:pPr>
            <a:r>
              <a:rPr lang="zh-CN" altLang="zh-CN" sz="2200" dirty="0" smtClean="0"/>
              <a:t>（</a:t>
            </a:r>
            <a:r>
              <a:rPr lang="en-US" altLang="zh-CN" sz="2200" dirty="0" smtClean="0"/>
              <a:t>1</a:t>
            </a:r>
            <a:r>
              <a:rPr lang="zh-CN" altLang="zh-CN" sz="2200" dirty="0" smtClean="0"/>
              <a:t>）合同变更；</a:t>
            </a:r>
          </a:p>
          <a:p>
            <a:pPr marL="0" indent="457200" algn="just">
              <a:buNone/>
            </a:pPr>
            <a:r>
              <a:rPr lang="zh-CN" altLang="zh-CN" sz="2200" dirty="0" smtClean="0"/>
              <a:t>（</a:t>
            </a:r>
            <a:r>
              <a:rPr lang="en-US" altLang="zh-CN" sz="2200" dirty="0" smtClean="0"/>
              <a:t>2</a:t>
            </a:r>
            <a:r>
              <a:rPr lang="zh-CN" altLang="zh-CN" sz="2200" dirty="0" smtClean="0"/>
              <a:t>）因委托人原因导致的监理工作暂停；</a:t>
            </a:r>
            <a:r>
              <a:rPr lang="en-US" altLang="zh-CN" sz="2200" dirty="0" smtClean="0"/>
              <a:t> </a:t>
            </a:r>
            <a:endParaRPr lang="zh-CN" altLang="zh-CN" sz="2200" dirty="0" smtClean="0"/>
          </a:p>
          <a:p>
            <a:pPr marL="0" indent="457200" algn="just">
              <a:buNone/>
            </a:pPr>
            <a:r>
              <a:rPr lang="zh-CN" altLang="zh-CN" sz="2200" dirty="0" smtClean="0"/>
              <a:t>（</a:t>
            </a:r>
            <a:r>
              <a:rPr lang="en-US" altLang="zh-CN" sz="2200" dirty="0" smtClean="0"/>
              <a:t>3</a:t>
            </a:r>
            <a:r>
              <a:rPr lang="zh-CN" altLang="zh-CN" sz="2200" dirty="0" smtClean="0"/>
              <a:t>）未按合同约定及时支付监理报酬；</a:t>
            </a:r>
          </a:p>
          <a:p>
            <a:pPr marL="0" indent="457200" algn="just">
              <a:buNone/>
            </a:pPr>
            <a:r>
              <a:rPr lang="zh-CN" altLang="zh-CN" sz="2200" dirty="0" smtClean="0"/>
              <a:t>（</a:t>
            </a:r>
            <a:r>
              <a:rPr lang="en-US" altLang="zh-CN" sz="2200" dirty="0" smtClean="0"/>
              <a:t>4</a:t>
            </a:r>
            <a:r>
              <a:rPr lang="zh-CN" altLang="zh-CN" sz="2200" dirty="0" smtClean="0"/>
              <a:t>）未及时履行合同约定的相关义务；</a:t>
            </a:r>
          </a:p>
          <a:p>
            <a:pPr marL="0" indent="457200" algn="just">
              <a:buNone/>
            </a:pPr>
            <a:r>
              <a:rPr lang="zh-CN" altLang="zh-CN" sz="2200" dirty="0" smtClean="0"/>
              <a:t>（</a:t>
            </a:r>
            <a:r>
              <a:rPr lang="en-US" altLang="zh-CN" sz="2200" dirty="0" smtClean="0"/>
              <a:t>5</a:t>
            </a:r>
            <a:r>
              <a:rPr lang="zh-CN" altLang="zh-CN" sz="2200" dirty="0" smtClean="0"/>
              <a:t>）由于承包人延误、行政管理造成的监理服务期延误；</a:t>
            </a:r>
          </a:p>
          <a:p>
            <a:pPr marL="0" indent="457200" algn="just">
              <a:buNone/>
            </a:pPr>
            <a:r>
              <a:rPr lang="zh-CN" altLang="zh-CN" sz="2200" dirty="0" smtClean="0"/>
              <a:t>（</a:t>
            </a:r>
            <a:r>
              <a:rPr lang="en-US" altLang="zh-CN" sz="2200" dirty="0" smtClean="0"/>
              <a:t>6</a:t>
            </a:r>
            <a:r>
              <a:rPr lang="zh-CN" altLang="zh-CN" sz="2200" dirty="0" smtClean="0"/>
              <a:t>）造成监理服务期限延误的其他原因。</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zh-CN" altLang="en-US" sz="2200" dirty="0" smtClean="0"/>
              <a:t>补充</a:t>
            </a:r>
            <a:r>
              <a:rPr lang="zh-CN" altLang="zh-CN" sz="2200" dirty="0" smtClean="0"/>
              <a:t>第</a:t>
            </a:r>
            <a:r>
              <a:rPr lang="en-US" altLang="zh-CN" sz="2200" dirty="0" smtClean="0"/>
              <a:t>6.4</a:t>
            </a:r>
            <a:r>
              <a:rPr lang="zh-CN" altLang="zh-CN" sz="2200" dirty="0" smtClean="0"/>
              <a:t>款：</a:t>
            </a:r>
          </a:p>
          <a:p>
            <a:pPr marL="0" indent="457200" algn="just">
              <a:buNone/>
            </a:pPr>
            <a:r>
              <a:rPr lang="x-none" altLang="zh-CN" sz="2200" b="1" dirty="0" smtClean="0"/>
              <a:t>6.4 监理工作的暂停与监理合同的解除</a:t>
            </a:r>
            <a:endParaRPr lang="zh-CN" altLang="zh-CN" sz="2200" b="1" dirty="0" smtClean="0"/>
          </a:p>
          <a:p>
            <a:pPr marL="0" indent="457200" algn="just">
              <a:buNone/>
            </a:pPr>
            <a:r>
              <a:rPr lang="en-US" altLang="zh-CN" sz="1800" dirty="0" smtClean="0"/>
              <a:t>6.4.1 </a:t>
            </a:r>
            <a:r>
              <a:rPr lang="zh-CN" altLang="zh-CN" sz="1800" dirty="0" smtClean="0"/>
              <a:t>出现根据本监理合同的约定不应由监理人负责的情况，且该情况已使监理人不能继续履行全部或部分监理服务时，监理人应立即书面通知委托人，并视情况采取相应措施：</a:t>
            </a:r>
          </a:p>
          <a:p>
            <a:pPr marL="0" indent="457200" algn="just">
              <a:buNone/>
            </a:pPr>
            <a:r>
              <a:rPr lang="zh-CN" altLang="zh-CN" sz="1800" dirty="0" smtClean="0"/>
              <a:t>（</a:t>
            </a:r>
            <a:r>
              <a:rPr lang="en-US" altLang="zh-CN" sz="1800" dirty="0" smtClean="0"/>
              <a:t>1</a:t>
            </a:r>
            <a:r>
              <a:rPr lang="zh-CN" altLang="zh-CN" sz="1800" dirty="0" smtClean="0"/>
              <a:t>）不得不暂停或减缓某些监理服务时，则上述服务的完成期限应予以延长，因此增加的监理服务工作量或延长的服务期限，委托人应按合同条款约定进行调整。</a:t>
            </a:r>
          </a:p>
          <a:p>
            <a:pPr marL="0" indent="457200" algn="just">
              <a:buNone/>
            </a:pPr>
            <a:r>
              <a:rPr lang="zh-CN" altLang="zh-CN" sz="1800" dirty="0" smtClean="0"/>
              <a:t>（</a:t>
            </a:r>
            <a:r>
              <a:rPr lang="en-US" altLang="zh-CN" sz="1800" dirty="0" smtClean="0"/>
              <a:t>2</a:t>
            </a:r>
            <a:r>
              <a:rPr lang="zh-CN" altLang="zh-CN" sz="1800" dirty="0" smtClean="0"/>
              <a:t>）全部监理服务已无法继续履行时，监理人在书面通知委托人</a:t>
            </a:r>
            <a:r>
              <a:rPr lang="en-US" altLang="zh-CN" sz="1800" dirty="0" smtClean="0"/>
              <a:t>28</a:t>
            </a:r>
            <a:r>
              <a:rPr lang="zh-CN" altLang="en-US" sz="1800" dirty="0" smtClean="0"/>
              <a:t>天</a:t>
            </a:r>
            <a:r>
              <a:rPr lang="zh-CN" altLang="zh-CN" sz="1800" dirty="0" smtClean="0"/>
              <a:t>之后，有权单方面解除本监理合同，因此增加的监理服务工作量所涉及费用，委托人应按合同条款约定进行调整，同时应及时向监理人返还全部或剩余部分的履约保证金。</a:t>
            </a:r>
          </a:p>
          <a:p>
            <a:pPr marL="0" indent="457200" algn="just">
              <a:buNone/>
            </a:pPr>
            <a:r>
              <a:rPr lang="zh-CN" altLang="zh-CN" sz="1800" dirty="0" smtClean="0"/>
              <a:t>（</a:t>
            </a:r>
            <a:r>
              <a:rPr lang="en-US" altLang="zh-CN" sz="1800" dirty="0" smtClean="0"/>
              <a:t>3</a:t>
            </a:r>
            <a:r>
              <a:rPr lang="zh-CN" altLang="zh-CN" sz="1800" dirty="0" smtClean="0"/>
              <a:t>）因不可抗力致使本监理合同不能履行或只能部分履行时，应按照本合同第</a:t>
            </a:r>
            <a:r>
              <a:rPr lang="en-US" altLang="zh-CN" sz="1800" dirty="0" smtClean="0"/>
              <a:t>10</a:t>
            </a:r>
            <a:r>
              <a:rPr lang="zh-CN" altLang="zh-CN" sz="1800" dirty="0" smtClean="0"/>
              <a:t>条规定的程序暂停监理服务或解除监理合同。</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zh-CN" altLang="zh-CN" sz="2200" dirty="0" smtClean="0"/>
              <a:t>新增第</a:t>
            </a:r>
            <a:r>
              <a:rPr lang="en-US" altLang="zh-CN" sz="2200" dirty="0" smtClean="0"/>
              <a:t>6.4</a:t>
            </a:r>
            <a:r>
              <a:rPr lang="zh-CN" altLang="zh-CN" sz="2200" dirty="0" smtClean="0"/>
              <a:t>款：</a:t>
            </a:r>
          </a:p>
          <a:p>
            <a:pPr marL="0" indent="457200" algn="just">
              <a:buNone/>
            </a:pPr>
            <a:r>
              <a:rPr lang="x-none" altLang="zh-CN" sz="2200" b="1" dirty="0" smtClean="0"/>
              <a:t>6.4 监理工作的暂停与监理合同的解除</a:t>
            </a:r>
            <a:endParaRPr lang="zh-CN" altLang="zh-CN" sz="2200" b="1" dirty="0" smtClean="0"/>
          </a:p>
          <a:p>
            <a:pPr marL="0" indent="457200" algn="just">
              <a:buNone/>
            </a:pPr>
            <a:r>
              <a:rPr lang="en-US" altLang="zh-CN" sz="2000" dirty="0" smtClean="0"/>
              <a:t>6.4.2 </a:t>
            </a:r>
            <a:r>
              <a:rPr lang="zh-CN" altLang="zh-CN" sz="2000" dirty="0" smtClean="0"/>
              <a:t>委托人要求监理人全部或部分暂停监理服务或解除本监理合同时，必须在</a:t>
            </a:r>
            <a:r>
              <a:rPr lang="en-US" altLang="zh-CN" sz="2000" dirty="0" smtClean="0"/>
              <a:t>56</a:t>
            </a:r>
            <a:r>
              <a:rPr lang="zh-CN" altLang="zh-CN" sz="2000" dirty="0" smtClean="0"/>
              <a:t>天之前发出书面通知。监理人在接到通知后，应立即安排停止全部或部分监理服务并将相关费用开支减至最小。因此增加的监理服务工作量所涉及的费用，委托人应按合同条款约定进行调整，同时及时向监理人返还全部或剩余部分的履约保证金。</a:t>
            </a:r>
          </a:p>
          <a:p>
            <a:pPr marL="0" indent="457200" algn="just">
              <a:buNone/>
            </a:pPr>
            <a:r>
              <a:rPr lang="en-US" altLang="zh-CN" sz="2000" dirty="0" smtClean="0"/>
              <a:t>6.4.3 </a:t>
            </a:r>
            <a:r>
              <a:rPr lang="zh-CN" altLang="zh-CN" sz="2000" dirty="0" smtClean="0"/>
              <a:t>监理人无正当的理由，未根据监理合同的约定履行全部或部分监理服务，委托人可书面要求监理人予以解释。若监理人在</a:t>
            </a:r>
            <a:r>
              <a:rPr lang="en-US" altLang="zh-CN" sz="2000" dirty="0" smtClean="0"/>
              <a:t>28</a:t>
            </a:r>
            <a:r>
              <a:rPr lang="zh-CN" altLang="zh-CN" sz="2000" dirty="0" smtClean="0"/>
              <a:t>天内未能根据本监理合同给予合理的答复，委托人可在进一步发出书面通知</a:t>
            </a:r>
            <a:r>
              <a:rPr lang="en-US" altLang="zh-CN" sz="2000" dirty="0" smtClean="0"/>
              <a:t>14</a:t>
            </a:r>
            <a:r>
              <a:rPr lang="zh-CN" altLang="zh-CN" sz="2000" dirty="0" smtClean="0"/>
              <a:t>天后，单方面解除本监理合同，并视情况对监理人的全部或部分履约保证金不予退还。</a:t>
            </a:r>
            <a:endParaRPr lang="en-US" altLang="zh-CN" sz="20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zh-CN" altLang="zh-CN" sz="2200" dirty="0" smtClean="0"/>
              <a:t>新增第</a:t>
            </a:r>
            <a:r>
              <a:rPr lang="en-US" altLang="zh-CN" sz="2200" dirty="0" smtClean="0"/>
              <a:t>6.4</a:t>
            </a:r>
            <a:r>
              <a:rPr lang="zh-CN" altLang="zh-CN" sz="2200" dirty="0" smtClean="0"/>
              <a:t>款：</a:t>
            </a:r>
          </a:p>
          <a:p>
            <a:pPr marL="0" indent="457200" algn="just">
              <a:buNone/>
            </a:pPr>
            <a:r>
              <a:rPr lang="x-none" altLang="zh-CN" sz="2200" b="1" dirty="0" smtClean="0"/>
              <a:t>6.4 监理工作的暂停与监理合同的解除</a:t>
            </a:r>
            <a:endParaRPr lang="zh-CN" altLang="zh-CN" sz="2200" b="1" dirty="0" smtClean="0"/>
          </a:p>
          <a:p>
            <a:pPr marL="0" indent="457200" algn="just">
              <a:buNone/>
            </a:pPr>
            <a:r>
              <a:rPr lang="en-US" altLang="zh-CN" sz="2200" dirty="0" smtClean="0"/>
              <a:t>6.4.4 </a:t>
            </a:r>
            <a:r>
              <a:rPr lang="zh-CN" altLang="zh-CN" sz="2200" dirty="0" smtClean="0"/>
              <a:t>委托人拖延支付监理服务费用，并已超过合同条款约定支付期限后</a:t>
            </a:r>
            <a:r>
              <a:rPr lang="en-US" altLang="zh-CN" sz="2200" dirty="0" smtClean="0"/>
              <a:t>28</a:t>
            </a:r>
            <a:r>
              <a:rPr lang="zh-CN" altLang="zh-CN" sz="2200" dirty="0" smtClean="0"/>
              <a:t>天，或根据本合同第</a:t>
            </a:r>
            <a:r>
              <a:rPr lang="en-US" altLang="zh-CN" sz="2200" dirty="0" smtClean="0"/>
              <a:t>6.4.1</a:t>
            </a:r>
            <a:r>
              <a:rPr lang="zh-CN" altLang="en-US" sz="2200" dirty="0" smtClean="0"/>
              <a:t>项</a:t>
            </a:r>
            <a:r>
              <a:rPr lang="zh-CN" altLang="zh-CN" sz="2200" dirty="0" smtClean="0"/>
              <a:t>（</a:t>
            </a:r>
            <a:r>
              <a:rPr lang="en-US" altLang="zh-CN" sz="2200" dirty="0" smtClean="0"/>
              <a:t>1</a:t>
            </a:r>
            <a:r>
              <a:rPr lang="zh-CN" altLang="zh-CN" sz="2200" dirty="0" smtClean="0"/>
              <a:t>）目或第</a:t>
            </a:r>
            <a:r>
              <a:rPr lang="en-US" altLang="zh-CN" sz="2200" dirty="0" smtClean="0"/>
              <a:t>6.4.2</a:t>
            </a:r>
            <a:r>
              <a:rPr lang="zh-CN" altLang="zh-CN" sz="2200" dirty="0" smtClean="0"/>
              <a:t>项的约定，暂停监理服务已超过</a:t>
            </a:r>
            <a:r>
              <a:rPr lang="en-US" altLang="zh-CN" sz="2200" dirty="0" smtClean="0"/>
              <a:t>6</a:t>
            </a:r>
            <a:r>
              <a:rPr lang="zh-CN" altLang="zh-CN" sz="2200" dirty="0" smtClean="0"/>
              <a:t>个月，监理人可书面要求委托人予以解释。若委托人在</a:t>
            </a:r>
            <a:r>
              <a:rPr lang="en-US" altLang="zh-CN" sz="2200" dirty="0" smtClean="0"/>
              <a:t>28</a:t>
            </a:r>
            <a:r>
              <a:rPr lang="zh-CN" altLang="zh-CN" sz="2200" dirty="0" smtClean="0"/>
              <a:t>天内未能根据本监理合同给予合理的答复，监理人可在进一步发出书面通知</a:t>
            </a:r>
            <a:r>
              <a:rPr lang="en-US" altLang="zh-CN" sz="2200" dirty="0" smtClean="0"/>
              <a:t>14</a:t>
            </a:r>
            <a:r>
              <a:rPr lang="zh-CN" altLang="zh-CN" sz="2200" dirty="0" smtClean="0"/>
              <a:t>天后，单方面解除本监理合同或自行暂停全部或部分监理服务。因此增加的监理服务工作量所涉及的费用，委托人应按合同条款约定进行调整，同时应及时向监理人返还全部或剩余部分的履约保证金。</a:t>
            </a:r>
          </a:p>
          <a:p>
            <a:pPr marL="0" indent="457200" algn="just">
              <a:buNone/>
            </a:pPr>
            <a:r>
              <a:rPr lang="en-US" altLang="zh-CN" sz="2200" dirty="0" smtClean="0"/>
              <a:t>6.4.5 </a:t>
            </a:r>
            <a:r>
              <a:rPr lang="zh-CN" altLang="zh-CN" sz="2200" dirty="0" smtClean="0"/>
              <a:t>监理合同的解除，不得损害或影响双方根据本监理合同应有的义务、责任、</a:t>
            </a:r>
            <a:r>
              <a:rPr lang="zh-CN" altLang="en-US" sz="2200" dirty="0" smtClean="0"/>
              <a:t>权利</a:t>
            </a:r>
            <a:r>
              <a:rPr lang="zh-CN" altLang="zh-CN" sz="2200" dirty="0" smtClean="0"/>
              <a:t>和利益。</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7.1 监理责任主体</a:t>
            </a:r>
            <a:endParaRPr lang="zh-CN" altLang="zh-CN" sz="2200" b="1" dirty="0" smtClean="0"/>
          </a:p>
          <a:p>
            <a:pPr marL="0" indent="457200" algn="just">
              <a:buNone/>
            </a:pPr>
            <a:r>
              <a:rPr lang="en-US" altLang="zh-CN" sz="2200" dirty="0" smtClean="0"/>
              <a:t>7.1.1 </a:t>
            </a:r>
            <a:r>
              <a:rPr lang="zh-CN" altLang="zh-CN" sz="2200" dirty="0" smtClean="0"/>
              <a:t>监理人应运用一切合理的专业技术、知识技能和项目经验，按照职业道德准则和行业公认标准尽其全部职责，勤勉、谨慎、公正地履行其在本合同项下的责任和义务。</a:t>
            </a:r>
          </a:p>
          <a:p>
            <a:pPr marL="0" indent="457200" algn="just">
              <a:buNone/>
            </a:pPr>
            <a:r>
              <a:rPr lang="en-US" altLang="zh-CN" sz="2200" dirty="0" smtClean="0"/>
              <a:t>7.1.2 </a:t>
            </a:r>
            <a:r>
              <a:rPr lang="zh-CN" altLang="zh-CN" sz="2200" dirty="0" smtClean="0"/>
              <a:t>监理人应当建立健全工程质量保证体系，制定质量管理制度，强化工程质量管理措施，完善工程质量目标保障机制。</a:t>
            </a:r>
          </a:p>
          <a:p>
            <a:pPr marL="0" indent="457200" algn="just">
              <a:buNone/>
            </a:pPr>
            <a:r>
              <a:rPr lang="zh-CN" altLang="zh-CN" sz="2200" dirty="0" smtClean="0"/>
              <a:t>本工程施行质量责任终身制。监理人应当书面明确相应的总监理工程师和质量负责人。监理人的相关人员按照国家法律法规和有关规定在工程合理使用年限内承担相应的质量责任。</a:t>
            </a:r>
          </a:p>
          <a:p>
            <a:pPr marL="0" indent="457200" algn="just">
              <a:buNone/>
            </a:pPr>
            <a:r>
              <a:rPr lang="en-US" altLang="zh-CN" sz="2200" dirty="0" smtClean="0"/>
              <a:t>7.1.3 </a:t>
            </a:r>
            <a:r>
              <a:rPr lang="zh-CN" altLang="zh-CN" sz="2200" dirty="0" smtClean="0"/>
              <a:t>监理人对施工质量负监理责任，应当按合同约定设立现场监理机构，按规定程序和标准进行工程质量检查、检测和验收，对发现的质量问题及时督促整改，不得降低工程质量标准。</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7.1 监理责任主体</a:t>
            </a:r>
            <a:endParaRPr lang="zh-CN" altLang="zh-CN" sz="2200" b="1" dirty="0" smtClean="0"/>
          </a:p>
          <a:p>
            <a:pPr marL="0" indent="457200" algn="just">
              <a:buNone/>
            </a:pPr>
            <a:r>
              <a:rPr lang="en-US" altLang="zh-CN" sz="2200" dirty="0" smtClean="0"/>
              <a:t>7.1.3 </a:t>
            </a:r>
            <a:r>
              <a:rPr lang="zh-CN" altLang="zh-CN" sz="2200" dirty="0" smtClean="0"/>
              <a:t>本工程交工验收前，监理人应当根据有关标准和规范要求对工程质量进行检查验证，编制工程质量评定或者评估报告，并提交委托人。</a:t>
            </a:r>
          </a:p>
          <a:p>
            <a:pPr marL="0" indent="457200" algn="just">
              <a:buNone/>
            </a:pPr>
            <a:r>
              <a:rPr lang="en-US" altLang="zh-CN" sz="2200" dirty="0" smtClean="0"/>
              <a:t>7.1.4 </a:t>
            </a:r>
            <a:r>
              <a:rPr lang="zh-CN" altLang="zh-CN" sz="2200" dirty="0" smtClean="0"/>
              <a:t>监理人应当按照合同约定设立工地临时试验室，严格按照工程技术标准、检测规范和规程，在核定的试验检测参数范围内开展试验检测活动。</a:t>
            </a:r>
          </a:p>
          <a:p>
            <a:pPr marL="0" indent="457200" algn="just">
              <a:buNone/>
            </a:pPr>
            <a:r>
              <a:rPr lang="zh-CN" altLang="zh-CN" sz="2200" dirty="0" smtClean="0"/>
              <a:t>监理人应当对其设立的工地临时试验室所出具的试验检测数据和报告的真实性、客观性、准确性负责。</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使用说明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540000" algn="just">
              <a:spcBef>
                <a:spcPts val="600"/>
              </a:spcBef>
              <a:buNone/>
            </a:pPr>
            <a:r>
              <a:rPr lang="zh-CN" altLang="zh-CN" sz="2200" b="1" dirty="0" smtClean="0">
                <a:latin typeface="黑体" pitchFamily="49" charset="-122"/>
                <a:ea typeface="黑体" pitchFamily="49" charset="-122"/>
              </a:rPr>
              <a:t>二、《公路工程标准招标文件》以国家九部委《标准监理招标文件》（</a:t>
            </a:r>
            <a:r>
              <a:rPr lang="en-US" altLang="zh-CN" sz="2200" b="1" dirty="0" smtClean="0">
                <a:latin typeface="黑体" pitchFamily="49" charset="-122"/>
                <a:ea typeface="黑体" pitchFamily="49" charset="-122"/>
              </a:rPr>
              <a:t>2017</a:t>
            </a:r>
            <a:r>
              <a:rPr lang="zh-CN" altLang="zh-CN" sz="2200" b="1" dirty="0" smtClean="0">
                <a:latin typeface="黑体" pitchFamily="49" charset="-122"/>
                <a:ea typeface="黑体" pitchFamily="49" charset="-122"/>
              </a:rPr>
              <a:t>年版）</a:t>
            </a:r>
            <a:r>
              <a:rPr lang="en-US" altLang="zh-CN" sz="2200" b="1" dirty="0" smtClean="0">
                <a:latin typeface="黑体" pitchFamily="49" charset="-122"/>
                <a:ea typeface="黑体" pitchFamily="49" charset="-122"/>
              </a:rPr>
              <a:t>(</a:t>
            </a:r>
            <a:r>
              <a:rPr lang="zh-CN" altLang="zh-CN" sz="2200" b="1" dirty="0" smtClean="0">
                <a:latin typeface="黑体" pitchFamily="49" charset="-122"/>
                <a:ea typeface="黑体" pitchFamily="49" charset="-122"/>
              </a:rPr>
              <a:t>以下简称《标准招标文件》</a:t>
            </a:r>
            <a:r>
              <a:rPr lang="en-US" altLang="zh-CN" sz="2200" b="1" dirty="0" smtClean="0">
                <a:latin typeface="黑体" pitchFamily="49" charset="-122"/>
                <a:ea typeface="黑体" pitchFamily="49" charset="-122"/>
              </a:rPr>
              <a:t>)</a:t>
            </a:r>
            <a:r>
              <a:rPr lang="zh-CN" altLang="zh-CN" sz="2200" b="1" dirty="0" smtClean="0">
                <a:latin typeface="黑体" pitchFamily="49" charset="-122"/>
                <a:ea typeface="黑体" pitchFamily="49" charset="-122"/>
              </a:rPr>
              <a:t>为基础，以《中华人民共和国招标投标法》、《中华人民共和国招标投标法实施条例》、《公路工程建设项目招标投标管理办法》（交通运输部令</a:t>
            </a:r>
            <a:r>
              <a:rPr lang="en-US" altLang="zh-CN" sz="2200" b="1" dirty="0" smtClean="0">
                <a:latin typeface="黑体" pitchFamily="49" charset="-122"/>
                <a:ea typeface="黑体" pitchFamily="49" charset="-122"/>
              </a:rPr>
              <a:t>2015</a:t>
            </a:r>
            <a:r>
              <a:rPr lang="zh-CN" altLang="zh-CN" sz="2200" b="1" dirty="0" smtClean="0">
                <a:latin typeface="黑体" pitchFamily="49" charset="-122"/>
                <a:ea typeface="黑体" pitchFamily="49" charset="-122"/>
              </a:rPr>
              <a:t>年第</a:t>
            </a:r>
            <a:r>
              <a:rPr lang="en-US" altLang="zh-CN" sz="2200" b="1" dirty="0" smtClean="0">
                <a:latin typeface="黑体" pitchFamily="49" charset="-122"/>
                <a:ea typeface="黑体" pitchFamily="49" charset="-122"/>
              </a:rPr>
              <a:t>24</a:t>
            </a:r>
            <a:r>
              <a:rPr lang="zh-CN" altLang="zh-CN" sz="2200" b="1" dirty="0" smtClean="0">
                <a:latin typeface="黑体" pitchFamily="49" charset="-122"/>
                <a:ea typeface="黑体" pitchFamily="49" charset="-122"/>
              </a:rPr>
              <a:t>号）等法律法规和部门规章为依据，结合公路工程施工监理招标特点和管理需要编制而成。《标准招标文件》规定通用部分，《公路工程标准招标文件》规定公路工程内容，两者结合使用，其中《公路工程标准招标文件》不加修改地引用了《标准招标文件》“投标人须知”正文、“评标办法”正文部分的文字用宋体表示，补充的公路工程行业内容部分的文字用隶书表示，两种字体具有同等效力。</a:t>
            </a:r>
            <a:endParaRPr lang="en-US" altLang="zh-CN" sz="2200" b="1" dirty="0" smtClean="0">
              <a:latin typeface="黑体" pitchFamily="49" charset="-122"/>
              <a:ea typeface="黑体" pitchFamily="49" charset="-122"/>
            </a:endParaRPr>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400" b="1" dirty="0" smtClean="0"/>
              <a:t>7.2</a:t>
            </a:r>
            <a:r>
              <a:rPr lang="en-US" altLang="zh-CN" sz="2400" b="1" dirty="0" smtClean="0"/>
              <a:t> </a:t>
            </a:r>
            <a:r>
              <a:rPr lang="x-none" altLang="zh-CN" sz="2400" b="1" dirty="0" smtClean="0"/>
              <a:t> 监理责任保险</a:t>
            </a:r>
            <a:endParaRPr lang="zh-CN" altLang="zh-CN" sz="2400" b="1" dirty="0" smtClean="0"/>
          </a:p>
          <a:p>
            <a:pPr marL="0" indent="457200" algn="just">
              <a:buNone/>
            </a:pPr>
            <a:r>
              <a:rPr lang="zh-CN" altLang="zh-CN" sz="2400" dirty="0" smtClean="0"/>
              <a:t>除专用合同条款另有约定外，监理人应根据工程情况对监理责任进行保险，并在合同履行期间保持足额、有效。</a:t>
            </a:r>
            <a:endParaRPr lang="en-US" altLang="zh-CN" sz="24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8.1 变更情形</a:t>
            </a:r>
            <a:endParaRPr lang="zh-CN" altLang="zh-CN" sz="2200" b="1" dirty="0" smtClean="0"/>
          </a:p>
          <a:p>
            <a:pPr marL="0" indent="457200" algn="just">
              <a:spcBef>
                <a:spcPts val="300"/>
              </a:spcBef>
              <a:buNone/>
            </a:pPr>
            <a:r>
              <a:rPr lang="zh-CN" altLang="zh-CN" sz="2000" dirty="0" smtClean="0"/>
              <a:t>合同履行中发生下述情形时，合同一方均可向对方提出变更请求，经双方协商一致后进行变更，监理服务期限和监理报酬的调整方法在项目专用合同条款中约定。</a:t>
            </a:r>
          </a:p>
          <a:p>
            <a:pPr marL="0" indent="457200" algn="just">
              <a:spcBef>
                <a:spcPts val="300"/>
              </a:spcBef>
              <a:buNone/>
            </a:pPr>
            <a:r>
              <a:rPr lang="zh-CN" altLang="zh-CN" sz="2000" dirty="0" smtClean="0"/>
              <a:t>（</a:t>
            </a:r>
            <a:r>
              <a:rPr lang="en-US" altLang="zh-CN" sz="2000" dirty="0" smtClean="0"/>
              <a:t>1</a:t>
            </a:r>
            <a:r>
              <a:rPr lang="zh-CN" altLang="zh-CN" sz="2000" dirty="0" smtClean="0"/>
              <a:t>）监理范围发生变化；</a:t>
            </a:r>
          </a:p>
          <a:p>
            <a:pPr marL="0" indent="457200" algn="just">
              <a:spcBef>
                <a:spcPts val="300"/>
              </a:spcBef>
              <a:buNone/>
            </a:pPr>
            <a:r>
              <a:rPr lang="zh-CN" altLang="zh-CN" sz="2000" dirty="0" smtClean="0"/>
              <a:t>（</a:t>
            </a:r>
            <a:r>
              <a:rPr lang="en-US" altLang="zh-CN" sz="2000" dirty="0" smtClean="0"/>
              <a:t>2</a:t>
            </a:r>
            <a:r>
              <a:rPr lang="zh-CN" altLang="zh-CN" sz="2000" dirty="0" smtClean="0"/>
              <a:t>）除不可抗力外，非监理人的原因引起的周期延误；</a:t>
            </a:r>
          </a:p>
          <a:p>
            <a:pPr marL="0" indent="457200" algn="just">
              <a:spcBef>
                <a:spcPts val="300"/>
              </a:spcBef>
              <a:buNone/>
            </a:pPr>
            <a:r>
              <a:rPr lang="zh-CN" altLang="zh-CN" sz="2000" dirty="0" smtClean="0"/>
              <a:t>（</a:t>
            </a:r>
            <a:r>
              <a:rPr lang="en-US" altLang="zh-CN" sz="2000" dirty="0" smtClean="0"/>
              <a:t>3</a:t>
            </a:r>
            <a:r>
              <a:rPr lang="zh-CN" altLang="zh-CN" sz="2000" dirty="0" smtClean="0"/>
              <a:t>）非监理人的原因，对工程同一部分重复进行监理；</a:t>
            </a:r>
          </a:p>
          <a:p>
            <a:pPr marL="0" indent="457200" algn="just">
              <a:spcBef>
                <a:spcPts val="300"/>
              </a:spcBef>
              <a:buNone/>
            </a:pPr>
            <a:r>
              <a:rPr lang="zh-CN" altLang="zh-CN" sz="2000" dirty="0" smtClean="0"/>
              <a:t>（</a:t>
            </a:r>
            <a:r>
              <a:rPr lang="en-US" altLang="zh-CN" sz="2000" dirty="0" smtClean="0"/>
              <a:t>4</a:t>
            </a:r>
            <a:r>
              <a:rPr lang="zh-CN" altLang="zh-CN" sz="2000" dirty="0" smtClean="0"/>
              <a:t>）非监理人的原因，对工程暂停监理及恢复监理；</a:t>
            </a:r>
          </a:p>
          <a:p>
            <a:pPr marL="0" indent="457200" algn="just">
              <a:spcBef>
                <a:spcPts val="300"/>
              </a:spcBef>
              <a:buNone/>
            </a:pPr>
            <a:r>
              <a:rPr lang="zh-CN" altLang="zh-CN" sz="2000" dirty="0" smtClean="0"/>
              <a:t>（</a:t>
            </a:r>
            <a:r>
              <a:rPr lang="en-US" altLang="zh-CN" sz="2000" dirty="0" smtClean="0"/>
              <a:t>5</a:t>
            </a:r>
            <a:r>
              <a:rPr lang="zh-CN" altLang="zh-CN" sz="2000" dirty="0" smtClean="0"/>
              <a:t>）监理服务的形式与内容发生变化；</a:t>
            </a:r>
          </a:p>
          <a:p>
            <a:pPr marL="0" indent="457200" algn="just">
              <a:spcBef>
                <a:spcPts val="300"/>
              </a:spcBef>
              <a:buNone/>
            </a:pPr>
            <a:r>
              <a:rPr lang="zh-CN" altLang="zh-CN" sz="2000" dirty="0" smtClean="0"/>
              <a:t>（</a:t>
            </a:r>
            <a:r>
              <a:rPr lang="en-US" altLang="zh-CN" sz="2000" dirty="0" smtClean="0"/>
              <a:t>6</a:t>
            </a:r>
            <a:r>
              <a:rPr lang="zh-CN" altLang="zh-CN" sz="2000" dirty="0" smtClean="0"/>
              <a:t>）因委托人或第三方的责任，阻碍或延误了监理人履行监理服务；</a:t>
            </a:r>
          </a:p>
          <a:p>
            <a:pPr marL="0" indent="457200" algn="just">
              <a:spcBef>
                <a:spcPts val="300"/>
              </a:spcBef>
              <a:buNone/>
            </a:pPr>
            <a:r>
              <a:rPr lang="zh-CN" altLang="zh-CN" sz="2000" dirty="0" smtClean="0"/>
              <a:t>（</a:t>
            </a:r>
            <a:r>
              <a:rPr lang="en-US" altLang="zh-CN" sz="2000" dirty="0" smtClean="0"/>
              <a:t>7</a:t>
            </a:r>
            <a:r>
              <a:rPr lang="zh-CN" altLang="zh-CN" sz="2000" dirty="0" smtClean="0"/>
              <a:t>）委托人提出高于监理合同约定的服务目标，监理人为完成此目标导致投入增加。</a:t>
            </a:r>
            <a:endParaRPr lang="en-US" altLang="zh-CN" sz="20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x-none" altLang="zh-CN" sz="2200" b="1" dirty="0" smtClean="0"/>
              <a:t>8.1 变更情形</a:t>
            </a:r>
            <a:endParaRPr lang="zh-CN" altLang="zh-CN" sz="2200" b="1" dirty="0" smtClean="0"/>
          </a:p>
          <a:p>
            <a:pPr marL="0" indent="457200" algn="just">
              <a:spcBef>
                <a:spcPts val="300"/>
              </a:spcBef>
              <a:buNone/>
            </a:pPr>
            <a:r>
              <a:rPr lang="en-US" altLang="zh-CN" sz="2200" dirty="0" smtClean="0"/>
              <a:t>8.1.2 </a:t>
            </a:r>
            <a:r>
              <a:rPr lang="zh-CN" altLang="zh-CN" sz="2200" dirty="0" smtClean="0"/>
              <a:t>基准日后，因颁布新的或修订原有法律、法规、规范和标准等引发合同变更情形的，按照上述约定进行调整。</a:t>
            </a:r>
          </a:p>
          <a:p>
            <a:pPr marL="0" indent="457200" algn="just">
              <a:buNone/>
            </a:pPr>
            <a:endParaRPr lang="en-US" altLang="zh-CN" sz="2200" b="1" dirty="0" smtClean="0"/>
          </a:p>
          <a:p>
            <a:pPr marL="0" indent="457200" algn="just">
              <a:buNone/>
            </a:pPr>
            <a:r>
              <a:rPr lang="x-none" altLang="zh-CN" sz="2200" b="1" dirty="0" smtClean="0"/>
              <a:t>8.2 合理化建议</a:t>
            </a:r>
            <a:endParaRPr lang="zh-CN" altLang="zh-CN" sz="2200" b="1" dirty="0" smtClean="0"/>
          </a:p>
          <a:p>
            <a:pPr marL="0" indent="457200" algn="just">
              <a:buNone/>
            </a:pPr>
            <a:r>
              <a:rPr lang="en-US" altLang="zh-CN" sz="2200" dirty="0" smtClean="0"/>
              <a:t>8.2.1 </a:t>
            </a:r>
            <a:r>
              <a:rPr lang="zh-CN" altLang="zh-CN" sz="2200" dirty="0" smtClean="0"/>
              <a:t>合同履行中，监理人可对委托人要求提出合理化建议。合理化建议应以书面形式提交委托人，被委托人采纳并构成变更的，执行第</a:t>
            </a:r>
            <a:r>
              <a:rPr lang="en-US" altLang="zh-CN" sz="2200" dirty="0" smtClean="0"/>
              <a:t>8.1</a:t>
            </a:r>
            <a:r>
              <a:rPr lang="zh-CN" altLang="zh-CN" sz="2200" dirty="0" smtClean="0"/>
              <a:t>款约定。</a:t>
            </a:r>
          </a:p>
          <a:p>
            <a:pPr marL="0" indent="457200" algn="just">
              <a:buNone/>
            </a:pPr>
            <a:r>
              <a:rPr lang="en-US" altLang="zh-CN" sz="2200" dirty="0" smtClean="0"/>
              <a:t>8.2.2 </a:t>
            </a:r>
            <a:r>
              <a:rPr lang="zh-CN" altLang="zh-CN" sz="2200" dirty="0" smtClean="0"/>
              <a:t>监理人提出的合理化建议降低了工程投资、缩短了施工期限或者提高了工程经济效益的，委托人应按专用合同条款中的约定给予奖励。</a:t>
            </a:r>
            <a:endParaRPr lang="en-US" altLang="zh-CN" sz="2200"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9.1 合同价格</a:t>
            </a:r>
            <a:endParaRPr lang="zh-CN" altLang="zh-CN" sz="2200" b="1" dirty="0" smtClean="0"/>
          </a:p>
          <a:p>
            <a:pPr marL="0" indent="457200" algn="just">
              <a:spcBef>
                <a:spcPts val="300"/>
              </a:spcBef>
              <a:buNone/>
            </a:pPr>
            <a:r>
              <a:rPr lang="en-US" altLang="zh-CN" sz="2200" dirty="0" smtClean="0"/>
              <a:t>9.1.1 </a:t>
            </a:r>
            <a:r>
              <a:rPr lang="zh-CN" altLang="zh-CN" sz="2200" dirty="0" smtClean="0"/>
              <a:t>本合同的报价方式在项目专用合同条款中约定。合同价格是监理人按照合同约定完成施工准备阶段、施工阶段、验收与缺陷责任期阶段监理服务所需的全部费用，应按投标文件格式中报价清单的内容和格式填报。</a:t>
            </a:r>
          </a:p>
          <a:p>
            <a:pPr marL="0" indent="457200" algn="just">
              <a:spcBef>
                <a:spcPts val="300"/>
              </a:spcBef>
              <a:buNone/>
            </a:pPr>
            <a:r>
              <a:rPr lang="zh-CN" altLang="zh-CN" sz="2200" dirty="0" smtClean="0"/>
              <a:t>监理服务费用包括以下组成部分：</a:t>
            </a:r>
          </a:p>
          <a:p>
            <a:pPr marL="0" indent="457200" algn="just">
              <a:spcBef>
                <a:spcPts val="300"/>
              </a:spcBef>
              <a:buNone/>
            </a:pPr>
            <a:r>
              <a:rPr lang="zh-CN" altLang="zh-CN" sz="2200" dirty="0" smtClean="0"/>
              <a:t>（</a:t>
            </a:r>
            <a:r>
              <a:rPr lang="en-US" altLang="zh-CN" sz="2200" dirty="0" smtClean="0"/>
              <a:t>1</a:t>
            </a:r>
            <a:r>
              <a:rPr lang="zh-CN" altLang="zh-CN" sz="2200" dirty="0" smtClean="0"/>
              <a:t>）监理人员服务费；</a:t>
            </a:r>
          </a:p>
          <a:p>
            <a:pPr marL="0" indent="457200" algn="just">
              <a:spcBef>
                <a:spcPts val="300"/>
              </a:spcBef>
              <a:buNone/>
            </a:pPr>
            <a:r>
              <a:rPr lang="zh-CN" altLang="zh-CN" sz="2200" dirty="0" smtClean="0"/>
              <a:t>（</a:t>
            </a:r>
            <a:r>
              <a:rPr lang="en-US" altLang="zh-CN" sz="2200" dirty="0" smtClean="0"/>
              <a:t>2</a:t>
            </a:r>
            <a:r>
              <a:rPr lang="zh-CN" altLang="zh-CN" sz="2200" dirty="0" smtClean="0"/>
              <a:t>）监理办公设施费；</a:t>
            </a:r>
          </a:p>
          <a:p>
            <a:pPr marL="0" indent="457200" algn="just">
              <a:spcBef>
                <a:spcPts val="300"/>
              </a:spcBef>
              <a:buNone/>
            </a:pPr>
            <a:r>
              <a:rPr lang="zh-CN" altLang="zh-CN" sz="2200" dirty="0" smtClean="0"/>
              <a:t>（</a:t>
            </a:r>
            <a:r>
              <a:rPr lang="en-US" altLang="zh-CN" sz="2200" dirty="0" smtClean="0"/>
              <a:t>3</a:t>
            </a:r>
            <a:r>
              <a:rPr lang="zh-CN" altLang="zh-CN" sz="2200" dirty="0" smtClean="0"/>
              <a:t>）监理交通设施费；</a:t>
            </a:r>
          </a:p>
          <a:p>
            <a:pPr marL="0" indent="457200" algn="just">
              <a:spcBef>
                <a:spcPts val="300"/>
              </a:spcBef>
              <a:buNone/>
            </a:pPr>
            <a:r>
              <a:rPr lang="zh-CN" altLang="zh-CN" sz="2200" dirty="0" smtClean="0"/>
              <a:t>（</a:t>
            </a:r>
            <a:r>
              <a:rPr lang="en-US" altLang="zh-CN" sz="2200" dirty="0" smtClean="0"/>
              <a:t>4</a:t>
            </a:r>
            <a:r>
              <a:rPr lang="zh-CN" altLang="zh-CN" sz="2200" dirty="0" smtClean="0"/>
              <a:t>）监理试验设施费；</a:t>
            </a:r>
          </a:p>
          <a:p>
            <a:pPr marL="0" indent="457200" algn="just">
              <a:spcBef>
                <a:spcPts val="300"/>
              </a:spcBef>
              <a:buNone/>
            </a:pPr>
            <a:r>
              <a:rPr lang="zh-CN" altLang="zh-CN" sz="2200" dirty="0" smtClean="0"/>
              <a:t>（</a:t>
            </a:r>
            <a:r>
              <a:rPr lang="en-US" altLang="zh-CN" sz="2200" dirty="0" smtClean="0"/>
              <a:t>5</a:t>
            </a:r>
            <a:r>
              <a:rPr lang="zh-CN" altLang="zh-CN" sz="2200" dirty="0" smtClean="0"/>
              <a:t>）监理生活设施费；</a:t>
            </a:r>
          </a:p>
          <a:p>
            <a:pPr marL="0" indent="457200" algn="just">
              <a:spcBef>
                <a:spcPts val="300"/>
              </a:spcBef>
              <a:buNone/>
            </a:pPr>
            <a:r>
              <a:rPr lang="zh-CN" altLang="zh-CN" sz="2200" dirty="0" smtClean="0"/>
              <a:t>（</a:t>
            </a:r>
            <a:r>
              <a:rPr lang="en-US" altLang="zh-CN" sz="2200" dirty="0" smtClean="0"/>
              <a:t>6</a:t>
            </a:r>
            <a:r>
              <a:rPr lang="zh-CN" altLang="zh-CN" sz="2200" dirty="0" smtClean="0"/>
              <a:t>）利润。</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9.1 合同价格</a:t>
            </a:r>
            <a:endParaRPr lang="zh-CN" altLang="zh-CN" sz="2200" b="1" dirty="0" smtClean="0"/>
          </a:p>
          <a:p>
            <a:pPr marL="0" indent="457200" algn="just">
              <a:spcBef>
                <a:spcPts val="300"/>
              </a:spcBef>
              <a:buNone/>
            </a:pPr>
            <a:r>
              <a:rPr lang="en-US" altLang="zh-CN" sz="2100" dirty="0" smtClean="0"/>
              <a:t>9.1.1 </a:t>
            </a:r>
            <a:r>
              <a:rPr lang="zh-CN" altLang="zh-CN" sz="2100" dirty="0" smtClean="0"/>
              <a:t>除利润外，以上各项费用应分别按施工期（涵盖施工准备阶段和施工阶段）和缺陷责任期两个阶段填报，其中监理人员服务费应填报各级监理人员的人月单价及为完成监理服务所需要的总人月数量。</a:t>
            </a:r>
            <a:r>
              <a:rPr lang="zh-CN" altLang="zh-CN" sz="2100" dirty="0" smtClean="0">
                <a:solidFill>
                  <a:srgbClr val="FF0000"/>
                </a:solidFill>
              </a:rPr>
              <a:t>各类监理人员的人月单价应包括监理人员履行监理服务时由于施工工艺的连续性导致不可避免的加班费用，在上述情况发生时，委托人将不考虑另行支付监理人员的加班费用。</a:t>
            </a:r>
          </a:p>
          <a:p>
            <a:pPr marL="0" indent="457200" algn="just">
              <a:spcBef>
                <a:spcPts val="300"/>
              </a:spcBef>
              <a:buNone/>
            </a:pPr>
            <a:r>
              <a:rPr lang="zh-CN" altLang="zh-CN" sz="2100" dirty="0" smtClean="0"/>
              <a:t>监理人因完成本项目施工监理服务需计取的企业管理费及需缴纳的一切税费均由监理人承担，并包含在所报的各项监理服务费用之内，委托人不单独支付。</a:t>
            </a:r>
          </a:p>
          <a:p>
            <a:pPr marL="0" indent="457200" algn="just">
              <a:spcBef>
                <a:spcPts val="300"/>
              </a:spcBef>
              <a:buNone/>
            </a:pPr>
            <a:r>
              <a:rPr lang="zh-CN" altLang="zh-CN" sz="2100" dirty="0" smtClean="0"/>
              <a:t>除本合同第</a:t>
            </a:r>
            <a:r>
              <a:rPr lang="en-US" altLang="zh-CN" sz="2100" dirty="0" smtClean="0"/>
              <a:t>8</a:t>
            </a:r>
            <a:r>
              <a:rPr lang="zh-CN" altLang="zh-CN" sz="2100" dirty="0" smtClean="0"/>
              <a:t>条约定的变更情形和项目专用合同条款约定的其他情形外，本监理合同的监理服务费用在合同实施期间一律不予调整。</a:t>
            </a:r>
            <a:endParaRPr lang="zh-CN"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9.1 合同价格</a:t>
            </a:r>
            <a:endParaRPr lang="zh-CN" altLang="zh-CN" sz="2200" b="1" dirty="0" smtClean="0"/>
          </a:p>
          <a:p>
            <a:pPr marL="0" indent="457200" algn="just">
              <a:spcBef>
                <a:spcPts val="300"/>
              </a:spcBef>
              <a:buNone/>
            </a:pPr>
            <a:r>
              <a:rPr lang="en-US" altLang="zh-CN" sz="2200" dirty="0" smtClean="0">
                <a:solidFill>
                  <a:srgbClr val="FF0000"/>
                </a:solidFill>
              </a:rPr>
              <a:t>9.1.1 </a:t>
            </a:r>
            <a:r>
              <a:rPr lang="zh-CN" altLang="zh-CN" sz="2200" dirty="0" smtClean="0">
                <a:solidFill>
                  <a:srgbClr val="FF0000"/>
                </a:solidFill>
              </a:rPr>
              <a:t>除项目专用合同条款另有约定外，因工程提前完成导致监理服务期限缩短，且在监理人已履行本合同规定义务的情况下，委托人不能以监理人提前完成监理为由而减少监理报酬。</a:t>
            </a:r>
            <a:endParaRPr lang="en-US" altLang="zh-CN" sz="2200" dirty="0" smtClean="0">
              <a:solidFill>
                <a:srgbClr val="FF0000"/>
              </a:solidFill>
            </a:endParaRPr>
          </a:p>
          <a:p>
            <a:pPr marL="0" indent="457200" algn="just">
              <a:spcBef>
                <a:spcPts val="300"/>
              </a:spcBef>
              <a:buNone/>
            </a:pPr>
            <a:r>
              <a:rPr lang="en-US" altLang="zh-CN" sz="2200" dirty="0" smtClean="0"/>
              <a:t>9.1.2 </a:t>
            </a:r>
            <a:r>
              <a:rPr lang="zh-CN" altLang="zh-CN" sz="2200" dirty="0" smtClean="0"/>
              <a:t>除专用合同条款另有约定外，合同价格应当包括收集资料、踏勘现场、制订纲要、实施监理、编制监理文件等全部费用和国家规定的增值税税金。</a:t>
            </a:r>
          </a:p>
          <a:p>
            <a:pPr marL="0" indent="457200" algn="just">
              <a:spcBef>
                <a:spcPts val="300"/>
              </a:spcBef>
              <a:buNone/>
            </a:pPr>
            <a:r>
              <a:rPr lang="en-US" altLang="zh-CN" sz="2200" dirty="0" smtClean="0"/>
              <a:t>9.1.3 </a:t>
            </a:r>
            <a:r>
              <a:rPr lang="zh-CN" altLang="zh-CN" sz="2200" dirty="0" smtClean="0"/>
              <a:t>委托人要求监理人进行外出考察、试验检测、专项咨询或专家评审时，相应费用不含在合同价格之中，由委托人另行支付。</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9.2 预付款</a:t>
            </a:r>
            <a:endParaRPr lang="zh-CN" altLang="zh-CN" sz="2200" b="1" dirty="0" smtClean="0"/>
          </a:p>
          <a:p>
            <a:pPr marL="0" indent="457200" algn="just">
              <a:spcBef>
                <a:spcPts val="300"/>
              </a:spcBef>
              <a:buNone/>
            </a:pPr>
            <a:r>
              <a:rPr lang="zh-CN" altLang="zh-CN" sz="2200" dirty="0" smtClean="0"/>
              <a:t>为使监理服务能够及时开展，委托人应在监理合同签订后</a:t>
            </a:r>
            <a:r>
              <a:rPr lang="en-US" altLang="zh-CN" sz="2200" dirty="0" smtClean="0"/>
              <a:t>7</a:t>
            </a:r>
            <a:r>
              <a:rPr lang="zh-CN" altLang="en-US" sz="2200" dirty="0" smtClean="0"/>
              <a:t>天</a:t>
            </a:r>
            <a:r>
              <a:rPr lang="zh-CN" altLang="zh-CN" sz="2200" dirty="0" smtClean="0"/>
              <a:t>内按监理服务费总额的</a:t>
            </a:r>
            <a:r>
              <a:rPr lang="en-US" altLang="zh-CN" sz="2200" dirty="0" smtClean="0"/>
              <a:t>10%</a:t>
            </a:r>
            <a:r>
              <a:rPr lang="zh-CN" altLang="zh-CN" sz="2200" dirty="0" smtClean="0"/>
              <a:t>向监理人支付预付款，项目专用合同条款另有约定的除外。</a:t>
            </a:r>
          </a:p>
          <a:p>
            <a:pPr marL="0" indent="457200" algn="just">
              <a:spcBef>
                <a:spcPts val="300"/>
              </a:spcBef>
              <a:buNone/>
            </a:pPr>
            <a:r>
              <a:rPr lang="zh-CN" altLang="zh-CN" sz="2200" dirty="0" smtClean="0"/>
              <a:t>预付款在施工阶段监理服务费支付的累计金额达到签约合同价的</a:t>
            </a:r>
            <a:r>
              <a:rPr lang="en-US" altLang="zh-CN" sz="2200" dirty="0" smtClean="0"/>
              <a:t>30%</a:t>
            </a:r>
            <a:r>
              <a:rPr lang="zh-CN" altLang="zh-CN" sz="2200" dirty="0" smtClean="0"/>
              <a:t>时开始抵扣，全部预付款应在施工阶段监理服务费累计支付到签约合同价的</a:t>
            </a:r>
            <a:r>
              <a:rPr lang="en-US" altLang="zh-CN" sz="2200" dirty="0" smtClean="0"/>
              <a:t>80%</a:t>
            </a:r>
            <a:r>
              <a:rPr lang="zh-CN" altLang="zh-CN" sz="2200" dirty="0" smtClean="0"/>
              <a:t>时扣完。</a:t>
            </a:r>
            <a:endParaRPr lang="en-US" altLang="zh-CN" sz="2200" dirty="0" smtClean="0"/>
          </a:p>
          <a:p>
            <a:pPr marL="0" indent="457200" algn="just">
              <a:spcBef>
                <a:spcPts val="300"/>
              </a:spcBef>
              <a:buNone/>
            </a:pPr>
            <a:r>
              <a:rPr lang="zh-CN" altLang="zh-CN" sz="2200" dirty="0" smtClean="0"/>
              <a:t>预付款应专用于本工程的监理。监理人无须向委托人提交预付款保函，但监理人提交的履约保证金对预付款的正常使用承担保证责任。</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9.3 中期支付</a:t>
            </a:r>
            <a:endParaRPr lang="zh-CN" altLang="zh-CN" sz="2200" b="1" dirty="0" smtClean="0"/>
          </a:p>
          <a:p>
            <a:pPr marL="0" indent="457200" algn="just">
              <a:spcBef>
                <a:spcPts val="300"/>
              </a:spcBef>
              <a:buNone/>
            </a:pPr>
            <a:r>
              <a:rPr lang="en-US" altLang="zh-CN" sz="2200" dirty="0" smtClean="0"/>
              <a:t>9.3.1 </a:t>
            </a:r>
            <a:r>
              <a:rPr lang="zh-CN" altLang="zh-CN" sz="2200" dirty="0" smtClean="0"/>
              <a:t>监理人应在各月末向委托人提交由总监理工程师签署的按委托人批准格式填写的监理服务费付款申请单一式三份，该付款申请单包括以下栏目，监理人应逐项填写清楚：</a:t>
            </a:r>
          </a:p>
          <a:p>
            <a:pPr marL="0" indent="457200" algn="just">
              <a:spcBef>
                <a:spcPts val="300"/>
              </a:spcBef>
              <a:buNone/>
            </a:pPr>
            <a:r>
              <a:rPr lang="zh-CN" altLang="zh-CN" sz="2200" dirty="0" smtClean="0"/>
              <a:t>（</a:t>
            </a:r>
            <a:r>
              <a:rPr lang="en-US" altLang="zh-CN" sz="2200" dirty="0" smtClean="0"/>
              <a:t>1</a:t>
            </a:r>
            <a:r>
              <a:rPr lang="zh-CN" altLang="zh-CN" sz="2200" dirty="0" smtClean="0"/>
              <a:t>）本月应向监理人支付的（结算的）监理服务费用；</a:t>
            </a:r>
          </a:p>
          <a:p>
            <a:pPr marL="0" indent="457200" algn="just">
              <a:spcBef>
                <a:spcPts val="300"/>
              </a:spcBef>
              <a:buNone/>
            </a:pPr>
            <a:r>
              <a:rPr lang="zh-CN" altLang="zh-CN" sz="2200" dirty="0" smtClean="0"/>
              <a:t>（</a:t>
            </a:r>
            <a:r>
              <a:rPr lang="en-US" altLang="zh-CN" sz="2200" dirty="0" smtClean="0"/>
              <a:t>2</a:t>
            </a:r>
            <a:r>
              <a:rPr lang="zh-CN" altLang="zh-CN" sz="2200" dirty="0" smtClean="0"/>
              <a:t>）本月应支付的监理服务变更费用；</a:t>
            </a:r>
          </a:p>
          <a:p>
            <a:pPr marL="0" indent="457200" algn="just">
              <a:spcBef>
                <a:spcPts val="300"/>
              </a:spcBef>
              <a:buNone/>
            </a:pPr>
            <a:r>
              <a:rPr lang="zh-CN" altLang="zh-CN" sz="2200" dirty="0" smtClean="0"/>
              <a:t>（</a:t>
            </a:r>
            <a:r>
              <a:rPr lang="en-US" altLang="zh-CN" sz="2200" dirty="0" smtClean="0"/>
              <a:t>3</a:t>
            </a:r>
            <a:r>
              <a:rPr lang="zh-CN" altLang="zh-CN" sz="2200" dirty="0" smtClean="0"/>
              <a:t>）本月应支付的预付款；</a:t>
            </a:r>
          </a:p>
          <a:p>
            <a:pPr marL="0" indent="457200" algn="just">
              <a:spcBef>
                <a:spcPts val="300"/>
              </a:spcBef>
              <a:buNone/>
            </a:pPr>
            <a:r>
              <a:rPr lang="zh-CN" altLang="zh-CN" sz="2200" dirty="0" smtClean="0"/>
              <a:t>（</a:t>
            </a:r>
            <a:r>
              <a:rPr lang="en-US" altLang="zh-CN" sz="2200" dirty="0" smtClean="0"/>
              <a:t>4</a:t>
            </a:r>
            <a:r>
              <a:rPr lang="zh-CN" altLang="zh-CN" sz="2200" dirty="0" smtClean="0"/>
              <a:t>）根据合同规定，本月应结算的其他款项；</a:t>
            </a:r>
          </a:p>
          <a:p>
            <a:pPr marL="0" indent="457200" algn="just">
              <a:spcBef>
                <a:spcPts val="300"/>
              </a:spcBef>
              <a:buNone/>
            </a:pPr>
            <a:r>
              <a:rPr lang="zh-CN" altLang="zh-CN" sz="2200" dirty="0" smtClean="0"/>
              <a:t>（</a:t>
            </a:r>
            <a:r>
              <a:rPr lang="en-US" altLang="zh-CN" sz="2200" dirty="0" smtClean="0"/>
              <a:t>5</a:t>
            </a:r>
            <a:r>
              <a:rPr lang="zh-CN" altLang="zh-CN" sz="2200" dirty="0" smtClean="0"/>
              <a:t>）本月应扣回的预付款；</a:t>
            </a:r>
          </a:p>
          <a:p>
            <a:pPr marL="0" indent="457200" algn="just">
              <a:spcBef>
                <a:spcPts val="300"/>
              </a:spcBef>
              <a:buNone/>
            </a:pPr>
            <a:r>
              <a:rPr lang="zh-CN" altLang="zh-CN" sz="2200" dirty="0" smtClean="0"/>
              <a:t>（</a:t>
            </a:r>
            <a:r>
              <a:rPr lang="en-US" altLang="zh-CN" sz="2200" dirty="0" smtClean="0"/>
              <a:t>6</a:t>
            </a:r>
            <a:r>
              <a:rPr lang="zh-CN" altLang="zh-CN" sz="2200" dirty="0" smtClean="0"/>
              <a:t>）根据合同规定，本月应扣除的其他款项。</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9.3 中期支付</a:t>
            </a:r>
            <a:endParaRPr lang="zh-CN" altLang="zh-CN" sz="2200" b="1" dirty="0" smtClean="0"/>
          </a:p>
          <a:p>
            <a:pPr marL="0" indent="457200" algn="just">
              <a:spcBef>
                <a:spcPts val="300"/>
              </a:spcBef>
              <a:buNone/>
            </a:pPr>
            <a:r>
              <a:rPr lang="en-US" altLang="zh-CN" sz="1800" dirty="0" smtClean="0"/>
              <a:t>9.3.2 </a:t>
            </a:r>
            <a:r>
              <a:rPr lang="zh-CN" altLang="zh-CN" sz="1800" dirty="0" smtClean="0"/>
              <a:t>委托人将在收到监理人提交的监理服务费付款申请单后</a:t>
            </a:r>
            <a:r>
              <a:rPr lang="en-US" altLang="zh-CN" sz="1800" dirty="0" smtClean="0"/>
              <a:t>28</a:t>
            </a:r>
            <a:r>
              <a:rPr lang="zh-CN" altLang="en-US" sz="1800" dirty="0" smtClean="0"/>
              <a:t>天</a:t>
            </a:r>
            <a:r>
              <a:rPr lang="zh-CN" altLang="zh-CN" sz="1800" dirty="0" smtClean="0"/>
              <a:t>内进行核实并予以支付。除项目专用</a:t>
            </a:r>
            <a:r>
              <a:rPr lang="zh-CN" altLang="en-US" sz="1800" dirty="0" smtClean="0"/>
              <a:t>合同</a:t>
            </a:r>
            <a:r>
              <a:rPr lang="zh-CN" altLang="zh-CN" sz="1800" dirty="0" smtClean="0"/>
              <a:t>条款另有约定外，支付原则如下：</a:t>
            </a:r>
          </a:p>
          <a:p>
            <a:pPr marL="0" indent="457200" algn="just">
              <a:spcBef>
                <a:spcPts val="300"/>
              </a:spcBef>
              <a:buNone/>
            </a:pPr>
            <a:r>
              <a:rPr lang="zh-CN" altLang="zh-CN" sz="1800" dirty="0" smtClean="0"/>
              <a:t>（</a:t>
            </a:r>
            <a:r>
              <a:rPr lang="en-US" altLang="zh-CN" sz="1800" dirty="0" smtClean="0"/>
              <a:t>1</a:t>
            </a:r>
            <a:r>
              <a:rPr lang="zh-CN" altLang="zh-CN" sz="1800" dirty="0" smtClean="0"/>
              <a:t>）施工期间的监理人员服务费根据各级监理人员的人月单价及本月实际完成的监理服务时间计算并支付（各岗位监理人员的人月数以监理人记录并经委托人签字确认的监理人员出勤情况为依据）。本项目各月累计支付的监理人员服务费总额不得超过监理人在监理服务费报价清单中填报的施工期监理人员服务费合计金额，超过部分委托人将不再予以支付。</a:t>
            </a:r>
            <a:endParaRPr lang="en-US" altLang="zh-CN" sz="1800" dirty="0" smtClean="0"/>
          </a:p>
          <a:p>
            <a:pPr marL="0" indent="457200" algn="just">
              <a:spcBef>
                <a:spcPts val="300"/>
              </a:spcBef>
              <a:buNone/>
            </a:pPr>
            <a:r>
              <a:rPr lang="en-US" altLang="zh-CN" sz="1800" i="1" dirty="0" smtClean="0"/>
              <a:t>【</a:t>
            </a:r>
            <a:r>
              <a:rPr lang="x-none" altLang="zh-CN" sz="1800" i="1" dirty="0" smtClean="0"/>
              <a:t>根据招标项目实际情况</a:t>
            </a:r>
            <a:r>
              <a:rPr lang="zh-CN" altLang="zh-CN" sz="1800" i="1" dirty="0" smtClean="0"/>
              <a:t>，在项目专用合同条款中可将本目内容</a:t>
            </a:r>
            <a:r>
              <a:rPr lang="x-none" altLang="zh-CN" sz="1800" i="1" dirty="0" smtClean="0"/>
              <a:t>修改为“（1）施工期间的监理人员服务费根据各级监理人员服务费的报价总额按月度等额支付给监理人。监理人必须保证实际投入本项目的监理人员能满足本招标文件的要求和实际工作的需要，否则委托人将根据本合同第11.1.2项的规定从其报价总额中扣除违约赔偿金。”</a:t>
            </a:r>
            <a:r>
              <a:rPr lang="en-US" altLang="zh-CN" sz="1800" i="1" dirty="0" smtClean="0"/>
              <a:t>】</a:t>
            </a:r>
            <a:endParaRPr lang="zh-CN"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9.3 中期支付</a:t>
            </a:r>
            <a:endParaRPr lang="zh-CN" altLang="zh-CN" sz="2200" b="1" dirty="0" smtClean="0"/>
          </a:p>
          <a:p>
            <a:pPr marL="0" indent="457200" algn="just">
              <a:spcBef>
                <a:spcPts val="300"/>
              </a:spcBef>
              <a:buNone/>
            </a:pPr>
            <a:r>
              <a:rPr lang="en-US" altLang="zh-CN" sz="1800" dirty="0" smtClean="0"/>
              <a:t>9.3.2 </a:t>
            </a:r>
            <a:r>
              <a:rPr lang="zh-CN" altLang="zh-CN" sz="1800" dirty="0" smtClean="0"/>
              <a:t>委托人将在收到监理人提交的监理服务费付款申请单后</a:t>
            </a:r>
            <a:r>
              <a:rPr lang="en-US" altLang="zh-CN" sz="1800" dirty="0" smtClean="0"/>
              <a:t>28</a:t>
            </a:r>
            <a:r>
              <a:rPr lang="zh-CN" altLang="en-US" sz="1800" dirty="0" smtClean="0"/>
              <a:t>天</a:t>
            </a:r>
            <a:r>
              <a:rPr lang="zh-CN" altLang="zh-CN" sz="1800" dirty="0" smtClean="0"/>
              <a:t>内进行核实并予以支付。除项目专用条款另有约定外，支付原则如下：</a:t>
            </a:r>
          </a:p>
          <a:p>
            <a:pPr marL="0" indent="457200" algn="just">
              <a:spcBef>
                <a:spcPts val="300"/>
              </a:spcBef>
              <a:buNone/>
            </a:pPr>
            <a:r>
              <a:rPr lang="zh-CN" altLang="zh-CN" sz="1800" dirty="0" smtClean="0"/>
              <a:t>（</a:t>
            </a:r>
            <a:r>
              <a:rPr lang="en-US" altLang="zh-CN" sz="1800" dirty="0" smtClean="0"/>
              <a:t>2</a:t>
            </a:r>
            <a:r>
              <a:rPr lang="zh-CN" altLang="zh-CN" sz="1800" dirty="0" smtClean="0"/>
              <a:t>）施工期间的监理办公设施费、交通设施费、试验设施费及生活设施费由监理人包干使用，上述四项设施费的报价总额按月度等额支付给监理人。监理人必须保证实际投入本项目的办公设施、交通设施、试验设施及生活设施能满足本招标文件的要求和实际工作的需要，且不低于监理人投标文件中所列设施，否则委托人将根据本合同第</a:t>
            </a:r>
            <a:r>
              <a:rPr lang="en-US" altLang="zh-CN" sz="1800" dirty="0" smtClean="0"/>
              <a:t>11.1.2</a:t>
            </a:r>
            <a:r>
              <a:rPr lang="zh-CN" altLang="zh-CN" sz="1800" dirty="0" smtClean="0"/>
              <a:t>项的规定从其报价总额中扣除违约赔偿金。</a:t>
            </a:r>
          </a:p>
          <a:p>
            <a:pPr marL="0" indent="457200" algn="just">
              <a:spcBef>
                <a:spcPts val="300"/>
              </a:spcBef>
              <a:buNone/>
            </a:pPr>
            <a:r>
              <a:rPr lang="zh-CN" altLang="zh-CN" sz="1800" dirty="0" smtClean="0"/>
              <a:t>（</a:t>
            </a:r>
            <a:r>
              <a:rPr lang="en-US" altLang="zh-CN" sz="1800" dirty="0" smtClean="0"/>
              <a:t>3</a:t>
            </a:r>
            <a:r>
              <a:rPr lang="zh-CN" altLang="zh-CN" sz="1800" dirty="0" smtClean="0"/>
              <a:t>）缺陷责任期内的监理人员服务费、监理办公设施费、交通设施费、试验设施费及生活设施费将在本项目的缺陷责任期开始后，分四次等额支付给监理人。</a:t>
            </a:r>
          </a:p>
          <a:p>
            <a:pPr marL="0" indent="457200" algn="just">
              <a:spcBef>
                <a:spcPts val="300"/>
              </a:spcBef>
              <a:buNone/>
            </a:pPr>
            <a:r>
              <a:rPr lang="zh-CN" altLang="zh-CN" sz="1800" dirty="0" smtClean="0"/>
              <a:t>（</a:t>
            </a:r>
            <a:r>
              <a:rPr lang="en-US" altLang="zh-CN" sz="1800" dirty="0" smtClean="0"/>
              <a:t>4</a:t>
            </a:r>
            <a:r>
              <a:rPr lang="zh-CN" altLang="zh-CN" sz="1800" dirty="0" smtClean="0"/>
              <a:t>）监理服务变更费用经双方协商确认后，在监理服务所对应工作期限内按月平均支付或按双方所签订补充协议约定的支付方式进行支付。</a:t>
            </a:r>
            <a:endParaRPr lang="zh-CN"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使用说明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540000" algn="just">
              <a:spcBef>
                <a:spcPts val="600"/>
              </a:spcBef>
              <a:buNone/>
            </a:pPr>
            <a:r>
              <a:rPr lang="zh-CN" altLang="zh-CN" sz="2200" b="1" dirty="0" smtClean="0">
                <a:latin typeface="黑体" pitchFamily="49" charset="-122"/>
                <a:ea typeface="黑体" pitchFamily="49" charset="-122"/>
              </a:rPr>
              <a:t>五、招标人在根据《公路工程标准招标文件》编制项目招标文件中的“项目专用合同条款”时，可根据招标项目的具体特点和实际需要，对“通用合同条款”及“公路工程专用合同条款”进行补充、细化，除“通用合同条款”明确“专用合同条款”可作出不同约定以及“公路工程专用合同条款”明确“项目专用合同条款”可作出不同约定外，补充和细化的内容不得与“通用合同条款”及“公路工程专用合同条款”强制性规定相抵触。同时，补充、细化或约定的内容，不得违反法律、行政法规的强制性规定和平等、自愿、公平和诚实信用原则。</a:t>
            </a:r>
            <a:endParaRPr lang="en-US" altLang="zh-CN" sz="2200" b="1" dirty="0" smtClean="0">
              <a:latin typeface="黑体" pitchFamily="49" charset="-122"/>
              <a:ea typeface="黑体" pitchFamily="49" charset="-122"/>
            </a:endParaRPr>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9.3 中期支付</a:t>
            </a:r>
            <a:endParaRPr lang="zh-CN" altLang="zh-CN" sz="2200" b="1" dirty="0" smtClean="0"/>
          </a:p>
          <a:p>
            <a:pPr marL="0" indent="457200" algn="just">
              <a:spcBef>
                <a:spcPts val="300"/>
              </a:spcBef>
              <a:buNone/>
            </a:pPr>
            <a:r>
              <a:rPr lang="en-US" altLang="zh-CN" sz="2000" dirty="0" smtClean="0"/>
              <a:t>9.3.2 </a:t>
            </a:r>
            <a:r>
              <a:rPr lang="zh-CN" altLang="zh-CN" sz="2000" dirty="0" smtClean="0"/>
              <a:t>委托人将在收到监理人提交的监理服务费付款申请单后</a:t>
            </a:r>
            <a:r>
              <a:rPr lang="en-US" altLang="zh-CN" sz="2000" dirty="0" smtClean="0"/>
              <a:t>28</a:t>
            </a:r>
            <a:r>
              <a:rPr lang="zh-CN" altLang="en-US" sz="2000" dirty="0" smtClean="0"/>
              <a:t>天</a:t>
            </a:r>
            <a:r>
              <a:rPr lang="zh-CN" altLang="zh-CN" sz="2000" dirty="0" smtClean="0"/>
              <a:t>内进行核实并予以支付。除项目专用条款另有约定外，支付原则如下：</a:t>
            </a:r>
          </a:p>
          <a:p>
            <a:pPr marL="0" indent="457200" algn="just">
              <a:spcBef>
                <a:spcPts val="300"/>
              </a:spcBef>
              <a:buNone/>
            </a:pPr>
            <a:r>
              <a:rPr lang="zh-CN" altLang="zh-CN" sz="2000" dirty="0" smtClean="0"/>
              <a:t>（</a:t>
            </a:r>
            <a:r>
              <a:rPr lang="en-US" altLang="zh-CN" sz="2000" dirty="0" smtClean="0"/>
              <a:t>5</a:t>
            </a:r>
            <a:r>
              <a:rPr lang="zh-CN" altLang="zh-CN" sz="2000" dirty="0" smtClean="0"/>
              <a:t>）根据合同条款第</a:t>
            </a:r>
            <a:r>
              <a:rPr lang="en-US" altLang="zh-CN" sz="2000" dirty="0" smtClean="0"/>
              <a:t>8.2.2</a:t>
            </a:r>
            <a:r>
              <a:rPr lang="zh-CN" altLang="zh-CN" sz="2000" dirty="0" smtClean="0"/>
              <a:t>项约定对监理人的奖励，委托人应于对监理人的当期支付费用中一次性支付；</a:t>
            </a:r>
          </a:p>
          <a:p>
            <a:pPr marL="0" indent="457200" algn="just">
              <a:spcBef>
                <a:spcPts val="300"/>
              </a:spcBef>
              <a:buNone/>
            </a:pPr>
            <a:r>
              <a:rPr lang="zh-CN" altLang="zh-CN" sz="2000" dirty="0" smtClean="0"/>
              <a:t>（</a:t>
            </a:r>
            <a:r>
              <a:rPr lang="en-US" altLang="zh-CN" sz="2000" dirty="0" smtClean="0"/>
              <a:t>6</a:t>
            </a:r>
            <a:r>
              <a:rPr lang="zh-CN" altLang="zh-CN" sz="2000" dirty="0" smtClean="0"/>
              <a:t>）根据合同条款第</a:t>
            </a:r>
            <a:r>
              <a:rPr lang="en-US" altLang="zh-CN" sz="2000" dirty="0" smtClean="0"/>
              <a:t>11.1</a:t>
            </a:r>
            <a:r>
              <a:rPr lang="zh-CN" altLang="zh-CN" sz="2000" dirty="0" smtClean="0"/>
              <a:t>款确定的监理人对委托人的违约赔偿金，由委托人从对监理人的当期监理服务费计量支付报表中予以核减；当期监理服务费不足以抵扣违约赔偿金时，则从后续监理服务费计量支付报表或履约保证金中扣回；</a:t>
            </a:r>
          </a:p>
          <a:p>
            <a:pPr marL="0" indent="457200" algn="just">
              <a:spcBef>
                <a:spcPts val="300"/>
              </a:spcBef>
              <a:buNone/>
            </a:pPr>
            <a:r>
              <a:rPr lang="zh-CN" altLang="zh-CN" sz="2000" dirty="0" smtClean="0"/>
              <a:t>（</a:t>
            </a:r>
            <a:r>
              <a:rPr lang="en-US" altLang="zh-CN" sz="2000" dirty="0" smtClean="0"/>
              <a:t>7</a:t>
            </a:r>
            <a:r>
              <a:rPr lang="zh-CN" altLang="zh-CN" sz="2000" dirty="0" smtClean="0"/>
              <a:t>）根据通用合同条款第</a:t>
            </a:r>
            <a:r>
              <a:rPr lang="en-US" altLang="zh-CN" sz="2000" dirty="0" smtClean="0"/>
              <a:t>11.2</a:t>
            </a:r>
            <a:r>
              <a:rPr lang="zh-CN" altLang="zh-CN" sz="2000" dirty="0" smtClean="0"/>
              <a:t>款确定的委托人对监理人的赔偿金，应由委托人与监理人协商确定后在对监理人当期支付费用中一次性支付。</a:t>
            </a:r>
            <a:endParaRPr lang="zh-CN"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9.3 中期支付</a:t>
            </a:r>
            <a:endParaRPr lang="zh-CN" altLang="zh-CN" sz="2200" b="1" dirty="0" smtClean="0"/>
          </a:p>
          <a:p>
            <a:pPr marL="0" indent="457200" algn="just">
              <a:spcBef>
                <a:spcPts val="300"/>
              </a:spcBef>
              <a:buNone/>
            </a:pPr>
            <a:r>
              <a:rPr lang="en-US" altLang="zh-CN" sz="2000" dirty="0" smtClean="0"/>
              <a:t>9.3.3 </a:t>
            </a:r>
            <a:r>
              <a:rPr lang="zh-CN" altLang="zh-CN" sz="2000" dirty="0" smtClean="0"/>
              <a:t>委托人在收到监理人提交的书面支付申请且监理人提交了合格的增值税专用发票后，应按上述条款约定的支付期限内支付监理服务费用。委托人未能在前述时间内完成审批或不予答复的，视为委托人同意中期支付申请。委托人未按期支付到期应付的款项，应承担违约责任，并支付逾期付款违约金，逾期付款的违约金以到期应付而未付的款项，按照银行同期贷款利率加手续费计算相应的利息，时间自未付款项的应付之日起算。</a:t>
            </a:r>
          </a:p>
          <a:p>
            <a:pPr marL="0" indent="457200" algn="just">
              <a:spcBef>
                <a:spcPts val="300"/>
              </a:spcBef>
              <a:buNone/>
            </a:pPr>
            <a:r>
              <a:rPr lang="en-US" altLang="zh-CN" sz="2000" dirty="0" smtClean="0"/>
              <a:t>9.3.4 </a:t>
            </a:r>
            <a:r>
              <a:rPr lang="zh-CN" altLang="zh-CN" sz="2000" dirty="0" smtClean="0"/>
              <a:t>委托人对监理人要求支付的款项中的任何部分有异议的，应在收到监理人提交的书面支付申请</a:t>
            </a:r>
            <a:r>
              <a:rPr lang="en-US" altLang="zh-CN" sz="2000" dirty="0" smtClean="0"/>
              <a:t>7</a:t>
            </a:r>
            <a:r>
              <a:rPr lang="zh-CN" altLang="en-US" sz="2000" dirty="0" smtClean="0"/>
              <a:t>天</a:t>
            </a:r>
            <a:r>
              <a:rPr lang="zh-CN" altLang="zh-CN" sz="2000" dirty="0" smtClean="0"/>
              <a:t>内发出书面通知说明理由，但不得借此延误对监理人其他应得款项的支付。</a:t>
            </a:r>
          </a:p>
          <a:p>
            <a:pPr marL="0" indent="457200" algn="just">
              <a:spcBef>
                <a:spcPts val="300"/>
              </a:spcBef>
              <a:buNone/>
            </a:pPr>
            <a:r>
              <a:rPr lang="en-US" altLang="zh-CN" sz="2000" dirty="0" smtClean="0"/>
              <a:t>9.3.5 </a:t>
            </a:r>
            <a:r>
              <a:rPr lang="zh-CN" altLang="zh-CN" sz="2000" dirty="0" smtClean="0"/>
              <a:t>中期支付涉及政府投资资金的，按照国库集中支付等国家相关规定和项目专用合同条款的约定执行。</a:t>
            </a:r>
            <a:endParaRPr lang="zh-CN"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9.4 费用结算</a:t>
            </a:r>
            <a:endParaRPr lang="zh-CN" altLang="zh-CN" sz="2200" b="1" dirty="0" smtClean="0"/>
          </a:p>
          <a:p>
            <a:pPr marL="0" indent="457200" algn="just">
              <a:spcBef>
                <a:spcPts val="300"/>
              </a:spcBef>
              <a:buNone/>
            </a:pPr>
            <a:r>
              <a:rPr lang="en-US" altLang="zh-CN" sz="2000" dirty="0" smtClean="0"/>
              <a:t>9.4.1 </a:t>
            </a:r>
            <a:r>
              <a:rPr lang="zh-CN" altLang="zh-CN" sz="2000" dirty="0" smtClean="0"/>
              <a:t>在施工阶段监理服务工作结束后</a:t>
            </a:r>
            <a:r>
              <a:rPr lang="en-US" altLang="zh-CN" sz="2000" dirty="0" smtClean="0"/>
              <a:t>7</a:t>
            </a:r>
            <a:r>
              <a:rPr lang="zh-CN" altLang="zh-CN" sz="2000" dirty="0" smtClean="0"/>
              <a:t>天内，监理人应将至交工证书申请之日前实际发生的监理服务费用，扣减预付款和监理人赔偿金后余额的支付申请上报至委托人，委托人应在收到该支付申请后</a:t>
            </a:r>
            <a:r>
              <a:rPr lang="en-US" altLang="zh-CN" sz="2000" dirty="0" smtClean="0"/>
              <a:t>7</a:t>
            </a:r>
            <a:r>
              <a:rPr lang="zh-CN" altLang="zh-CN" sz="2000" dirty="0" smtClean="0"/>
              <a:t>天内予以审批，在批复后</a:t>
            </a:r>
            <a:r>
              <a:rPr lang="en-US" altLang="zh-CN" sz="2000" dirty="0" smtClean="0"/>
              <a:t>14</a:t>
            </a:r>
            <a:r>
              <a:rPr lang="zh-CN" altLang="zh-CN" sz="2000" dirty="0" smtClean="0"/>
              <a:t>天内向监理人支付费用。</a:t>
            </a:r>
            <a:r>
              <a:rPr lang="zh-CN" altLang="zh-CN" sz="2000" dirty="0" smtClean="0">
                <a:solidFill>
                  <a:srgbClr val="FF0000"/>
                </a:solidFill>
              </a:rPr>
              <a:t>监理人在提交支付申请的同时，应按合同条款第</a:t>
            </a:r>
            <a:r>
              <a:rPr lang="en-US" altLang="zh-CN" sz="2000" dirty="0" smtClean="0">
                <a:solidFill>
                  <a:srgbClr val="FF0000"/>
                </a:solidFill>
              </a:rPr>
              <a:t>4.2.1</a:t>
            </a:r>
            <a:r>
              <a:rPr lang="zh-CN" altLang="zh-CN" sz="2000" dirty="0" smtClean="0">
                <a:solidFill>
                  <a:srgbClr val="FF0000"/>
                </a:solidFill>
              </a:rPr>
              <a:t>项的约定向委托人提交缺陷责任期保函，委托人在收到监理人提交的缺陷责任期保函后</a:t>
            </a:r>
            <a:r>
              <a:rPr lang="en-US" altLang="zh-CN" sz="2000" dirty="0" smtClean="0">
                <a:solidFill>
                  <a:srgbClr val="FF0000"/>
                </a:solidFill>
              </a:rPr>
              <a:t>7</a:t>
            </a:r>
            <a:r>
              <a:rPr lang="zh-CN" altLang="zh-CN" sz="2000" dirty="0" smtClean="0">
                <a:solidFill>
                  <a:srgbClr val="FF0000"/>
                </a:solidFill>
              </a:rPr>
              <a:t>天内向监理人返还履约保证金。</a:t>
            </a:r>
          </a:p>
          <a:p>
            <a:pPr marL="0" indent="457200" algn="just">
              <a:spcBef>
                <a:spcPts val="300"/>
              </a:spcBef>
              <a:buNone/>
            </a:pPr>
            <a:r>
              <a:rPr lang="en-US" altLang="zh-CN" sz="2000" dirty="0" smtClean="0"/>
              <a:t>9.4.2 </a:t>
            </a:r>
            <a:r>
              <a:rPr lang="zh-CN" altLang="zh-CN" sz="2000" dirty="0" smtClean="0"/>
              <a:t>在签发工程缺陷责任终止证书后</a:t>
            </a:r>
            <a:r>
              <a:rPr lang="en-US" altLang="zh-CN" sz="2000" dirty="0" smtClean="0"/>
              <a:t>7</a:t>
            </a:r>
            <a:r>
              <a:rPr lang="zh-CN" altLang="zh-CN" sz="2000" dirty="0" smtClean="0"/>
              <a:t>天内，监理人应将工程缺陷责任期内未结清的监理服务费用和其他应由委托人向监理人支付的剩余款项，扣减其他应由委托人从监理人扣回款项的支付申请上报至委托人，委托人应在收到该支付申请后</a:t>
            </a:r>
            <a:r>
              <a:rPr lang="en-US" altLang="zh-CN" sz="2000" dirty="0" smtClean="0"/>
              <a:t>7</a:t>
            </a:r>
            <a:r>
              <a:rPr lang="zh-CN" altLang="zh-CN" sz="2000" dirty="0" smtClean="0"/>
              <a:t>天内予以审批，在批复后</a:t>
            </a:r>
            <a:r>
              <a:rPr lang="en-US" altLang="zh-CN" sz="2000" dirty="0" smtClean="0"/>
              <a:t>14</a:t>
            </a:r>
            <a:r>
              <a:rPr lang="zh-CN" altLang="zh-CN" sz="2000" dirty="0" smtClean="0"/>
              <a:t>天内向监理人支付费用，同时委托人向监理人返还缺陷责任期保函。</a:t>
            </a:r>
            <a:endParaRPr lang="zh-CN"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9.4 费用结算</a:t>
            </a:r>
            <a:endParaRPr lang="zh-CN" altLang="zh-CN" sz="2200" b="1" dirty="0" smtClean="0"/>
          </a:p>
          <a:p>
            <a:pPr marL="0" indent="457200" algn="just">
              <a:spcBef>
                <a:spcPts val="300"/>
              </a:spcBef>
              <a:buNone/>
            </a:pPr>
            <a:r>
              <a:rPr lang="en-US" altLang="zh-CN" sz="2000" dirty="0" smtClean="0"/>
              <a:t>9.4.3 </a:t>
            </a:r>
            <a:r>
              <a:rPr lang="zh-CN" altLang="zh-CN" sz="2000" dirty="0" smtClean="0"/>
              <a:t>委托人在收到监理人提交的书面支付申请且监理人提交了合格的增值税专用发票后，应按上述条款约定的支付期限内支付监理服务费用。委托人未能在前述时间内完成审批或不予答复的，视为委托人同意费用结算申请。委托人未按期支付到期应付的款项，应承担违约责任，并支付逾期付款违约金，逾期付款的违约金以到期应付而未付的款项，按照银行同期贷款利率加手续费计算相应的利息，时间自未付款项的应付之日起算。</a:t>
            </a:r>
          </a:p>
          <a:p>
            <a:pPr marL="0" indent="457200" algn="just">
              <a:spcBef>
                <a:spcPts val="300"/>
              </a:spcBef>
              <a:buNone/>
            </a:pPr>
            <a:r>
              <a:rPr lang="en-US" altLang="zh-CN" sz="2000" dirty="0" smtClean="0"/>
              <a:t>9.4.4 </a:t>
            </a:r>
            <a:r>
              <a:rPr lang="zh-CN" altLang="zh-CN" sz="2000" dirty="0" smtClean="0"/>
              <a:t>委托人对费用结算申请内容有异议的，有权要求监理人进行修正和提供补充资料，由监理人重新提交。监理人对此有异议的，按第</a:t>
            </a:r>
            <a:r>
              <a:rPr lang="en-US" altLang="zh-CN" sz="2000" dirty="0" smtClean="0"/>
              <a:t>12</a:t>
            </a:r>
            <a:r>
              <a:rPr lang="zh-CN" altLang="zh-CN" sz="2000" dirty="0" smtClean="0"/>
              <a:t>条的约定执行。</a:t>
            </a:r>
          </a:p>
          <a:p>
            <a:pPr marL="0" indent="457200" algn="just">
              <a:spcBef>
                <a:spcPts val="300"/>
              </a:spcBef>
              <a:buNone/>
            </a:pPr>
            <a:r>
              <a:rPr lang="en-US" altLang="zh-CN" sz="2000" dirty="0" smtClean="0"/>
              <a:t>9.4.5 </a:t>
            </a:r>
            <a:r>
              <a:rPr lang="zh-CN" altLang="zh-CN" sz="2000" dirty="0" smtClean="0"/>
              <a:t>最终结清付款涉及政府投资资金的，按第</a:t>
            </a:r>
            <a:r>
              <a:rPr lang="en-US" altLang="zh-CN" sz="2000" dirty="0" smtClean="0"/>
              <a:t>9.3.5</a:t>
            </a:r>
            <a:r>
              <a:rPr lang="zh-CN" altLang="zh-CN" sz="2000" dirty="0" smtClean="0"/>
              <a:t>项的约定执行。</a:t>
            </a:r>
            <a:endParaRPr lang="zh-CN" altLang="zh-CN" sz="2200"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9.5 暂列金额</a:t>
            </a:r>
            <a:endParaRPr lang="zh-CN" altLang="zh-CN" sz="2200" b="1" dirty="0" smtClean="0"/>
          </a:p>
          <a:p>
            <a:pPr marL="0" indent="457200" algn="just">
              <a:spcBef>
                <a:spcPts val="300"/>
              </a:spcBef>
              <a:buNone/>
            </a:pPr>
            <a:r>
              <a:rPr lang="zh-CN" altLang="zh-CN" sz="2200" dirty="0" smtClean="0"/>
              <a:t>本合同的暂列金额在项目专用合同条款中约定。暂列金额应按委托人的书面指示全部或部分地使用，或根本不予动用。暂列金额主要用于支付监理服务的变更费用。</a:t>
            </a:r>
          </a:p>
          <a:p>
            <a:pPr marL="0" indent="457200" algn="just">
              <a:spcBef>
                <a:spcPts val="300"/>
              </a:spcBef>
              <a:buNone/>
            </a:pPr>
            <a:r>
              <a:rPr lang="x-none" altLang="zh-CN" sz="2200" b="1" dirty="0" smtClean="0"/>
              <a:t>9.6 货币</a:t>
            </a:r>
            <a:endParaRPr lang="zh-CN" altLang="zh-CN" sz="2200" b="1" dirty="0" smtClean="0"/>
          </a:p>
          <a:p>
            <a:pPr marL="0" indent="457200" algn="just">
              <a:spcBef>
                <a:spcPts val="300"/>
              </a:spcBef>
              <a:buNone/>
            </a:pPr>
            <a:r>
              <a:rPr lang="zh-CN" altLang="zh-CN" sz="2200" dirty="0" smtClean="0"/>
              <a:t>除项目专用合同条款另有约定外，委托人采用人民币支付监理服务费用。涉及外币支付的，其货币种类、比例和汇率等事宜，在项目专用合同条款中约定。</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zh-CN" altLang="en-US" sz="2200" dirty="0" smtClean="0"/>
              <a:t>补充</a:t>
            </a:r>
            <a:r>
              <a:rPr lang="zh-CN" altLang="zh-CN" sz="2200" dirty="0" smtClean="0"/>
              <a:t>第</a:t>
            </a:r>
            <a:r>
              <a:rPr lang="en-US" altLang="zh-CN" sz="2200" dirty="0" smtClean="0"/>
              <a:t>11.4</a:t>
            </a:r>
            <a:r>
              <a:rPr lang="zh-CN" altLang="en-US" sz="2200" dirty="0" smtClean="0"/>
              <a:t>款</a:t>
            </a:r>
            <a:r>
              <a:rPr lang="zh-CN" altLang="zh-CN" sz="2200" dirty="0" smtClean="0"/>
              <a:t>、第</a:t>
            </a:r>
            <a:r>
              <a:rPr lang="en-US" altLang="zh-CN" sz="2200" dirty="0" smtClean="0"/>
              <a:t>11.5</a:t>
            </a:r>
            <a:r>
              <a:rPr lang="zh-CN" altLang="zh-CN" sz="2200" dirty="0" smtClean="0"/>
              <a:t>款：</a:t>
            </a:r>
          </a:p>
          <a:p>
            <a:pPr marL="0" indent="457200" algn="just">
              <a:spcBef>
                <a:spcPts val="300"/>
              </a:spcBef>
              <a:buNone/>
            </a:pPr>
            <a:r>
              <a:rPr lang="x-none" altLang="zh-CN" sz="2200" b="1" dirty="0" smtClean="0"/>
              <a:t>11.4 赔偿责任的期限</a:t>
            </a:r>
            <a:endParaRPr lang="zh-CN" altLang="zh-CN" sz="2200" b="1" dirty="0" smtClean="0"/>
          </a:p>
          <a:p>
            <a:pPr marL="0" indent="457200" algn="just">
              <a:spcBef>
                <a:spcPts val="300"/>
              </a:spcBef>
              <a:buNone/>
            </a:pPr>
            <a:r>
              <a:rPr lang="zh-CN" altLang="zh-CN" sz="2200" dirty="0" smtClean="0"/>
              <a:t>委托人或监理人任何一方向另一方要求的赔偿，均应在赔偿事件发生后的</a:t>
            </a:r>
            <a:r>
              <a:rPr lang="en-US" altLang="zh-CN" sz="2200" dirty="0" smtClean="0"/>
              <a:t>28</a:t>
            </a:r>
            <a:r>
              <a:rPr lang="zh-CN" altLang="zh-CN" sz="2200" dirty="0" smtClean="0"/>
              <a:t>天之内以书面形式提出索赔。如果该事件具有持续性，则应在事件首次发生后</a:t>
            </a:r>
            <a:r>
              <a:rPr lang="en-US" altLang="zh-CN" sz="2200" dirty="0" smtClean="0"/>
              <a:t>7</a:t>
            </a:r>
            <a:r>
              <a:rPr lang="zh-CN" altLang="zh-CN" sz="2200" dirty="0" smtClean="0"/>
              <a:t>天之内提出索赔意向，并每隔</a:t>
            </a:r>
            <a:r>
              <a:rPr lang="en-US" altLang="zh-CN" sz="2200" dirty="0" smtClean="0"/>
              <a:t>7</a:t>
            </a:r>
            <a:r>
              <a:rPr lang="zh-CN" altLang="zh-CN" sz="2200" dirty="0" smtClean="0"/>
              <a:t>天提供一次该事件仍在持续发展的证明材料，直至该事件结束后</a:t>
            </a:r>
            <a:r>
              <a:rPr lang="en-US" altLang="zh-CN" sz="2200" dirty="0" smtClean="0"/>
              <a:t>28</a:t>
            </a:r>
            <a:r>
              <a:rPr lang="zh-CN" altLang="zh-CN" sz="2200" dirty="0" smtClean="0"/>
              <a:t>天之内提出正式的索赔文件。无论是委托人还是监理人，逾期未提出书面索赔意向书，均失去索赔权利。</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spcBef>
                <a:spcPts val="300"/>
              </a:spcBef>
              <a:buNone/>
            </a:pPr>
            <a:r>
              <a:rPr lang="x-none" altLang="zh-CN" sz="2200" b="1" dirty="0" smtClean="0"/>
              <a:t>11.5 赔偿的限额</a:t>
            </a:r>
            <a:endParaRPr lang="zh-CN" altLang="zh-CN" sz="2200" b="1" dirty="0" smtClean="0"/>
          </a:p>
          <a:p>
            <a:pPr marL="0" indent="457200" algn="just">
              <a:spcBef>
                <a:spcPts val="300"/>
              </a:spcBef>
              <a:buNone/>
            </a:pPr>
            <a:r>
              <a:rPr lang="zh-CN" altLang="zh-CN" sz="2200" dirty="0" smtClean="0"/>
              <a:t>除项目专用合同条款另有约定外，合同一方当事人向对方当事人依据本合同条款第</a:t>
            </a:r>
            <a:r>
              <a:rPr lang="en-US" altLang="zh-CN" sz="2200" dirty="0" smtClean="0"/>
              <a:t>11.1</a:t>
            </a:r>
            <a:r>
              <a:rPr lang="zh-CN" altLang="zh-CN" sz="2200" dirty="0" smtClean="0"/>
              <a:t>款和第</a:t>
            </a:r>
            <a:r>
              <a:rPr lang="en-US" altLang="zh-CN" sz="2200" dirty="0" smtClean="0"/>
              <a:t>11.2</a:t>
            </a:r>
            <a:r>
              <a:rPr lang="zh-CN" altLang="zh-CN" sz="2200" dirty="0" smtClean="0"/>
              <a:t>款支付赔偿的最高限额为：</a:t>
            </a:r>
          </a:p>
          <a:p>
            <a:pPr marL="0" indent="457200" algn="just">
              <a:spcBef>
                <a:spcPts val="300"/>
              </a:spcBef>
              <a:buNone/>
            </a:pPr>
            <a:r>
              <a:rPr lang="zh-CN" altLang="zh-CN" sz="2200" dirty="0" smtClean="0"/>
              <a:t>（</a:t>
            </a:r>
            <a:r>
              <a:rPr lang="en-US" altLang="zh-CN" sz="2200" dirty="0" smtClean="0"/>
              <a:t>1</a:t>
            </a:r>
            <a:r>
              <a:rPr lang="zh-CN" altLang="zh-CN" sz="2200" dirty="0" smtClean="0"/>
              <a:t>）监理人的累计赔偿限额为监理服务费总额的</a:t>
            </a:r>
            <a:r>
              <a:rPr lang="en-US" altLang="zh-CN" sz="2200" dirty="0" smtClean="0"/>
              <a:t>30%</a:t>
            </a:r>
            <a:r>
              <a:rPr lang="zh-CN" altLang="zh-CN" sz="2200" dirty="0" smtClean="0"/>
              <a:t>，当达到此限额时，委托人有权单方面终止监理合同，同时监理人的履约保证金不予退还。</a:t>
            </a:r>
          </a:p>
          <a:p>
            <a:pPr marL="0" indent="457200" algn="just">
              <a:spcBef>
                <a:spcPts val="300"/>
              </a:spcBef>
              <a:buNone/>
            </a:pPr>
            <a:r>
              <a:rPr lang="zh-CN" altLang="zh-CN" sz="2200" dirty="0" smtClean="0"/>
              <a:t>（</a:t>
            </a:r>
            <a:r>
              <a:rPr lang="en-US" altLang="zh-CN" sz="2200" dirty="0" smtClean="0"/>
              <a:t>2</a:t>
            </a:r>
            <a:r>
              <a:rPr lang="zh-CN" altLang="zh-CN" sz="2200" dirty="0" smtClean="0"/>
              <a:t>）委托人赔偿监理人的直接经济损失的累计限额为监理服务费总额。</a:t>
            </a:r>
          </a:p>
          <a:p>
            <a:pPr marL="0" indent="457200" algn="just">
              <a:spcBef>
                <a:spcPts val="300"/>
              </a:spcBef>
              <a:buNone/>
            </a:pPr>
            <a:r>
              <a:rPr lang="zh-CN" altLang="zh-CN" sz="2200" dirty="0" smtClean="0"/>
              <a:t>合同双方同意放弃超过上述限额的剩余赔偿要求，但本合同其他条款约定的补偿和由于任何一方故意违约而引起的索赔，不受该限额的限制。</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0" y="1"/>
            <a:ext cx="3191461" cy="2137420"/>
          </a:xfrm>
          <a:prstGeom prst="rect">
            <a:avLst/>
          </a:prstGeom>
          <a:solidFill>
            <a:schemeClr val="bg1">
              <a:lumMod val="8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1" y="2137420"/>
            <a:ext cx="6897041"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委托人要求</a:t>
            </a:r>
            <a:endParaRPr lang="zh-CN" altLang="en-US" sz="2800" dirty="0">
              <a:solidFill>
                <a:schemeClr val="bg1"/>
              </a:solidFill>
              <a:latin typeface="+mn-ea"/>
            </a:endParaRPr>
          </a:p>
        </p:txBody>
      </p:sp>
      <p:sp>
        <p:nvSpPr>
          <p:cNvPr id="5" name="文本框 4"/>
          <p:cNvSpPr txBox="1"/>
          <p:nvPr/>
        </p:nvSpPr>
        <p:spPr>
          <a:xfrm>
            <a:off x="251520" y="1213510"/>
            <a:ext cx="3096344"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3  </a:t>
            </a:r>
            <a:r>
              <a:rPr lang="zh-CN" altLang="en-US" sz="4000" b="1" dirty="0" smtClean="0">
                <a:solidFill>
                  <a:schemeClr val="accent1"/>
                </a:solidFill>
                <a:latin typeface="微软雅黑" panose="020B0503020204020204" pitchFamily="34" charset="-122"/>
                <a:ea typeface="微软雅黑" panose="020B0503020204020204" pitchFamily="34" charset="-122"/>
              </a:rPr>
              <a:t>第五章</a:t>
            </a:r>
            <a:endParaRPr lang="zh-CN" altLang="en-US" sz="4000" b="1" dirty="0">
              <a:solidFill>
                <a:schemeClr val="accent1"/>
              </a:solidFill>
              <a:latin typeface="Adobe Gothic Std B" panose="020B0800000000000000" pitchFamily="34" charset="-128"/>
            </a:endParaRPr>
          </a:p>
        </p:txBody>
      </p:sp>
      <p:sp>
        <p:nvSpPr>
          <p:cNvPr id="15" name="矩形 4"/>
          <p:cNvSpPr/>
          <p:nvPr/>
        </p:nvSpPr>
        <p:spPr>
          <a:xfrm>
            <a:off x="6897040" y="3575498"/>
            <a:ext cx="2246960" cy="2139502"/>
          </a:xfrm>
          <a:prstGeom prst="rect">
            <a:avLst/>
          </a:prstGeom>
          <a:solidFill>
            <a:schemeClr val="bg2">
              <a:lumMod val="7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08377" y="78042"/>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62247598"/>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五</a:t>
            </a:r>
            <a:r>
              <a:rPr lang="zh-CN" altLang="zh-CN" dirty="0" smtClean="0"/>
              <a:t>章</a:t>
            </a:r>
            <a:r>
              <a:rPr lang="en-US" altLang="zh-CN" dirty="0" smtClean="0"/>
              <a:t>  </a:t>
            </a:r>
            <a:r>
              <a:rPr lang="zh-CN" altLang="en-US" dirty="0" smtClean="0"/>
              <a:t>发包人要求</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zh-CN" altLang="zh-CN" sz="2000" dirty="0" smtClean="0"/>
              <a:t>委托人要求应尽可能清晰准确，对于可以进行定量评估的工作，委托人要求不仅应明确规定其功能、用途、质量、环境、安全，并且要规定检验、试验、试运行的具体要求。对于监理人负责提供的有关服务，在委托人要求中应一并明确规定。</a:t>
            </a:r>
          </a:p>
          <a:p>
            <a:pPr marL="0" indent="457200" algn="just">
              <a:buNone/>
            </a:pPr>
            <a:r>
              <a:rPr lang="zh-CN" altLang="zh-CN" sz="2000" dirty="0" smtClean="0"/>
              <a:t>委托人要求通常包括但不限于以下内容：</a:t>
            </a:r>
            <a:endParaRPr lang="en-US" altLang="zh-CN" sz="2000" dirty="0" smtClean="0"/>
          </a:p>
          <a:p>
            <a:pPr marL="0" indent="457200" algn="just">
              <a:buNone/>
            </a:pPr>
            <a:r>
              <a:rPr lang="zh-CN" altLang="zh-CN" sz="2000" b="1" dirty="0" smtClean="0"/>
              <a:t>一、监理要求</a:t>
            </a:r>
            <a:endParaRPr lang="en-US" altLang="zh-CN" sz="2000" b="1" dirty="0" smtClean="0"/>
          </a:p>
          <a:p>
            <a:pPr marL="0" indent="457200" algn="just">
              <a:buNone/>
            </a:pPr>
            <a:r>
              <a:rPr lang="zh-CN" altLang="zh-CN" sz="2000" b="1" dirty="0" smtClean="0"/>
              <a:t>二、适用规范标准</a:t>
            </a:r>
          </a:p>
          <a:p>
            <a:pPr marL="0" indent="457200" algn="just">
              <a:buNone/>
            </a:pPr>
            <a:r>
              <a:rPr lang="zh-CN" altLang="zh-CN" sz="2000" b="1" dirty="0" smtClean="0"/>
              <a:t>三、成果文件要求</a:t>
            </a:r>
            <a:endParaRPr lang="en-US" altLang="zh-CN" sz="2000" b="1" dirty="0" smtClean="0"/>
          </a:p>
          <a:p>
            <a:pPr marL="0" indent="457200" algn="just">
              <a:buNone/>
            </a:pPr>
            <a:r>
              <a:rPr lang="zh-CN" altLang="zh-CN" sz="2000" b="1" dirty="0" smtClean="0"/>
              <a:t>四、</a:t>
            </a:r>
            <a:r>
              <a:rPr lang="zh-CN" altLang="en-US" sz="2000" b="1" dirty="0" smtClean="0"/>
              <a:t>委托人</a:t>
            </a:r>
            <a:r>
              <a:rPr lang="zh-CN" altLang="zh-CN" sz="2000" b="1" dirty="0" smtClean="0"/>
              <a:t>财产清单</a:t>
            </a:r>
            <a:endParaRPr lang="en-US" altLang="zh-CN" sz="2000" b="1" dirty="0" smtClean="0"/>
          </a:p>
          <a:p>
            <a:pPr marL="0" indent="457200" algn="just">
              <a:buNone/>
            </a:pPr>
            <a:r>
              <a:rPr lang="zh-CN" altLang="zh-CN" sz="2000" b="1" dirty="0" smtClean="0"/>
              <a:t>五、</a:t>
            </a:r>
            <a:r>
              <a:rPr lang="zh-CN" altLang="en-US" sz="2000" b="1" dirty="0" smtClean="0"/>
              <a:t>委托人</a:t>
            </a:r>
            <a:r>
              <a:rPr lang="zh-CN" altLang="zh-CN" sz="2000" b="1" dirty="0" smtClean="0"/>
              <a:t>提供的便利条件</a:t>
            </a:r>
            <a:endParaRPr lang="en-US" altLang="zh-CN" sz="2000" b="1" dirty="0" smtClean="0"/>
          </a:p>
          <a:p>
            <a:pPr marL="0" indent="457200" algn="just">
              <a:buNone/>
            </a:pPr>
            <a:r>
              <a:rPr lang="zh-CN" altLang="zh-CN" sz="2000" b="1" dirty="0" smtClean="0"/>
              <a:t>六、</a:t>
            </a:r>
            <a:r>
              <a:rPr lang="zh-CN" altLang="en-US" sz="2000" b="1" dirty="0" smtClean="0"/>
              <a:t>监理</a:t>
            </a:r>
            <a:r>
              <a:rPr lang="zh-CN" altLang="zh-CN" sz="2000" b="1" dirty="0" smtClean="0"/>
              <a:t>人需要自备的工作条件</a:t>
            </a:r>
            <a:endParaRPr lang="en-US" altLang="zh-CN" sz="2000" b="1" dirty="0" smtClean="0"/>
          </a:p>
          <a:p>
            <a:pPr marL="0" indent="457200" algn="just">
              <a:buNone/>
            </a:pPr>
            <a:r>
              <a:rPr lang="zh-CN" altLang="zh-CN" sz="2000" b="1" dirty="0" smtClean="0"/>
              <a:t>七、</a:t>
            </a:r>
            <a:r>
              <a:rPr lang="zh-CN" altLang="en-US" sz="2000" b="1" dirty="0" smtClean="0"/>
              <a:t>委托</a:t>
            </a:r>
            <a:r>
              <a:rPr lang="zh-CN" altLang="zh-CN" sz="2000" b="1" dirty="0" smtClean="0"/>
              <a:t>人的其他要求</a:t>
            </a:r>
            <a:endParaRPr lang="en-US" altLang="zh-CN" sz="2200" dirty="0" smtClean="0">
              <a:solidFill>
                <a:srgbClr val="FF0000"/>
              </a:solidFill>
            </a:endParaRPr>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6156176" y="0"/>
            <a:ext cx="2987825" cy="2209428"/>
          </a:xfrm>
          <a:prstGeom prst="rect">
            <a:avLst/>
          </a:prstGeom>
          <a:solidFill>
            <a:schemeClr val="accent6">
              <a:lumMod val="60000"/>
              <a:lumOff val="40000"/>
              <a:alpha val="69804"/>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2313365" y="2209428"/>
            <a:ext cx="6830636"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投标文件格式</a:t>
            </a:r>
            <a:endParaRPr lang="zh-CN" altLang="en-US" sz="2800" dirty="0">
              <a:solidFill>
                <a:schemeClr val="bg1"/>
              </a:solidFill>
              <a:latin typeface="+mn-ea"/>
            </a:endParaRPr>
          </a:p>
        </p:txBody>
      </p:sp>
      <p:sp>
        <p:nvSpPr>
          <p:cNvPr id="5" name="文本框 4"/>
          <p:cNvSpPr txBox="1"/>
          <p:nvPr/>
        </p:nvSpPr>
        <p:spPr>
          <a:xfrm>
            <a:off x="6156176" y="1129308"/>
            <a:ext cx="3096344"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4  </a:t>
            </a:r>
            <a:r>
              <a:rPr lang="zh-CN" altLang="en-US" sz="4000" b="1" dirty="0" smtClean="0">
                <a:solidFill>
                  <a:schemeClr val="accent1"/>
                </a:solidFill>
                <a:latin typeface="微软雅黑" panose="020B0503020204020204" pitchFamily="34" charset="-122"/>
                <a:ea typeface="微软雅黑" panose="020B0503020204020204" pitchFamily="34" charset="-122"/>
              </a:rPr>
              <a:t>第七章</a:t>
            </a:r>
            <a:endParaRPr lang="zh-CN" altLang="en-US" sz="4000" b="1" dirty="0">
              <a:solidFill>
                <a:schemeClr val="accent1"/>
              </a:solidFill>
              <a:latin typeface="Adobe Gothic Std B" panose="020B0800000000000000" pitchFamily="34" charset="-128"/>
            </a:endParaRPr>
          </a:p>
        </p:txBody>
      </p:sp>
      <p:sp>
        <p:nvSpPr>
          <p:cNvPr id="10" name="矩形 4"/>
          <p:cNvSpPr/>
          <p:nvPr/>
        </p:nvSpPr>
        <p:spPr>
          <a:xfrm>
            <a:off x="1" y="3649046"/>
            <a:ext cx="2313364" cy="2065954"/>
          </a:xfrm>
          <a:prstGeom prst="rect">
            <a:avLst/>
          </a:prstGeom>
          <a:solidFill>
            <a:schemeClr val="accent5">
              <a:lumMod val="40000"/>
              <a:lumOff val="60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82421776"/>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使用说明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540000" algn="just">
              <a:spcBef>
                <a:spcPts val="600"/>
              </a:spcBef>
              <a:buNone/>
            </a:pPr>
            <a:r>
              <a:rPr lang="x-none" altLang="zh-CN" sz="2200" b="1" dirty="0" smtClean="0">
                <a:latin typeface="黑体" pitchFamily="49" charset="-122"/>
                <a:ea typeface="黑体" pitchFamily="49" charset="-122"/>
              </a:rPr>
              <a:t>八、《公路工程标准招标文件》第三章“评标办法”规定采用综合评估法。在满足第三章“评标办法”相关注释的前提下，各评审因素的评审标准和分值等由招标人自主确定。</a:t>
            </a:r>
            <a:endParaRPr lang="zh-CN" altLang="zh-CN" sz="2200" b="1" dirty="0" smtClean="0">
              <a:latin typeface="黑体" pitchFamily="49" charset="-122"/>
              <a:ea typeface="黑体" pitchFamily="49" charset="-122"/>
            </a:endParaRPr>
          </a:p>
          <a:p>
            <a:pPr marL="0" indent="540000" algn="just">
              <a:spcBef>
                <a:spcPts val="600"/>
              </a:spcBef>
              <a:buNone/>
            </a:pPr>
            <a:r>
              <a:rPr lang="x-none" altLang="zh-CN" sz="2200" b="1" dirty="0" smtClean="0">
                <a:latin typeface="黑体" pitchFamily="49" charset="-122"/>
                <a:ea typeface="黑体" pitchFamily="49" charset="-122"/>
              </a:rPr>
              <a:t>第三章“评标办法”前附表应列明全部评审因素和评审标准，并在本章(前附表及正文)标明投标人不满足要求即导致否决投标的全部条款。</a:t>
            </a:r>
            <a:endParaRPr lang="zh-CN" altLang="zh-CN" sz="2200" b="1" dirty="0" smtClean="0">
              <a:latin typeface="黑体" pitchFamily="49" charset="-122"/>
              <a:ea typeface="黑体" pitchFamily="49" charset="-122"/>
            </a:endParaRPr>
          </a:p>
          <a:p>
            <a:pPr marL="0" indent="540000" algn="just">
              <a:spcBef>
                <a:spcPts val="600"/>
              </a:spcBef>
              <a:buNone/>
            </a:pPr>
            <a:r>
              <a:rPr lang="zh-CN" altLang="zh-CN" sz="2200" b="1" dirty="0" smtClean="0">
                <a:latin typeface="黑体" pitchFamily="49" charset="-122"/>
                <a:ea typeface="黑体" pitchFamily="49" charset="-122"/>
              </a:rPr>
              <a:t>九、第五章</a:t>
            </a:r>
            <a:r>
              <a:rPr lang="en-US" altLang="zh-CN" sz="2200" b="1" dirty="0" smtClean="0">
                <a:latin typeface="黑体" pitchFamily="49" charset="-122"/>
                <a:ea typeface="黑体" pitchFamily="49" charset="-122"/>
              </a:rPr>
              <a:t>“</a:t>
            </a:r>
            <a:r>
              <a:rPr lang="zh-CN" altLang="zh-CN" sz="2200" b="1" dirty="0" smtClean="0">
                <a:latin typeface="黑体" pitchFamily="49" charset="-122"/>
                <a:ea typeface="黑体" pitchFamily="49" charset="-122"/>
              </a:rPr>
              <a:t>委托人要求</a:t>
            </a:r>
            <a:r>
              <a:rPr lang="en-US" altLang="zh-CN" sz="2200" b="1" dirty="0" smtClean="0">
                <a:latin typeface="黑体" pitchFamily="49" charset="-122"/>
                <a:ea typeface="黑体" pitchFamily="49" charset="-122"/>
              </a:rPr>
              <a:t>”</a:t>
            </a:r>
            <a:r>
              <a:rPr lang="zh-CN" altLang="zh-CN" sz="2200" b="1" dirty="0" smtClean="0">
                <a:latin typeface="黑体" pitchFamily="49" charset="-122"/>
                <a:ea typeface="黑体" pitchFamily="49" charset="-122"/>
              </a:rPr>
              <a:t>由招标人根据《公路工程标准招标文件》、招标项目具体特点和实际需要编制，并与</a:t>
            </a:r>
            <a:r>
              <a:rPr lang="en-US" altLang="zh-CN" sz="2200" b="1" dirty="0" smtClean="0">
                <a:latin typeface="黑体" pitchFamily="49" charset="-122"/>
                <a:ea typeface="黑体" pitchFamily="49" charset="-122"/>
              </a:rPr>
              <a:t>“</a:t>
            </a:r>
            <a:r>
              <a:rPr lang="zh-CN" altLang="zh-CN" sz="2200" b="1" dirty="0" smtClean="0">
                <a:latin typeface="黑体" pitchFamily="49" charset="-122"/>
                <a:ea typeface="黑体" pitchFamily="49" charset="-122"/>
              </a:rPr>
              <a:t>投标人须知</a:t>
            </a:r>
            <a:r>
              <a:rPr lang="en-US" altLang="zh-CN" sz="2200" b="1" dirty="0" smtClean="0">
                <a:latin typeface="黑体" pitchFamily="49" charset="-122"/>
                <a:ea typeface="黑体" pitchFamily="49" charset="-122"/>
              </a:rPr>
              <a:t>”</a:t>
            </a: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a:t>
            </a:r>
            <a:r>
              <a:rPr lang="zh-CN" altLang="zh-CN" sz="2200" b="1" dirty="0" smtClean="0">
                <a:latin typeface="黑体" pitchFamily="49" charset="-122"/>
                <a:ea typeface="黑体" pitchFamily="49" charset="-122"/>
              </a:rPr>
              <a:t>通用合同条款</a:t>
            </a:r>
            <a:r>
              <a:rPr lang="en-US" altLang="zh-CN" sz="2200" b="1" dirty="0" smtClean="0">
                <a:latin typeface="黑体" pitchFamily="49" charset="-122"/>
                <a:ea typeface="黑体" pitchFamily="49" charset="-122"/>
              </a:rPr>
              <a:t>”</a:t>
            </a: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a:t>
            </a:r>
            <a:r>
              <a:rPr lang="zh-CN" altLang="zh-CN" sz="2200" b="1" dirty="0" smtClean="0">
                <a:latin typeface="黑体" pitchFamily="49" charset="-122"/>
                <a:ea typeface="黑体" pitchFamily="49" charset="-122"/>
              </a:rPr>
              <a:t>专用合同条款</a:t>
            </a:r>
            <a:r>
              <a:rPr lang="en-US" altLang="zh-CN" sz="2200" b="1" dirty="0" smtClean="0">
                <a:latin typeface="黑体" pitchFamily="49" charset="-122"/>
                <a:ea typeface="黑体" pitchFamily="49" charset="-122"/>
              </a:rPr>
              <a:t>”</a:t>
            </a:r>
            <a:r>
              <a:rPr lang="zh-CN" altLang="zh-CN" sz="2200" b="1" dirty="0" smtClean="0">
                <a:latin typeface="黑体" pitchFamily="49" charset="-122"/>
                <a:ea typeface="黑体" pitchFamily="49" charset="-122"/>
              </a:rPr>
              <a:t>相衔接。</a:t>
            </a:r>
            <a:endParaRPr lang="en-US" altLang="zh-CN" sz="2200" b="1" dirty="0" smtClean="0">
              <a:latin typeface="黑体" pitchFamily="49" charset="-122"/>
              <a:ea typeface="黑体" pitchFamily="49" charset="-122"/>
            </a:endParaRPr>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七</a:t>
            </a:r>
            <a:r>
              <a:rPr lang="zh-CN" altLang="zh-CN" dirty="0" smtClean="0"/>
              <a:t>章</a:t>
            </a:r>
            <a:r>
              <a:rPr lang="en-US" altLang="zh-CN" dirty="0" smtClean="0"/>
              <a:t>  </a:t>
            </a:r>
            <a:r>
              <a:rPr lang="zh-CN" altLang="en-US" dirty="0" smtClean="0"/>
              <a:t>投标文件格式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srcRect/>
          <a:stretch>
            <a:fillRect/>
          </a:stretch>
        </p:blipFill>
        <p:spPr bwMode="auto">
          <a:xfrm>
            <a:off x="539552" y="1057300"/>
            <a:ext cx="8242367" cy="3728690"/>
          </a:xfrm>
          <a:prstGeom prst="rect">
            <a:avLst/>
          </a:prstGeom>
          <a:noFill/>
          <a:ln w="9525">
            <a:noFill/>
            <a:miter lim="800000"/>
            <a:headEnd/>
            <a:tailEnd/>
          </a:ln>
        </p:spPr>
      </p:pic>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gradFill flip="none" rotWithShape="1">
          <a:gsLst>
            <a:gs pos="50000">
              <a:schemeClr val="accent1">
                <a:hueOff val="0"/>
                <a:satOff val="0"/>
                <a:lumOff val="0"/>
                <a:alphaOff val="0"/>
                <a:shade val="93000"/>
                <a:satMod val="130000"/>
              </a:schemeClr>
            </a:gs>
            <a:gs pos="90000">
              <a:schemeClr val="accent5">
                <a:lumMod val="60000"/>
                <a:lumOff val="4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5" name="矩形 4"/>
          <p:cNvSpPr/>
          <p:nvPr/>
        </p:nvSpPr>
        <p:spPr>
          <a:xfrm>
            <a:off x="0" y="1849388"/>
            <a:ext cx="9144000" cy="22322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561356"/>
            <a:ext cx="9144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4004816"/>
            <a:ext cx="9144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640539" y="2365638"/>
            <a:ext cx="1723549" cy="707886"/>
          </a:xfrm>
          <a:prstGeom prst="rect">
            <a:avLst/>
          </a:prstGeom>
          <a:noFill/>
        </p:spPr>
        <p:txBody>
          <a:bodyPr wrap="none" rtlCol="0">
            <a:spAutoFit/>
          </a:bodyPr>
          <a:lstStyle/>
          <a:p>
            <a:r>
              <a:rPr lang="zh-CN" altLang="en-US" sz="4000" b="1" dirty="0">
                <a:solidFill>
                  <a:schemeClr val="accent1"/>
                </a:solidFill>
                <a:latin typeface="Arial" pitchFamily="34" charset="0"/>
                <a:cs typeface="Arial" pitchFamily="34" charset="0"/>
              </a:rPr>
              <a:t>谢谢！</a:t>
            </a: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39806698"/>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0" y="1"/>
            <a:ext cx="3191461" cy="2137420"/>
          </a:xfrm>
          <a:prstGeom prst="rect">
            <a:avLst/>
          </a:prstGeom>
          <a:solidFill>
            <a:schemeClr val="bg1">
              <a:lumMod val="8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1" y="2137420"/>
            <a:ext cx="6897041"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投标人须知</a:t>
            </a:r>
            <a:endParaRPr lang="zh-CN" altLang="en-US" sz="2800" dirty="0">
              <a:solidFill>
                <a:schemeClr val="bg1"/>
              </a:solidFill>
              <a:latin typeface="+mn-ea"/>
            </a:endParaRPr>
          </a:p>
        </p:txBody>
      </p:sp>
      <p:sp>
        <p:nvSpPr>
          <p:cNvPr id="5" name="文本框 4"/>
          <p:cNvSpPr txBox="1"/>
          <p:nvPr/>
        </p:nvSpPr>
        <p:spPr>
          <a:xfrm>
            <a:off x="251520" y="1213510"/>
            <a:ext cx="3096344" cy="707886"/>
          </a:xfrm>
          <a:prstGeom prst="rect">
            <a:avLst/>
          </a:prstGeom>
          <a:noFill/>
        </p:spPr>
        <p:txBody>
          <a:bodyPr wrap="square" rtlCol="0">
            <a:spAutoFit/>
          </a:bodyPr>
          <a:lstStyle/>
          <a:p>
            <a:r>
              <a:rPr lang="en-US" altLang="zh-CN" sz="4000" b="1" i="1" dirty="0">
                <a:solidFill>
                  <a:schemeClr val="accent1"/>
                </a:solidFill>
                <a:latin typeface="Adobe Gothic Std B" panose="020B0800000000000000" pitchFamily="34" charset="-128"/>
                <a:ea typeface="Adobe Gothic Std B" panose="020B0800000000000000" pitchFamily="34" charset="-128"/>
              </a:rPr>
              <a:t>1   </a:t>
            </a:r>
            <a:r>
              <a:rPr lang="zh-CN" altLang="en-US" sz="4000" b="1" dirty="0" smtClean="0">
                <a:solidFill>
                  <a:schemeClr val="accent1"/>
                </a:solidFill>
                <a:latin typeface="微软雅黑" panose="020B0503020204020204" pitchFamily="34" charset="-122"/>
                <a:ea typeface="微软雅黑" panose="020B0503020204020204" pitchFamily="34" charset="-122"/>
              </a:rPr>
              <a:t>第二章</a:t>
            </a:r>
            <a:endParaRPr lang="zh-CN" altLang="en-US" sz="4000" b="1" dirty="0">
              <a:solidFill>
                <a:schemeClr val="accent1"/>
              </a:solidFill>
              <a:latin typeface="Adobe Gothic Std B" panose="020B0800000000000000" pitchFamily="34" charset="-128"/>
            </a:endParaRPr>
          </a:p>
        </p:txBody>
      </p:sp>
      <p:sp>
        <p:nvSpPr>
          <p:cNvPr id="15" name="矩形 4"/>
          <p:cNvSpPr/>
          <p:nvPr/>
        </p:nvSpPr>
        <p:spPr>
          <a:xfrm>
            <a:off x="6897040" y="3575498"/>
            <a:ext cx="2246960" cy="2139502"/>
          </a:xfrm>
          <a:prstGeom prst="rect">
            <a:avLst/>
          </a:prstGeom>
          <a:solidFill>
            <a:schemeClr val="bg2">
              <a:lumMod val="7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08377" y="78042"/>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62247598"/>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srcRect/>
          <a:stretch>
            <a:fillRect/>
          </a:stretch>
        </p:blipFill>
        <p:spPr bwMode="auto">
          <a:xfrm>
            <a:off x="727075" y="1129308"/>
            <a:ext cx="7689850" cy="3172817"/>
          </a:xfrm>
          <a:prstGeom prst="rect">
            <a:avLst/>
          </a:prstGeom>
          <a:noFill/>
          <a:ln w="9525">
            <a:noFill/>
            <a:miter lim="800000"/>
            <a:headEnd/>
            <a:tailEnd/>
          </a:ln>
        </p:spPr>
      </p:pic>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矩形 6"/>
          <p:cNvSpPr/>
          <p:nvPr/>
        </p:nvSpPr>
        <p:spPr>
          <a:xfrm>
            <a:off x="539552" y="1345332"/>
            <a:ext cx="8208912" cy="1723549"/>
          </a:xfrm>
          <a:prstGeom prst="rect">
            <a:avLst/>
          </a:prstGeom>
        </p:spPr>
        <p:txBody>
          <a:bodyPr wrap="square">
            <a:spAutoFit/>
          </a:bodyPr>
          <a:lstStyle/>
          <a:p>
            <a:pPr>
              <a:spcBef>
                <a:spcPts val="600"/>
              </a:spcBef>
              <a:spcAft>
                <a:spcPts val="600"/>
              </a:spcAft>
            </a:pPr>
            <a:r>
              <a:rPr lang="en-US" altLang="zh-CN" sz="2400" b="1" dirty="0" smtClean="0"/>
              <a:t>【1</a:t>
            </a:r>
            <a:r>
              <a:rPr lang="zh-CN" altLang="en-US" sz="2400" b="1" dirty="0" smtClean="0"/>
              <a:t>、</a:t>
            </a:r>
            <a:r>
              <a:rPr lang="zh-CN" altLang="zh-CN" sz="2400" b="1" dirty="0" smtClean="0"/>
              <a:t>招标人应根据招标项目具体特点和实际需要，对工程施工监理服务质量提出目标要求。</a:t>
            </a:r>
            <a:endParaRPr lang="en-US" altLang="zh-CN" sz="2400" b="1" dirty="0" smtClean="0"/>
          </a:p>
          <a:p>
            <a:pPr>
              <a:spcBef>
                <a:spcPts val="600"/>
              </a:spcBef>
              <a:spcAft>
                <a:spcPts val="600"/>
              </a:spcAft>
            </a:pPr>
            <a:r>
              <a:rPr lang="en-US" altLang="zh-CN" sz="2400" b="1" dirty="0" smtClean="0"/>
              <a:t>2</a:t>
            </a:r>
            <a:r>
              <a:rPr lang="zh-CN" altLang="en-US" sz="2400" b="1" dirty="0" smtClean="0"/>
              <a:t>、</a:t>
            </a:r>
            <a:r>
              <a:rPr lang="zh-CN" altLang="zh-CN" sz="2400" b="1" dirty="0" smtClean="0"/>
              <a:t>招标人应根据招标项目具体特点和实际需要，对工程施工监理过程中的人员安全提出目标要求。</a:t>
            </a:r>
            <a:r>
              <a:rPr lang="en-US" altLang="zh-CN" sz="2400" b="1" dirty="0" smtClean="0"/>
              <a:t>】</a:t>
            </a:r>
            <a:endParaRPr lang="zh-CN" altLang="en-US" sz="2400" b="1"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014C83"/>
      </a:dk2>
      <a:lt2>
        <a:srgbClr val="EEECE1"/>
      </a:lt2>
      <a:accent1>
        <a:srgbClr val="014C8D"/>
      </a:accent1>
      <a:accent2>
        <a:srgbClr val="012E57"/>
      </a:accent2>
      <a:accent3>
        <a:srgbClr val="24673E"/>
      </a:accent3>
      <a:accent4>
        <a:srgbClr val="3371A4"/>
      </a:accent4>
      <a:accent5>
        <a:srgbClr val="4BACC6"/>
      </a:accent5>
      <a:accent6>
        <a:srgbClr val="7FA6C7"/>
      </a:accent6>
      <a:hlink>
        <a:srgbClr val="0000FF"/>
      </a:hlink>
      <a:folHlink>
        <a:srgbClr val="CDDBE8"/>
      </a:folHlink>
    </a:clrScheme>
    <a:fontScheme name="微软雅黑">
      <a:majorFont>
        <a:latin typeface="Franklin Gothic Medium"/>
        <a:ea typeface="微软雅黑"/>
        <a:cs typeface=""/>
      </a:majorFont>
      <a:minorFont>
        <a:latin typeface="Franklin Gothic Medium"/>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63500" cap="flat" cmpd="sng">
          <a:solidFill>
            <a:srgbClr val="FFC000"/>
          </a:solidFill>
          <a:round/>
          <a:headEnd/>
          <a:tailEnd/>
        </a:ln>
        <a:extLst>
          <a:ext uri="{909E8E84-426E-40DD-AFC4-6F175D3DCCD1}">
            <a14:hiddenFill xmlns:a14="http://schemas.microsoft.com/office/drawing/2010/main" xmlns="">
              <a:solidFill>
                <a:srgbClr val="FFFFFF"/>
              </a:solidFill>
            </a14:hiddenFill>
          </a:ext>
        </a:extLst>
      </a:spPr>
      <a:bodyPr/>
      <a:lstStyle>
        <a:defPPr>
          <a:defRPr/>
        </a:defPPr>
      </a:lstStyle>
    </a:spDef>
    <a:txDef>
      <a:spPr/>
      <a:bodyPr/>
      <a:lstStyle>
        <a:defPPr marL="0" indent="0" algn="just">
          <a:lnSpc>
            <a:spcPct val="150000"/>
          </a:lnSpc>
          <a:spcBef>
            <a:spcPts val="0"/>
          </a:spcBef>
          <a:buNone/>
          <a:defRPr sz="2400" b="1" u="sng" dirty="0" smtClean="0">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27306</TotalTime>
  <Words>6810</Words>
  <Application>Microsoft Office PowerPoint</Application>
  <PresentationFormat>全屏显示(16:10)</PresentationFormat>
  <Paragraphs>370</Paragraphs>
  <Slides>61</Slides>
  <Notes>57</Notes>
  <HiddenSlides>0</HiddenSlides>
  <MMClips>0</MMClips>
  <ScaleCrop>false</ScaleCrop>
  <HeadingPairs>
    <vt:vector size="4" baseType="variant">
      <vt:variant>
        <vt:lpstr>主题</vt:lpstr>
      </vt:variant>
      <vt:variant>
        <vt:i4>1</vt:i4>
      </vt:variant>
      <vt:variant>
        <vt:lpstr>幻灯片标题</vt:lpstr>
      </vt:variant>
      <vt:variant>
        <vt:i4>61</vt:i4>
      </vt:variant>
    </vt:vector>
  </HeadingPairs>
  <TitlesOfParts>
    <vt:vector size="62" baseType="lpstr">
      <vt:lpstr>Office 主题​​</vt:lpstr>
      <vt:lpstr>幻灯片 1</vt:lpstr>
      <vt:lpstr>交通运输部发布通知</vt:lpstr>
      <vt:lpstr>交通运输部发布通知</vt:lpstr>
      <vt:lpstr>使用说明</vt:lpstr>
      <vt:lpstr>使用说明</vt:lpstr>
      <vt:lpstr>使用说明</vt:lpstr>
      <vt:lpstr>幻灯片 7</vt:lpstr>
      <vt:lpstr>第二章  投标人须知</vt:lpstr>
      <vt:lpstr>第二章  投标人须知</vt:lpstr>
      <vt:lpstr>第二章  投标人须知</vt:lpstr>
      <vt:lpstr>第二章  投标人须知</vt:lpstr>
      <vt:lpstr>第二章  投标人须知</vt:lpstr>
      <vt:lpstr>幻灯片 13</vt:lpstr>
      <vt:lpstr>第四章  合同条款及格式——A. 通用合同条款</vt:lpstr>
      <vt:lpstr>第四章  合同条款及格式——A. 通用合同条款</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第四章  合同条款及格式</vt:lpstr>
      <vt:lpstr>幻灯片 57</vt:lpstr>
      <vt:lpstr>第五章  发包人要求</vt:lpstr>
      <vt:lpstr>幻灯片 59</vt:lpstr>
      <vt:lpstr>第七章  投标文件格式</vt:lpstr>
      <vt:lpstr>幻灯片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fanwq</dc:creator>
  <cp:lastModifiedBy>Windows 用户</cp:lastModifiedBy>
  <cp:revision>1218</cp:revision>
  <dcterms:created xsi:type="dcterms:W3CDTF">2011-06-03T14:53:06Z</dcterms:created>
  <dcterms:modified xsi:type="dcterms:W3CDTF">2018-05-04T00:24:13Z</dcterms:modified>
</cp:coreProperties>
</file>