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46.xml" ContentType="application/vnd.openxmlformats-officedocument.presentationml.notesSlide+xml"/>
  <Override PartName="/ppt/notesSlides/notesSlide15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slideLayouts/slideLayout12.xml" ContentType="application/vnd.openxmlformats-officedocument.presentationml.slideLayout+xml"/>
  <Override PartName="/ppt/notesSlides/notesSlide51.xml" ContentType="application/vnd.openxmlformats-officedocument.presentationml.notesSlide+xml"/>
  <Override PartName="/ppt/slides/slide157.xml" ContentType="application/vnd.openxmlformats-officedocument.presentationml.slide+xml"/>
  <Override PartName="/ppt/notesSlides/notesSlide40.xml" ContentType="application/vnd.openxmlformats-officedocument.presentationml.notesSlide+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notesSlides/notesSlide170.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commentAuthors.xml" ContentType="application/vnd.openxmlformats-officedocument.presentationml.commentAuthors+xml"/>
  <Override PartName="/ppt/notesSlides/notesSlide50.xml" ContentType="application/vnd.openxmlformats-officedocument.presentationml.notesSlide+xml"/>
  <Override PartName="/ppt/notesSlides/notesSlide177.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0">
  <p:sldMasterIdLst>
    <p:sldMasterId id="2147483648" r:id="rId1"/>
  </p:sldMasterIdLst>
  <p:notesMasterIdLst>
    <p:notesMasterId r:id="rId187"/>
  </p:notesMasterIdLst>
  <p:sldIdLst>
    <p:sldId id="257" r:id="rId2"/>
    <p:sldId id="770" r:id="rId3"/>
    <p:sldId id="771" r:id="rId4"/>
    <p:sldId id="773" r:id="rId5"/>
    <p:sldId id="772" r:id="rId6"/>
    <p:sldId id="774" r:id="rId7"/>
    <p:sldId id="775" r:id="rId8"/>
    <p:sldId id="776" r:id="rId9"/>
    <p:sldId id="777" r:id="rId10"/>
    <p:sldId id="778" r:id="rId11"/>
    <p:sldId id="644" r:id="rId12"/>
    <p:sldId id="676" r:id="rId13"/>
    <p:sldId id="785" r:id="rId14"/>
    <p:sldId id="782" r:id="rId15"/>
    <p:sldId id="784" r:id="rId16"/>
    <p:sldId id="780" r:id="rId17"/>
    <p:sldId id="779" r:id="rId18"/>
    <p:sldId id="786" r:id="rId19"/>
    <p:sldId id="787" r:id="rId20"/>
    <p:sldId id="783" r:id="rId21"/>
    <p:sldId id="788" r:id="rId22"/>
    <p:sldId id="794" r:id="rId23"/>
    <p:sldId id="789" r:id="rId24"/>
    <p:sldId id="790" r:id="rId25"/>
    <p:sldId id="791" r:id="rId26"/>
    <p:sldId id="668" r:id="rId27"/>
    <p:sldId id="722" r:id="rId28"/>
    <p:sldId id="793" r:id="rId29"/>
    <p:sldId id="792" r:id="rId30"/>
    <p:sldId id="721" r:id="rId31"/>
    <p:sldId id="795" r:id="rId32"/>
    <p:sldId id="796" r:id="rId33"/>
    <p:sldId id="798" r:id="rId34"/>
    <p:sldId id="799" r:id="rId35"/>
    <p:sldId id="797" r:id="rId36"/>
    <p:sldId id="800" r:id="rId37"/>
    <p:sldId id="801" r:id="rId38"/>
    <p:sldId id="802" r:id="rId39"/>
    <p:sldId id="803" r:id="rId40"/>
    <p:sldId id="804" r:id="rId41"/>
    <p:sldId id="805" r:id="rId42"/>
    <p:sldId id="806" r:id="rId43"/>
    <p:sldId id="807" r:id="rId44"/>
    <p:sldId id="808" r:id="rId45"/>
    <p:sldId id="809" r:id="rId46"/>
    <p:sldId id="811" r:id="rId47"/>
    <p:sldId id="810" r:id="rId48"/>
    <p:sldId id="812" r:id="rId49"/>
    <p:sldId id="813" r:id="rId50"/>
    <p:sldId id="814" r:id="rId51"/>
    <p:sldId id="816" r:id="rId52"/>
    <p:sldId id="815" r:id="rId53"/>
    <p:sldId id="818" r:id="rId54"/>
    <p:sldId id="819" r:id="rId55"/>
    <p:sldId id="817" r:id="rId56"/>
    <p:sldId id="821" r:id="rId57"/>
    <p:sldId id="820" r:id="rId58"/>
    <p:sldId id="822" r:id="rId59"/>
    <p:sldId id="823" r:id="rId60"/>
    <p:sldId id="824" r:id="rId61"/>
    <p:sldId id="825" r:id="rId62"/>
    <p:sldId id="826" r:id="rId63"/>
    <p:sldId id="827" r:id="rId64"/>
    <p:sldId id="829" r:id="rId65"/>
    <p:sldId id="830" r:id="rId66"/>
    <p:sldId id="828" r:id="rId67"/>
    <p:sldId id="831" r:id="rId68"/>
    <p:sldId id="832" r:id="rId69"/>
    <p:sldId id="833" r:id="rId70"/>
    <p:sldId id="835" r:id="rId71"/>
    <p:sldId id="834" r:id="rId72"/>
    <p:sldId id="836" r:id="rId73"/>
    <p:sldId id="838" r:id="rId74"/>
    <p:sldId id="839" r:id="rId75"/>
    <p:sldId id="841" r:id="rId76"/>
    <p:sldId id="840" r:id="rId77"/>
    <p:sldId id="837" r:id="rId78"/>
    <p:sldId id="842" r:id="rId79"/>
    <p:sldId id="843" r:id="rId80"/>
    <p:sldId id="844" r:id="rId81"/>
    <p:sldId id="845" r:id="rId82"/>
    <p:sldId id="846" r:id="rId83"/>
    <p:sldId id="859" r:id="rId84"/>
    <p:sldId id="847" r:id="rId85"/>
    <p:sldId id="848" r:id="rId86"/>
    <p:sldId id="852" r:id="rId87"/>
    <p:sldId id="851" r:id="rId88"/>
    <p:sldId id="853" r:id="rId89"/>
    <p:sldId id="854" r:id="rId90"/>
    <p:sldId id="855" r:id="rId91"/>
    <p:sldId id="849" r:id="rId92"/>
    <p:sldId id="856" r:id="rId93"/>
    <p:sldId id="858" r:id="rId94"/>
    <p:sldId id="860" r:id="rId95"/>
    <p:sldId id="850" r:id="rId96"/>
    <p:sldId id="861" r:id="rId97"/>
    <p:sldId id="862" r:id="rId98"/>
    <p:sldId id="863" r:id="rId99"/>
    <p:sldId id="864" r:id="rId100"/>
    <p:sldId id="865" r:id="rId101"/>
    <p:sldId id="866" r:id="rId102"/>
    <p:sldId id="867" r:id="rId103"/>
    <p:sldId id="868" r:id="rId104"/>
    <p:sldId id="869" r:id="rId105"/>
    <p:sldId id="870" r:id="rId106"/>
    <p:sldId id="871" r:id="rId107"/>
    <p:sldId id="872" r:id="rId108"/>
    <p:sldId id="873" r:id="rId109"/>
    <p:sldId id="874" r:id="rId110"/>
    <p:sldId id="875" r:id="rId111"/>
    <p:sldId id="876" r:id="rId112"/>
    <p:sldId id="877" r:id="rId113"/>
    <p:sldId id="878" r:id="rId114"/>
    <p:sldId id="879" r:id="rId115"/>
    <p:sldId id="880" r:id="rId116"/>
    <p:sldId id="881" r:id="rId117"/>
    <p:sldId id="882" r:id="rId118"/>
    <p:sldId id="936" r:id="rId119"/>
    <p:sldId id="883" r:id="rId120"/>
    <p:sldId id="884" r:id="rId121"/>
    <p:sldId id="885" r:id="rId122"/>
    <p:sldId id="886" r:id="rId123"/>
    <p:sldId id="887" r:id="rId124"/>
    <p:sldId id="888" r:id="rId125"/>
    <p:sldId id="889" r:id="rId126"/>
    <p:sldId id="890" r:id="rId127"/>
    <p:sldId id="891" r:id="rId128"/>
    <p:sldId id="892" r:id="rId129"/>
    <p:sldId id="893" r:id="rId130"/>
    <p:sldId id="894" r:id="rId131"/>
    <p:sldId id="937" r:id="rId132"/>
    <p:sldId id="938" r:id="rId133"/>
    <p:sldId id="895" r:id="rId134"/>
    <p:sldId id="896" r:id="rId135"/>
    <p:sldId id="897" r:id="rId136"/>
    <p:sldId id="939" r:id="rId137"/>
    <p:sldId id="898" r:id="rId138"/>
    <p:sldId id="940" r:id="rId139"/>
    <p:sldId id="899" r:id="rId140"/>
    <p:sldId id="900" r:id="rId141"/>
    <p:sldId id="901" r:id="rId142"/>
    <p:sldId id="902" r:id="rId143"/>
    <p:sldId id="903" r:id="rId144"/>
    <p:sldId id="904" r:id="rId145"/>
    <p:sldId id="905" r:id="rId146"/>
    <p:sldId id="941" r:id="rId147"/>
    <p:sldId id="906" r:id="rId148"/>
    <p:sldId id="907" r:id="rId149"/>
    <p:sldId id="908" r:id="rId150"/>
    <p:sldId id="909" r:id="rId151"/>
    <p:sldId id="910" r:id="rId152"/>
    <p:sldId id="911" r:id="rId153"/>
    <p:sldId id="942" r:id="rId154"/>
    <p:sldId id="943" r:id="rId155"/>
    <p:sldId id="944" r:id="rId156"/>
    <p:sldId id="945" r:id="rId157"/>
    <p:sldId id="946" r:id="rId158"/>
    <p:sldId id="947" r:id="rId159"/>
    <p:sldId id="948" r:id="rId160"/>
    <p:sldId id="949" r:id="rId161"/>
    <p:sldId id="950" r:id="rId162"/>
    <p:sldId id="923" r:id="rId163"/>
    <p:sldId id="924" r:id="rId164"/>
    <p:sldId id="925" r:id="rId165"/>
    <p:sldId id="926" r:id="rId166"/>
    <p:sldId id="927" r:id="rId167"/>
    <p:sldId id="928" r:id="rId168"/>
    <p:sldId id="929" r:id="rId169"/>
    <p:sldId id="930" r:id="rId170"/>
    <p:sldId id="931" r:id="rId171"/>
    <p:sldId id="932" r:id="rId172"/>
    <p:sldId id="933" r:id="rId173"/>
    <p:sldId id="934" r:id="rId174"/>
    <p:sldId id="935" r:id="rId175"/>
    <p:sldId id="951" r:id="rId176"/>
    <p:sldId id="914" r:id="rId177"/>
    <p:sldId id="915" r:id="rId178"/>
    <p:sldId id="916" r:id="rId179"/>
    <p:sldId id="917" r:id="rId180"/>
    <p:sldId id="920" r:id="rId181"/>
    <p:sldId id="918" r:id="rId182"/>
    <p:sldId id="919" r:id="rId183"/>
    <p:sldId id="921" r:id="rId184"/>
    <p:sldId id="922" r:id="rId185"/>
    <p:sldId id="264" r:id="rId186"/>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0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es Cornelius" initials="jC" lastIdx="41" clrIdx="0">
    <p:extLst>
      <p:ext uri="{19B8F6BF-5375-455C-9EA6-DF929625EA0E}">
        <p15:presenceInfo xmlns="" xmlns:p15="http://schemas.microsoft.com/office/powerpoint/2012/main" userId="db81278f647fd32a" providerId="Windows Live"/>
      </p:ext>
    </p:extLst>
  </p:cmAuthor>
  <p:cmAuthor id="2" name="zhao dong" initials="" lastIdx="1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26DCE"/>
    <a:srgbClr val="CC6600"/>
    <a:srgbClr val="420614"/>
    <a:srgbClr val="669900"/>
    <a:srgbClr val="DCBEE2"/>
    <a:srgbClr val="E6E6E6"/>
    <a:srgbClr val="481031"/>
    <a:srgbClr val="026AC8"/>
    <a:srgbClr val="004692"/>
    <a:srgbClr val="00438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929F9F4-4A8F-4326-A1B4-22849713DDAB}" styleName="深色样式 1 - 强调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22" autoAdjust="0"/>
    <p:restoredTop sz="98588" autoAdjust="0"/>
  </p:normalViewPr>
  <p:slideViewPr>
    <p:cSldViewPr>
      <p:cViewPr varScale="1">
        <p:scale>
          <a:sx n="82" d="100"/>
          <a:sy n="82" d="100"/>
        </p:scale>
        <p:origin x="-640" y="-60"/>
      </p:cViewPr>
      <p:guideLst>
        <p:guide orient="horz" pos="180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3024"/>
    </p:cViewPr>
  </p:sorterViewPr>
  <p:notesViewPr>
    <p:cSldViewPr>
      <p:cViewPr varScale="1">
        <p:scale>
          <a:sx n="57" d="100"/>
          <a:sy n="57" d="100"/>
        </p:scale>
        <p:origin x="2472" y="42"/>
      </p:cViewPr>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91"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0"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BBA40E-5606-4029-863C-DF903B52E771}" type="datetimeFigureOut">
              <a:rPr lang="zh-CN" altLang="en-US" smtClean="0"/>
              <a:pPr/>
              <a:t>2018/5/4</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8C17DF-1D58-4647-8B50-01AC32906402}" type="slidenum">
              <a:rPr lang="zh-CN" altLang="en-US" smtClean="0"/>
              <a:pPr/>
              <a:t>‹#›</a:t>
            </a:fld>
            <a:endParaRPr lang="zh-CN" altLang="en-US"/>
          </a:p>
        </p:txBody>
      </p:sp>
    </p:spTree>
    <p:extLst>
      <p:ext uri="{BB962C8B-B14F-4D97-AF65-F5344CB8AC3E}">
        <p14:creationId xmlns="" xmlns:p14="http://schemas.microsoft.com/office/powerpoint/2010/main" val="2052508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a:t>
            </a:fld>
            <a:endParaRPr lang="zh-CN" altLang="en-US"/>
          </a:p>
        </p:txBody>
      </p:sp>
    </p:spTree>
    <p:extLst>
      <p:ext uri="{BB962C8B-B14F-4D97-AF65-F5344CB8AC3E}">
        <p14:creationId xmlns="" xmlns:p14="http://schemas.microsoft.com/office/powerpoint/2010/main" val="3293123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103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104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105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106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107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108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109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110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111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112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114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115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116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117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118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119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120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121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122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123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124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125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126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127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128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129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130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131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132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133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134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135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136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137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138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139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140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141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142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143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144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145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146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147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148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149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151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152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154</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155</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156</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157</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158</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159</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160</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162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163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164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165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166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167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168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169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170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171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172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173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174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176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177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178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179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180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181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182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183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184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185</a:t>
            </a:fld>
            <a:endParaRPr lang="zh-CN" altLang="en-US"/>
          </a:p>
        </p:txBody>
      </p:sp>
    </p:spTree>
    <p:extLst>
      <p:ext uri="{BB962C8B-B14F-4D97-AF65-F5344CB8AC3E}">
        <p14:creationId xmlns="" xmlns:p14="http://schemas.microsoft.com/office/powerpoint/2010/main" val="27823842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90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91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92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93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94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95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96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97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98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99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100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101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102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600" y="1489348"/>
            <a:ext cx="6400800" cy="320965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1131703049"/>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1683048845"/>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2130928224"/>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1771689139"/>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2631613009"/>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正文内容">
    <p:spTree>
      <p:nvGrpSpPr>
        <p:cNvPr id="1" name=""/>
        <p:cNvGrpSpPr/>
        <p:nvPr/>
      </p:nvGrpSpPr>
      <p:grpSpPr>
        <a:xfrm>
          <a:off x="0" y="0"/>
          <a:ext cx="0" cy="0"/>
          <a:chOff x="0" y="0"/>
          <a:chExt cx="0" cy="0"/>
        </a:xfrm>
      </p:grpSpPr>
      <p:sp>
        <p:nvSpPr>
          <p:cNvPr id="12" name="矩形 11"/>
          <p:cNvSpPr/>
          <p:nvPr userDrawn="1"/>
        </p:nvSpPr>
        <p:spPr bwMode="auto">
          <a:xfrm>
            <a:off x="0" y="5333687"/>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userDrawn="1"/>
        </p:nvSpPr>
        <p:spPr bwMode="auto">
          <a:xfrm>
            <a:off x="-1" y="-25399"/>
            <a:ext cx="9144001" cy="794667"/>
          </a:xfrm>
          <a:prstGeom prst="rect">
            <a:avLst/>
          </a:prstGeom>
          <a:gradFill flip="none" rotWithShape="1">
            <a:gsLst>
              <a:gs pos="21000">
                <a:schemeClr val="accent2">
                  <a:lumMod val="75000"/>
                  <a:lumOff val="25000"/>
                </a:schemeClr>
              </a:gs>
              <a:gs pos="86000">
                <a:schemeClr val="tx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灯片编号占位符 3"/>
          <p:cNvSpPr txBox="1">
            <a:spLocks/>
          </p:cNvSpPr>
          <p:nvPr userDrawn="1"/>
        </p:nvSpPr>
        <p:spPr>
          <a:xfrm>
            <a:off x="179512" y="5406074"/>
            <a:ext cx="1439863"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de-DE" altLang="en-US" b="1" dirty="0">
                <a:solidFill>
                  <a:schemeClr val="bg1"/>
                </a:solidFill>
              </a:rPr>
              <a:t> </a:t>
            </a:r>
            <a:fld id="{7C5E4C7A-43C3-449A-8119-E420EB00870B}" type="slidenum">
              <a:rPr lang="zh-CN" altLang="en-US" b="1" smtClean="0">
                <a:solidFill>
                  <a:schemeClr val="bg1"/>
                </a:solidFill>
              </a:rPr>
              <a:pPr>
                <a:defRPr/>
              </a:pPr>
              <a:t>‹#›</a:t>
            </a:fld>
            <a:endParaRPr lang="en-US" b="1" dirty="0">
              <a:solidFill>
                <a:schemeClr val="bg1"/>
              </a:solidFill>
            </a:endParaRPr>
          </a:p>
        </p:txBody>
      </p:sp>
      <p:sp>
        <p:nvSpPr>
          <p:cNvPr id="7" name="标题 1"/>
          <p:cNvSpPr>
            <a:spLocks noGrp="1"/>
          </p:cNvSpPr>
          <p:nvPr>
            <p:ph type="title"/>
          </p:nvPr>
        </p:nvSpPr>
        <p:spPr>
          <a:xfrm>
            <a:off x="294126" y="121568"/>
            <a:ext cx="5832475" cy="647700"/>
          </a:xfrm>
        </p:spPr>
        <p:txBody>
          <a:bodyPr/>
          <a:lstStyle>
            <a:lvl1pPr algn="l">
              <a:defRPr sz="22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endParaRPr lang="zh-CN" altLang="en-US" dirty="0"/>
          </a:p>
        </p:txBody>
      </p:sp>
      <p:sp>
        <p:nvSpPr>
          <p:cNvPr id="8" name="副标题 2"/>
          <p:cNvSpPr>
            <a:spLocks noGrp="1"/>
          </p:cNvSpPr>
          <p:nvPr>
            <p:ph type="subTitle" idx="1"/>
          </p:nvPr>
        </p:nvSpPr>
        <p:spPr>
          <a:xfrm>
            <a:off x="611560" y="1465015"/>
            <a:ext cx="7920880" cy="3209652"/>
          </a:xfrm>
        </p:spPr>
        <p:txBody>
          <a:bodyPr>
            <a:normAutofit/>
          </a:bodyPr>
          <a:lstStyle>
            <a:lvl1pPr marL="457200" indent="-457200" algn="l">
              <a:buFont typeface="Wingdings" panose="05000000000000000000" pitchFamily="2" charset="2"/>
              <a:buChar char="n"/>
              <a:defRPr sz="2000">
                <a:solidFill>
                  <a:schemeClr val="tx1"/>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Tree>
    <p:extLst>
      <p:ext uri="{BB962C8B-B14F-4D97-AF65-F5344CB8AC3E}">
        <p14:creationId xmlns="" xmlns:p14="http://schemas.microsoft.com/office/powerpoint/2010/main" val="1155230468"/>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内容">
    <p:spTree>
      <p:nvGrpSpPr>
        <p:cNvPr id="1" name=""/>
        <p:cNvGrpSpPr/>
        <p:nvPr/>
      </p:nvGrpSpPr>
      <p:grpSpPr>
        <a:xfrm>
          <a:off x="0" y="0"/>
          <a:ext cx="0" cy="0"/>
          <a:chOff x="0" y="0"/>
          <a:chExt cx="0" cy="0"/>
        </a:xfrm>
      </p:grpSpPr>
      <p:sp>
        <p:nvSpPr>
          <p:cNvPr id="12" name="矩形 11"/>
          <p:cNvSpPr/>
          <p:nvPr userDrawn="1"/>
        </p:nvSpPr>
        <p:spPr bwMode="auto">
          <a:xfrm>
            <a:off x="0" y="5333687"/>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userDrawn="1"/>
        </p:nvSpPr>
        <p:spPr bwMode="auto">
          <a:xfrm>
            <a:off x="-1" y="-25399"/>
            <a:ext cx="9144001" cy="794667"/>
          </a:xfrm>
          <a:prstGeom prst="rect">
            <a:avLst/>
          </a:prstGeom>
          <a:gradFill flip="none" rotWithShape="1">
            <a:gsLst>
              <a:gs pos="21000">
                <a:schemeClr val="accent2">
                  <a:lumMod val="75000"/>
                  <a:lumOff val="25000"/>
                </a:schemeClr>
              </a:gs>
              <a:gs pos="86000">
                <a:schemeClr val="tx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灯片编号占位符 3"/>
          <p:cNvSpPr txBox="1">
            <a:spLocks/>
          </p:cNvSpPr>
          <p:nvPr userDrawn="1"/>
        </p:nvSpPr>
        <p:spPr>
          <a:xfrm>
            <a:off x="179512" y="5406074"/>
            <a:ext cx="1439863"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de-DE" altLang="en-US" b="1" dirty="0">
                <a:solidFill>
                  <a:schemeClr val="bg1"/>
                </a:solidFill>
              </a:rPr>
              <a:t> </a:t>
            </a:r>
            <a:fld id="{7C5E4C7A-43C3-449A-8119-E420EB00870B}" type="slidenum">
              <a:rPr lang="zh-CN" altLang="en-US" b="1" smtClean="0">
                <a:solidFill>
                  <a:schemeClr val="bg1"/>
                </a:solidFill>
              </a:rPr>
              <a:pPr>
                <a:defRPr/>
              </a:pPr>
              <a:t>‹#›</a:t>
            </a:fld>
            <a:endParaRPr lang="en-US" b="1" dirty="0">
              <a:solidFill>
                <a:schemeClr val="bg1"/>
              </a:solidFill>
            </a:endParaRPr>
          </a:p>
        </p:txBody>
      </p:sp>
      <p:sp>
        <p:nvSpPr>
          <p:cNvPr id="7" name="标题 1"/>
          <p:cNvSpPr>
            <a:spLocks noGrp="1"/>
          </p:cNvSpPr>
          <p:nvPr>
            <p:ph type="title"/>
          </p:nvPr>
        </p:nvSpPr>
        <p:spPr>
          <a:xfrm>
            <a:off x="294126" y="121568"/>
            <a:ext cx="5832475" cy="647700"/>
          </a:xfrm>
        </p:spPr>
        <p:txBody>
          <a:bodyPr/>
          <a:lstStyle>
            <a:lvl1pPr algn="l">
              <a:defRPr sz="22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endParaRPr lang="zh-CN" altLang="en-US" dirty="0"/>
          </a:p>
        </p:txBody>
      </p:sp>
    </p:spTree>
    <p:extLst>
      <p:ext uri="{BB962C8B-B14F-4D97-AF65-F5344CB8AC3E}">
        <p14:creationId xmlns="" xmlns:p14="http://schemas.microsoft.com/office/powerpoint/2010/main" val="1429045745"/>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页码">
    <p:spTree>
      <p:nvGrpSpPr>
        <p:cNvPr id="1" name=""/>
        <p:cNvGrpSpPr/>
        <p:nvPr/>
      </p:nvGrpSpPr>
      <p:grpSpPr>
        <a:xfrm>
          <a:off x="0" y="0"/>
          <a:ext cx="0" cy="0"/>
          <a:chOff x="0" y="0"/>
          <a:chExt cx="0" cy="0"/>
        </a:xfrm>
      </p:grpSpPr>
      <p:sp>
        <p:nvSpPr>
          <p:cNvPr id="12" name="矩形 11"/>
          <p:cNvSpPr/>
          <p:nvPr userDrawn="1"/>
        </p:nvSpPr>
        <p:spPr bwMode="auto">
          <a:xfrm>
            <a:off x="0" y="5333687"/>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灯片编号占位符 3"/>
          <p:cNvSpPr txBox="1">
            <a:spLocks/>
          </p:cNvSpPr>
          <p:nvPr userDrawn="1"/>
        </p:nvSpPr>
        <p:spPr>
          <a:xfrm>
            <a:off x="179512" y="5406074"/>
            <a:ext cx="1439863"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de-DE" altLang="en-US" b="1" dirty="0">
                <a:solidFill>
                  <a:schemeClr val="bg1"/>
                </a:solidFill>
              </a:rPr>
              <a:t> </a:t>
            </a:r>
            <a:fld id="{7C5E4C7A-43C3-449A-8119-E420EB00870B}" type="slidenum">
              <a:rPr lang="zh-CN" altLang="en-US" b="1" smtClean="0">
                <a:solidFill>
                  <a:schemeClr val="bg1"/>
                </a:solidFill>
              </a:rPr>
              <a:pPr>
                <a:defRPr/>
              </a:pPr>
              <a:t>‹#›</a:t>
            </a:fld>
            <a:endParaRPr lang="en-US" b="1" dirty="0">
              <a:solidFill>
                <a:schemeClr val="bg1"/>
              </a:solidFill>
            </a:endParaRPr>
          </a:p>
        </p:txBody>
      </p:sp>
      <p:sp>
        <p:nvSpPr>
          <p:cNvPr id="16" name="灯片编号占位符 3"/>
          <p:cNvSpPr txBox="1">
            <a:spLocks/>
          </p:cNvSpPr>
          <p:nvPr userDrawn="1"/>
        </p:nvSpPr>
        <p:spPr>
          <a:xfrm>
            <a:off x="6973961" y="5388413"/>
            <a:ext cx="2422575"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en-US" sz="1200" b="1" dirty="0">
                <a:solidFill>
                  <a:schemeClr val="bg1"/>
                </a:solidFill>
              </a:rPr>
              <a:t>XXXXXXXXXXXXXXXXX</a:t>
            </a:r>
            <a:endParaRPr lang="en-US" sz="1200" b="1" dirty="0">
              <a:solidFill>
                <a:schemeClr val="bg1"/>
              </a:solidFill>
            </a:endParaRPr>
          </a:p>
        </p:txBody>
      </p:sp>
    </p:spTree>
    <p:extLst>
      <p:ext uri="{BB962C8B-B14F-4D97-AF65-F5344CB8AC3E}">
        <p14:creationId xmlns="" xmlns:p14="http://schemas.microsoft.com/office/powerpoint/2010/main" val="92791953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106785543"/>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367763538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361211398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3600044724"/>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2723880137"/>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3777182446"/>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mc:AlternateContent xmlns:mc="http://schemas.openxmlformats.org/markup-compatibility/2006">
    <mc:Choice xmlns="" xmlns:p14="http://schemas.microsoft.com/office/powerpoint/2010/main" Requires="p14">
      <p:transition p14:dur="10" advClick="0"/>
    </mc:Choice>
    <mc:Fallback>
      <p:transition advClick="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1ppt.com/moban/" TargetMode="Externa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1.png"/><Relationship Id="rId4" Type="http://schemas.openxmlformats.org/officeDocument/2006/relationships/hyperlink" Target="%E5%9B%9B%E5%B7%9D%E7%9C%81DMS%E8%A7%84%E6%A8%A1%E5%8C%96%E6%8E%A8%E8%BF%9B%E6%96%B9%E6%A1%88%E7%A0%94%E7%A9%B6%E6%8A%A5%E5%91%8A%EF%BC%8820130826%EF%BC%89.word"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9.xml"/><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0.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1.xml"/><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2.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3.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4.xml"/><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6.xml"/><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1.xml"/><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2.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3.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4.xml"/><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6.xml"/><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7.xml"/><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8.xml"/><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9.xml"/><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0.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1.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2.xml"/><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3.xml"/><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4.xml"/><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5.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6.xml"/><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7.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8.xml"/><Relationship Id="rId1" Type="http://schemas.openxmlformats.org/officeDocument/2006/relationships/slideLayout" Target="../slideLayouts/slideLayout3.xml"/></Relationships>
</file>

<file path=ppt/slides/_rels/slide1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9.xml"/><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0.xml"/><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1.xml"/><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2.xml"/><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4.xml"/><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5.xml"/><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6.xml"/><Relationship Id="rId1" Type="http://schemas.openxmlformats.org/officeDocument/2006/relationships/slideLayout" Target="../slideLayouts/slideLayout3.xml"/></Relationships>
</file>

<file path=ppt/slides/_rels/slide1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7.xml"/><Relationship Id="rId1" Type="http://schemas.openxmlformats.org/officeDocument/2006/relationships/slideLayout" Target="../slideLayouts/slideLayout3.xml"/></Relationships>
</file>

<file path=ppt/slides/_rels/slide1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8.xml"/><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9.xml"/><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0.xml"/><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1.xml"/><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3.xml"/><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4.xml"/><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5.xml"/><Relationship Id="rId1" Type="http://schemas.openxmlformats.org/officeDocument/2006/relationships/slideLayout" Target="../slideLayouts/slideLayout3.xml"/></Relationships>
</file>

<file path=ppt/slides/_rels/slide1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6.xml"/><Relationship Id="rId1" Type="http://schemas.openxmlformats.org/officeDocument/2006/relationships/slideLayout" Target="../slideLayouts/slideLayout3.xml"/></Relationships>
</file>

<file path=ppt/slides/_rels/slide1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7.xml"/><Relationship Id="rId1" Type="http://schemas.openxmlformats.org/officeDocument/2006/relationships/slideLayout" Target="../slideLayouts/slideLayout3.xml"/></Relationships>
</file>

<file path=ppt/slides/_rels/slide1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8.xml"/><Relationship Id="rId1" Type="http://schemas.openxmlformats.org/officeDocument/2006/relationships/slideLayout" Target="../slideLayouts/slideLayout3.xml"/></Relationships>
</file>

<file path=ppt/slides/_rels/slide1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9.xml"/><Relationship Id="rId1" Type="http://schemas.openxmlformats.org/officeDocument/2006/relationships/slideLayout" Target="../slideLayouts/slideLayout3.xml"/></Relationships>
</file>

<file path=ppt/slides/_rels/slide1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0.xml"/><Relationship Id="rId1" Type="http://schemas.openxmlformats.org/officeDocument/2006/relationships/slideLayout" Target="../slideLayouts/slideLayout3.xml"/></Relationships>
</file>

<file path=ppt/slides/_rels/slide1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2.xml"/><Relationship Id="rId1" Type="http://schemas.openxmlformats.org/officeDocument/2006/relationships/slideLayout" Target="../slideLayouts/slideLayout3.xml"/></Relationships>
</file>

<file path=ppt/slides/_rels/slide1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3.xml"/><Relationship Id="rId1" Type="http://schemas.openxmlformats.org/officeDocument/2006/relationships/slideLayout" Target="../slideLayouts/slideLayout3.xml"/></Relationships>
</file>

<file path=ppt/slides/_rels/slide1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4.xml"/><Relationship Id="rId1" Type="http://schemas.openxmlformats.org/officeDocument/2006/relationships/slideLayout" Target="../slideLayouts/slideLayout3.xml"/></Relationships>
</file>

<file path=ppt/slides/_rels/slide1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5.xml"/><Relationship Id="rId1" Type="http://schemas.openxmlformats.org/officeDocument/2006/relationships/slideLayout" Target="../slideLayouts/slideLayout3.xml"/></Relationships>
</file>

<file path=ppt/slides/_rels/slide1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6.xml"/><Relationship Id="rId1" Type="http://schemas.openxmlformats.org/officeDocument/2006/relationships/slideLayout" Target="../slideLayouts/slideLayout3.xml"/></Relationships>
</file>

<file path=ppt/slides/_rels/slide1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0.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8.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3.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1.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05014" y="2688223"/>
            <a:ext cx="3733971" cy="338554"/>
          </a:xfrm>
          <a:prstGeom prst="rect">
            <a:avLst/>
          </a:prstGeom>
        </p:spPr>
        <p:txBody>
          <a:bodyPr wrap="none">
            <a:spAutoFit/>
          </a:bodyPr>
          <a:lstStyle/>
          <a:p>
            <a:r>
              <a:rPr lang="en-US" altLang="zh-CN" sz="1600" dirty="0">
                <a:solidFill>
                  <a:srgbClr val="EEECE1">
                    <a:lumMod val="25000"/>
                  </a:srgbClr>
                </a:solidFill>
              </a:rPr>
              <a:t>PPT</a:t>
            </a:r>
            <a:r>
              <a:rPr lang="zh-CN" altLang="en-US" sz="1600" dirty="0">
                <a:solidFill>
                  <a:srgbClr val="EEECE1">
                    <a:lumMod val="25000"/>
                  </a:srgbClr>
                </a:solidFill>
              </a:rPr>
              <a:t>模板下载：</a:t>
            </a:r>
            <a:r>
              <a:rPr lang="en-US" altLang="zh-CN" sz="1600" dirty="0">
                <a:solidFill>
                  <a:srgbClr val="EEECE1">
                    <a:lumMod val="25000"/>
                  </a:srgbClr>
                </a:solidFill>
                <a:hlinkClick r:id="rId3"/>
              </a:rPr>
              <a:t>www.1ppt.com/moban/</a:t>
            </a:r>
            <a:r>
              <a:rPr lang="en-US" altLang="zh-CN" sz="1600" dirty="0">
                <a:solidFill>
                  <a:srgbClr val="EEECE1">
                    <a:lumMod val="25000"/>
                  </a:srgbClr>
                </a:solidFill>
              </a:rPr>
              <a:t> </a:t>
            </a:r>
            <a:endParaRPr lang="zh-CN" altLang="en-US" dirty="0"/>
          </a:p>
        </p:txBody>
      </p:sp>
      <p:sp>
        <p:nvSpPr>
          <p:cNvPr id="9" name="矩形 8"/>
          <p:cNvSpPr/>
          <p:nvPr/>
        </p:nvSpPr>
        <p:spPr>
          <a:xfrm>
            <a:off x="0" y="1903961"/>
            <a:ext cx="9144000" cy="1656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755576" y="1903961"/>
            <a:ext cx="3528392" cy="1656000"/>
          </a:xfrm>
          <a:prstGeom prst="rect">
            <a:avLst/>
          </a:prstGeom>
          <a:gradFill flip="none" rotWithShape="1">
            <a:gsLst>
              <a:gs pos="36000">
                <a:srgbClr val="026DCE"/>
              </a:gs>
              <a:gs pos="95000">
                <a:schemeClr val="tx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496231"/>
            <a:ext cx="9144000" cy="222024"/>
          </a:xfrm>
          <a:prstGeom prst="rect">
            <a:avLst/>
          </a:prstGeom>
          <a:solidFill>
            <a:schemeClr val="accent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763688" y="2059689"/>
            <a:ext cx="7028556" cy="1077218"/>
          </a:xfrm>
          <a:prstGeom prst="rect">
            <a:avLst/>
          </a:prstGeom>
          <a:noFill/>
        </p:spPr>
        <p:txBody>
          <a:bodyPr wrap="squar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cs typeface="Arial" pitchFamily="34" charset="0"/>
              </a:rPr>
              <a:t>公路工程标准施工文件（</a:t>
            </a:r>
            <a:r>
              <a:rPr lang="en-US" altLang="zh-CN" sz="3200" b="1" dirty="0" smtClean="0">
                <a:solidFill>
                  <a:schemeClr val="bg1"/>
                </a:solidFill>
                <a:latin typeface="微软雅黑" panose="020B0503020204020204" pitchFamily="34" charset="-122"/>
                <a:ea typeface="微软雅黑" panose="020B0503020204020204" pitchFamily="34" charset="-122"/>
                <a:cs typeface="Arial" pitchFamily="34" charset="0"/>
              </a:rPr>
              <a:t>2018</a:t>
            </a:r>
            <a:r>
              <a:rPr lang="zh-CN" altLang="en-US" sz="3200" b="1" dirty="0" smtClean="0">
                <a:solidFill>
                  <a:schemeClr val="bg1"/>
                </a:solidFill>
                <a:latin typeface="微软雅黑" panose="020B0503020204020204" pitchFamily="34" charset="-122"/>
                <a:ea typeface="微软雅黑" panose="020B0503020204020204" pitchFamily="34" charset="-122"/>
                <a:cs typeface="Arial" pitchFamily="34" charset="0"/>
              </a:rPr>
              <a:t>年版）</a:t>
            </a:r>
            <a:endParaRPr lang="en-US" altLang="zh-CN" sz="3200" b="1" dirty="0" smtClean="0">
              <a:solidFill>
                <a:schemeClr val="bg1"/>
              </a:solidFill>
              <a:latin typeface="微软雅黑" panose="020B0503020204020204" pitchFamily="34" charset="-122"/>
              <a:ea typeface="微软雅黑" panose="020B0503020204020204" pitchFamily="34" charset="-122"/>
              <a:cs typeface="Arial" pitchFamily="34" charset="0"/>
            </a:endParaRPr>
          </a:p>
          <a:p>
            <a:pPr algn="ctr"/>
            <a:r>
              <a:rPr lang="zh-CN" altLang="en-US" sz="3200" b="1" dirty="0" smtClean="0">
                <a:solidFill>
                  <a:schemeClr val="bg1"/>
                </a:solidFill>
                <a:latin typeface="微软雅黑" panose="020B0503020204020204" pitchFamily="34" charset="-122"/>
                <a:ea typeface="微软雅黑" panose="020B0503020204020204" pitchFamily="34" charset="-122"/>
                <a:cs typeface="Arial" pitchFamily="34" charset="0"/>
              </a:rPr>
              <a:t>主要内容介绍</a:t>
            </a:r>
            <a:endParaRPr lang="zh-CN" altLang="en-US" sz="32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3" name="TextBox 12">
            <a:hlinkClick r:id="rId4" action="ppaction://hlinkfile"/>
          </p:cNvPr>
          <p:cNvSpPr txBox="1"/>
          <p:nvPr/>
        </p:nvSpPr>
        <p:spPr>
          <a:xfrm>
            <a:off x="5508104" y="4382559"/>
            <a:ext cx="3904773" cy="338554"/>
          </a:xfrm>
          <a:prstGeom prst="rect">
            <a:avLst/>
          </a:prstGeom>
          <a:noFill/>
        </p:spPr>
        <p:txBody>
          <a:bodyPr wrap="square" rtlCol="0">
            <a:spAutoFit/>
          </a:bodyPr>
          <a:lstStyle/>
          <a:p>
            <a:pPr algn="ctr"/>
            <a:r>
              <a:rPr lang="zh-CN" altLang="en-US" sz="1600" b="1"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华杰工程咨询</a:t>
            </a:r>
            <a:r>
              <a:rPr lang="zh-CN" altLang="en-US" sz="1600" b="1">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有限公司  </a:t>
            </a:r>
            <a:r>
              <a:rPr lang="zh-CN" altLang="en-US" sz="1600" b="1"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高会晋</a:t>
            </a:r>
            <a:endParaRPr lang="zh-CN" altLang="en-US" sz="1600" b="1"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27" name="Picture 3"/>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971600" y="2048565"/>
            <a:ext cx="792088" cy="806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日期占位符 1"/>
          <p:cNvSpPr>
            <a:spLocks noGrp="1"/>
          </p:cNvSpPr>
          <p:nvPr>
            <p:ph type="dt" sz="half" idx="10"/>
          </p:nvPr>
        </p:nvSpPr>
        <p:spPr>
          <a:xfrm>
            <a:off x="7452320" y="4721113"/>
            <a:ext cx="2133600" cy="304271"/>
          </a:xfrm>
        </p:spPr>
        <p:txBody>
          <a:bodyPr/>
          <a:lstStyle/>
          <a:p>
            <a:fld id="{1A08160A-5887-432C-B453-BA2432D144C4}" type="datetime6">
              <a:rPr lang="zh-CN" altLang="en-US" sz="1600" b="1">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pPr/>
              <a:t>2018年5月</a:t>
            </a:fld>
            <a:endParaRPr lang="zh-CN" altLang="en-US" sz="1600" b="1"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 xmlns:p14="http://schemas.microsoft.com/office/powerpoint/2010/main" val="4174252970"/>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使用说明</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540000" algn="just">
              <a:spcBef>
                <a:spcPts val="600"/>
              </a:spcBef>
              <a:buNone/>
            </a:pPr>
            <a:r>
              <a:rPr lang="zh-CN" altLang="zh-CN" sz="2200" b="1" dirty="0" smtClean="0">
                <a:latin typeface="黑体" pitchFamily="49" charset="-122"/>
                <a:ea typeface="黑体" pitchFamily="49" charset="-122"/>
              </a:rPr>
              <a:t>十二、采用电子招标投标的，招标人应按照国家有关规定，结合项目具体情况和交易平台操作特点，在招标文件中载明相应要求。其中，招标文件的获取、澄清、修改、异议，投标文件的编制、加密、递交、修改与撤回，开标、评标、评标结果异议、中标通知等条款可参考附录“采用电子招标投标条款示例”对《公路工程标准招标文件》的相应条款进行调整。</a:t>
            </a:r>
          </a:p>
          <a:p>
            <a:pPr marL="0" indent="540000" algn="just">
              <a:spcBef>
                <a:spcPts val="600"/>
              </a:spcBef>
              <a:buNone/>
            </a:pPr>
            <a:r>
              <a:rPr lang="zh-CN" altLang="zh-CN" sz="2200" b="1" dirty="0" smtClean="0">
                <a:latin typeface="黑体" pitchFamily="49" charset="-122"/>
                <a:ea typeface="黑体" pitchFamily="49" charset="-122"/>
              </a:rPr>
              <a:t>十三、各使用单位或个人对《公路工程标准招标文件》的修改意见和建议，请及时反馈交通运输部。</a:t>
            </a:r>
            <a:endParaRPr lang="en-US" altLang="zh-CN" sz="2200" b="1" dirty="0">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a:t>
            </a:r>
            <a:r>
              <a:rPr lang="x-none" altLang="zh-CN" sz="2000" b="1" dirty="0" smtClean="0"/>
              <a:t>. 评标程序</a:t>
            </a:r>
            <a:endParaRPr lang="zh-CN" altLang="zh-CN" sz="2000" b="1" dirty="0" smtClean="0"/>
          </a:p>
          <a:p>
            <a:pPr marL="0" indent="457200" algn="just">
              <a:buNone/>
            </a:pPr>
            <a:r>
              <a:rPr lang="x-none" altLang="zh-CN" sz="2000" b="1" dirty="0" smtClean="0"/>
              <a:t>3.5 投标文件相关信息的核查</a:t>
            </a:r>
            <a:endParaRPr lang="zh-CN" altLang="zh-CN" sz="2000" b="1" dirty="0" smtClean="0"/>
          </a:p>
          <a:p>
            <a:pPr marL="0" indent="457200" algn="just">
              <a:buNone/>
            </a:pPr>
            <a:r>
              <a:rPr lang="zh-CN" altLang="zh-CN" sz="2000" dirty="0" smtClean="0"/>
              <a:t>（</a:t>
            </a:r>
            <a:r>
              <a:rPr lang="en-US" altLang="zh-CN" sz="2000" dirty="0" smtClean="0"/>
              <a:t>3</a:t>
            </a:r>
            <a:r>
              <a:rPr lang="zh-CN" altLang="zh-CN" sz="2000" dirty="0" smtClean="0"/>
              <a:t>）有下列情形之一的，属于招标人与投标人串通投标：</a:t>
            </a:r>
          </a:p>
          <a:p>
            <a:pPr marL="0" indent="457200" algn="just">
              <a:buNone/>
            </a:pPr>
            <a:r>
              <a:rPr lang="en-US" altLang="zh-CN" sz="2000" dirty="0" smtClean="0"/>
              <a:t>e.</a:t>
            </a:r>
            <a:r>
              <a:rPr lang="zh-CN" altLang="zh-CN" sz="2000" dirty="0" smtClean="0"/>
              <a:t>招标人明示或暗示投标人为特定投标人中标提供方便；</a:t>
            </a:r>
          </a:p>
          <a:p>
            <a:pPr marL="0" indent="457200" algn="just">
              <a:buNone/>
            </a:pPr>
            <a:r>
              <a:rPr lang="en-US" altLang="zh-CN" sz="2000" dirty="0" smtClean="0"/>
              <a:t>f.</a:t>
            </a:r>
            <a:r>
              <a:rPr lang="zh-CN" altLang="zh-CN" sz="2000" dirty="0" smtClean="0"/>
              <a:t>招标人与投标人为谋求特定投标人中标而采取的其他串通行为。</a:t>
            </a:r>
          </a:p>
          <a:p>
            <a:pPr marL="0" indent="457200" algn="just">
              <a:buNone/>
            </a:pPr>
            <a:r>
              <a:rPr lang="zh-CN" altLang="zh-CN" sz="2000" dirty="0" smtClean="0"/>
              <a:t>（</a:t>
            </a:r>
            <a:r>
              <a:rPr lang="en-US" altLang="zh-CN" sz="2000" dirty="0" smtClean="0"/>
              <a:t>4</a:t>
            </a:r>
            <a:r>
              <a:rPr lang="zh-CN" altLang="zh-CN" sz="2000" dirty="0" smtClean="0"/>
              <a:t>）投标人有下列情形之一的，属于弄虚作假的行为：</a:t>
            </a:r>
          </a:p>
          <a:p>
            <a:pPr marL="0" indent="457200" algn="just">
              <a:buNone/>
            </a:pPr>
            <a:r>
              <a:rPr lang="en-US" altLang="zh-CN" sz="2000" dirty="0" smtClean="0"/>
              <a:t>a.</a:t>
            </a:r>
            <a:r>
              <a:rPr lang="zh-CN" altLang="zh-CN" sz="2000" dirty="0" smtClean="0"/>
              <a:t>使用通过受让或租借等方式获取的资格、资质证书投标；</a:t>
            </a:r>
          </a:p>
          <a:p>
            <a:pPr marL="0" indent="457200" algn="just">
              <a:buNone/>
            </a:pPr>
            <a:r>
              <a:rPr lang="en-US" altLang="zh-CN" sz="2000" dirty="0" smtClean="0"/>
              <a:t>b.</a:t>
            </a:r>
            <a:r>
              <a:rPr lang="zh-CN" altLang="zh-CN" sz="2000" dirty="0" smtClean="0"/>
              <a:t>使用伪造、变造的许可证件；</a:t>
            </a:r>
          </a:p>
          <a:p>
            <a:pPr marL="0" indent="457200" algn="just">
              <a:buNone/>
            </a:pPr>
            <a:r>
              <a:rPr lang="en-US" altLang="zh-CN" sz="2000" dirty="0" smtClean="0"/>
              <a:t>c.</a:t>
            </a:r>
            <a:r>
              <a:rPr lang="zh-CN" altLang="zh-CN" sz="2000" dirty="0" smtClean="0"/>
              <a:t>提供虚假的财务状况或业绩；</a:t>
            </a:r>
          </a:p>
          <a:p>
            <a:pPr marL="0" indent="457200" algn="just">
              <a:buNone/>
            </a:pPr>
            <a:r>
              <a:rPr lang="en-US" altLang="zh-CN" sz="2000" dirty="0" smtClean="0"/>
              <a:t>d.</a:t>
            </a:r>
            <a:r>
              <a:rPr lang="zh-CN" altLang="zh-CN" sz="2000" dirty="0" smtClean="0"/>
              <a:t>提供虚假的项目负责人或主要技术人员简历、劳动关系证明；</a:t>
            </a:r>
          </a:p>
          <a:p>
            <a:pPr marL="0" indent="457200" algn="just">
              <a:buNone/>
            </a:pPr>
            <a:r>
              <a:rPr lang="en-US" altLang="zh-CN" sz="2000" dirty="0" smtClean="0"/>
              <a:t>e.</a:t>
            </a:r>
            <a:r>
              <a:rPr lang="zh-CN" altLang="zh-CN" sz="2000" dirty="0" smtClean="0"/>
              <a:t>提供虚假的信用状况；</a:t>
            </a:r>
          </a:p>
          <a:p>
            <a:pPr marL="0" indent="457200" algn="just">
              <a:buNone/>
            </a:pPr>
            <a:r>
              <a:rPr lang="en-US" altLang="zh-CN" sz="2000" dirty="0" smtClean="0"/>
              <a:t>f.</a:t>
            </a:r>
            <a:r>
              <a:rPr lang="zh-CN" altLang="zh-CN" sz="2000" dirty="0" smtClean="0"/>
              <a:t>其他弄虚作假的行为。</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300"/>
              </a:spcBef>
              <a:buNone/>
            </a:pPr>
            <a:r>
              <a:rPr lang="x-none" altLang="zh-CN" sz="1900" b="1" dirty="0" smtClean="0"/>
              <a:t>3. 评标程序</a:t>
            </a:r>
            <a:endParaRPr lang="zh-CN" altLang="zh-CN" sz="1900" b="1" dirty="0" smtClean="0"/>
          </a:p>
          <a:p>
            <a:pPr marL="0" indent="457200" algn="just">
              <a:spcBef>
                <a:spcPts val="300"/>
              </a:spcBef>
              <a:buNone/>
            </a:pPr>
            <a:r>
              <a:rPr lang="x-none" altLang="zh-CN" sz="1900" b="1" dirty="0" smtClean="0"/>
              <a:t>3.6 投标文件的澄清和说明</a:t>
            </a:r>
            <a:endParaRPr lang="zh-CN" altLang="zh-CN" sz="1900" b="1" dirty="0" smtClean="0"/>
          </a:p>
          <a:p>
            <a:pPr marL="0" indent="457200" algn="just">
              <a:spcBef>
                <a:spcPts val="300"/>
              </a:spcBef>
              <a:buNone/>
            </a:pPr>
            <a:r>
              <a:rPr lang="en-US" altLang="zh-CN" sz="1900" dirty="0" smtClean="0"/>
              <a:t>3.6.1 </a:t>
            </a:r>
            <a:r>
              <a:rPr lang="zh-CN" altLang="zh-CN" sz="1900" dirty="0" smtClean="0"/>
              <a:t>在评标过程中，评标委员会可以书面形式要求投标人对投标文件中含义不明确的内容、明显文字或计算错误进行书面澄清或说明。评标委员会不接受投标人主动提出的澄清、说明。投标人不按评标委员会要求澄清或说明的，评标委员会应否决其投标。</a:t>
            </a:r>
          </a:p>
          <a:p>
            <a:pPr marL="0" indent="457200" algn="just">
              <a:spcBef>
                <a:spcPts val="300"/>
              </a:spcBef>
              <a:buNone/>
            </a:pPr>
            <a:r>
              <a:rPr lang="en-US" altLang="zh-CN" sz="1900" dirty="0" smtClean="0"/>
              <a:t>3.6.2 </a:t>
            </a:r>
            <a:r>
              <a:rPr lang="zh-CN" altLang="zh-CN" sz="1900" dirty="0" smtClean="0"/>
              <a:t>澄清和说明不得超出投标文件的范围或改变投标文件的实质性内容（算术性错误的修正除外）。投标人的书面澄清、说明属于投标文件的组成部分。</a:t>
            </a:r>
          </a:p>
          <a:p>
            <a:pPr marL="0" indent="457200" algn="just">
              <a:spcBef>
                <a:spcPts val="300"/>
              </a:spcBef>
              <a:buNone/>
            </a:pPr>
            <a:r>
              <a:rPr lang="en-US" altLang="zh-CN" sz="1900" dirty="0" smtClean="0"/>
              <a:t>3.6.3 </a:t>
            </a:r>
            <a:r>
              <a:rPr lang="zh-CN" altLang="zh-CN" sz="1900" dirty="0" smtClean="0"/>
              <a:t>评标委员会不得暗示或诱导投标人作出澄清、说明，对投标人提交的澄清、说明有疑问的，可以要求投标人进一步澄清或说明，直至满足评标委员会的要求。</a:t>
            </a:r>
          </a:p>
          <a:p>
            <a:pPr marL="0" indent="457200" algn="just">
              <a:spcBef>
                <a:spcPts val="300"/>
              </a:spcBef>
              <a:buNone/>
            </a:pPr>
            <a:r>
              <a:rPr lang="en-US" altLang="zh-CN" sz="1900" dirty="0" smtClean="0"/>
              <a:t>3.6.4 </a:t>
            </a:r>
            <a:r>
              <a:rPr lang="zh-CN" altLang="zh-CN" sz="1900" dirty="0" smtClean="0"/>
              <a:t>凡超出招标文件规定的或给发包人带来未曾要求的利益的变化、偏差或其他因素在评标时不予考虑。</a:t>
            </a:r>
            <a:endParaRPr lang="en-US" altLang="zh-CN" sz="19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 评标程序</a:t>
            </a:r>
            <a:endParaRPr lang="zh-CN" altLang="zh-CN" sz="2200" b="1" dirty="0" smtClean="0"/>
          </a:p>
          <a:p>
            <a:pPr marL="0" indent="457200" algn="just">
              <a:buNone/>
            </a:pPr>
            <a:r>
              <a:rPr lang="x-none" altLang="zh-CN" sz="2200" b="1" dirty="0" smtClean="0"/>
              <a:t>3.7 不得否决投标的情形</a:t>
            </a:r>
            <a:endParaRPr lang="zh-CN" altLang="zh-CN" sz="2200" b="1" dirty="0" smtClean="0"/>
          </a:p>
          <a:p>
            <a:pPr marL="0" indent="457200" algn="just">
              <a:buNone/>
            </a:pPr>
            <a:r>
              <a:rPr lang="zh-CN" altLang="zh-CN" sz="2200" dirty="0" smtClean="0"/>
              <a:t>投标文件存在第二章“投标人须知”第</a:t>
            </a:r>
            <a:r>
              <a:rPr lang="en-US" altLang="zh-CN" sz="2200" dirty="0" smtClean="0"/>
              <a:t>1.12.3</a:t>
            </a:r>
            <a:r>
              <a:rPr lang="zh-CN" altLang="zh-CN" sz="2200" dirty="0" smtClean="0"/>
              <a:t>项所列情形的，均视为细微偏差，评标委员会不得否决投标人的投标，应按照第二章“投标人须知”第</a:t>
            </a:r>
            <a:r>
              <a:rPr lang="en-US" altLang="zh-CN" sz="2200" dirty="0" smtClean="0"/>
              <a:t>1.12.4</a:t>
            </a:r>
            <a:r>
              <a:rPr lang="zh-CN" altLang="zh-CN" sz="2200" dirty="0" smtClean="0"/>
              <a:t>项规定的原则处理。</a:t>
            </a:r>
          </a:p>
          <a:p>
            <a:pPr marL="0" indent="457200" algn="just">
              <a:buNone/>
            </a:pPr>
            <a:r>
              <a:rPr lang="x-none" altLang="zh-CN" sz="2200" b="1" dirty="0" smtClean="0"/>
              <a:t>3.8 评标结果</a:t>
            </a:r>
            <a:endParaRPr lang="zh-CN" altLang="zh-CN" sz="2200" b="1" dirty="0" smtClean="0"/>
          </a:p>
          <a:p>
            <a:pPr marL="0" indent="457200" algn="just">
              <a:buNone/>
            </a:pPr>
            <a:r>
              <a:rPr lang="en-US" altLang="zh-CN" sz="2200" dirty="0" smtClean="0"/>
              <a:t>3.8.1 </a:t>
            </a:r>
            <a:r>
              <a:rPr lang="zh-CN" altLang="zh-CN" sz="2200" dirty="0" smtClean="0"/>
              <a:t>除第二章</a:t>
            </a:r>
            <a:r>
              <a:rPr lang="en-US" altLang="zh-CN" sz="2200" dirty="0" smtClean="0"/>
              <a:t>“</a:t>
            </a:r>
            <a:r>
              <a:rPr lang="zh-CN" altLang="zh-CN" sz="2200" dirty="0" smtClean="0"/>
              <a:t>投标人须知</a:t>
            </a:r>
            <a:r>
              <a:rPr lang="en-US" altLang="zh-CN" sz="2200" dirty="0" smtClean="0"/>
              <a:t>”</a:t>
            </a:r>
            <a:r>
              <a:rPr lang="zh-CN" altLang="zh-CN" sz="2200" dirty="0" smtClean="0"/>
              <a:t>前附表授权直接确定中标人外，评标委员会按照得分由高到低的顺序推荐中标候选人，并标明排序。</a:t>
            </a:r>
          </a:p>
          <a:p>
            <a:pPr marL="0" indent="457200" algn="just">
              <a:buNone/>
            </a:pPr>
            <a:r>
              <a:rPr lang="en-US" altLang="zh-CN" sz="2200" dirty="0" smtClean="0"/>
              <a:t>3.8.2 </a:t>
            </a:r>
            <a:r>
              <a:rPr lang="zh-CN" altLang="zh-CN" sz="2200" dirty="0" smtClean="0"/>
              <a:t>评标委员会完成评标后，应向招标人提交书面评标报告。</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评标办法（技术评分最低标价法）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5" name="表格 4"/>
          <p:cNvGraphicFramePr>
            <a:graphicFrameLocks noGrp="1"/>
          </p:cNvGraphicFramePr>
          <p:nvPr/>
        </p:nvGraphicFramePr>
        <p:xfrm>
          <a:off x="755576" y="1057300"/>
          <a:ext cx="7920880" cy="2868468"/>
        </p:xfrm>
        <a:graphic>
          <a:graphicData uri="http://schemas.openxmlformats.org/drawingml/2006/table">
            <a:tbl>
              <a:tblPr/>
              <a:tblGrid>
                <a:gridCol w="518188"/>
                <a:gridCol w="1258458"/>
                <a:gridCol w="6144234"/>
              </a:tblGrid>
              <a:tr h="504056">
                <a:tc gridSpan="2">
                  <a:txBody>
                    <a:bodyPr/>
                    <a:lstStyle/>
                    <a:p>
                      <a:pPr algn="ctr">
                        <a:lnSpc>
                          <a:spcPct val="100000"/>
                        </a:lnSpc>
                        <a:spcAft>
                          <a:spcPts val="0"/>
                        </a:spcAft>
                      </a:pPr>
                      <a:r>
                        <a:rPr lang="zh-CN" sz="2000" b="1" kern="100" dirty="0">
                          <a:latin typeface="黑体" pitchFamily="49" charset="-122"/>
                          <a:ea typeface="黑体" pitchFamily="49" charset="-122"/>
                        </a:rPr>
                        <a:t>条款号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00000"/>
                        </a:lnSpc>
                        <a:spcAft>
                          <a:spcPts val="0"/>
                        </a:spcAft>
                      </a:pPr>
                      <a:r>
                        <a:rPr lang="zh-CN" sz="2000" b="1" kern="100" spc="20">
                          <a:latin typeface="黑体" pitchFamily="49" charset="-122"/>
                          <a:ea typeface="黑体" pitchFamily="49" charset="-122"/>
                        </a:rPr>
                        <a:t>评审因素与评审标准</a:t>
                      </a:r>
                      <a:endParaRPr lang="zh-CN" sz="2000" b="1" kern="10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64412">
                <a:tc>
                  <a:txBody>
                    <a:bodyPr/>
                    <a:lstStyle/>
                    <a:p>
                      <a:pPr algn="ctr">
                        <a:lnSpc>
                          <a:spcPct val="100000"/>
                        </a:lnSpc>
                        <a:spcAft>
                          <a:spcPts val="0"/>
                        </a:spcAft>
                      </a:pPr>
                      <a:r>
                        <a:rPr lang="en-US" sz="2000" b="1" kern="100">
                          <a:latin typeface="黑体" pitchFamily="49" charset="-122"/>
                          <a:ea typeface="黑体" pitchFamily="49" charset="-122"/>
                        </a:rPr>
                        <a:t>1</a:t>
                      </a:r>
                      <a:endParaRPr lang="zh-CN" sz="2000" b="1" kern="10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dirty="0">
                          <a:latin typeface="黑体" pitchFamily="49" charset="-122"/>
                          <a:ea typeface="黑体" pitchFamily="49" charset="-122"/>
                        </a:rPr>
                        <a:t>评标方法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Aft>
                          <a:spcPts val="0"/>
                        </a:spcAft>
                      </a:pPr>
                      <a:r>
                        <a:rPr lang="zh-CN" sz="2000" b="1" kern="100" dirty="0">
                          <a:latin typeface="黑体" pitchFamily="49" charset="-122"/>
                          <a:ea typeface="黑体" pitchFamily="49" charset="-122"/>
                        </a:rPr>
                        <a:t>评标价相等时，评标委员会依次按照以下优先顺序推荐中标候选人或确定中标人：</a:t>
                      </a:r>
                    </a:p>
                    <a:p>
                      <a:pPr indent="266700" algn="just">
                        <a:lnSpc>
                          <a:spcPct val="100000"/>
                        </a:lnSpc>
                        <a:spcAft>
                          <a:spcPts val="0"/>
                        </a:spcAft>
                      </a:pPr>
                      <a:r>
                        <a:rPr lang="zh-CN" sz="2000" b="1" kern="100" dirty="0">
                          <a:latin typeface="黑体" pitchFamily="49" charset="-122"/>
                          <a:ea typeface="黑体" pitchFamily="49" charset="-122"/>
                        </a:rPr>
                        <a:t>（</a:t>
                      </a:r>
                      <a:r>
                        <a:rPr lang="en-US" sz="2000" b="1" kern="100" dirty="0">
                          <a:latin typeface="黑体" pitchFamily="49" charset="-122"/>
                          <a:ea typeface="黑体" pitchFamily="49" charset="-122"/>
                        </a:rPr>
                        <a:t>1</a:t>
                      </a:r>
                      <a:r>
                        <a:rPr lang="zh-CN" sz="2000" b="1" kern="100" dirty="0">
                          <a:latin typeface="黑体" pitchFamily="49" charset="-122"/>
                          <a:ea typeface="黑体" pitchFamily="49" charset="-122"/>
                        </a:rPr>
                        <a:t>）投标报价低的投标人优先；</a:t>
                      </a:r>
                    </a:p>
                    <a:p>
                      <a:pPr indent="266700" algn="just">
                        <a:lnSpc>
                          <a:spcPct val="100000"/>
                        </a:lnSpc>
                        <a:spcAft>
                          <a:spcPts val="0"/>
                        </a:spcAft>
                      </a:pPr>
                      <a:r>
                        <a:rPr lang="zh-CN" sz="2000" b="1" kern="100" dirty="0">
                          <a:latin typeface="黑体" pitchFamily="49" charset="-122"/>
                          <a:ea typeface="黑体" pitchFamily="49" charset="-122"/>
                        </a:rPr>
                        <a:t>（</a:t>
                      </a:r>
                      <a:r>
                        <a:rPr lang="en-US" sz="2000" b="1" kern="100" dirty="0">
                          <a:latin typeface="黑体" pitchFamily="49" charset="-122"/>
                          <a:ea typeface="黑体" pitchFamily="49" charset="-122"/>
                        </a:rPr>
                        <a:t>2</a:t>
                      </a:r>
                      <a:r>
                        <a:rPr lang="zh-CN" sz="2000" b="1" kern="100" dirty="0">
                          <a:latin typeface="黑体" pitchFamily="49" charset="-122"/>
                          <a:ea typeface="黑体" pitchFamily="49" charset="-122"/>
                        </a:rPr>
                        <a:t>）被招标项目所在地省级交通运输主管部门评为较高信用等级的投标人优先；</a:t>
                      </a:r>
                    </a:p>
                    <a:p>
                      <a:pPr indent="266700" algn="just">
                        <a:lnSpc>
                          <a:spcPct val="100000"/>
                        </a:lnSpc>
                        <a:spcAft>
                          <a:spcPts val="0"/>
                        </a:spcAft>
                      </a:pPr>
                      <a:r>
                        <a:rPr lang="zh-CN" sz="2000" b="1" kern="100" dirty="0">
                          <a:latin typeface="黑体" pitchFamily="49" charset="-122"/>
                          <a:ea typeface="黑体" pitchFamily="49" charset="-122"/>
                        </a:rPr>
                        <a:t>（</a:t>
                      </a:r>
                      <a:r>
                        <a:rPr lang="en-US" sz="2000" b="1" kern="100" dirty="0">
                          <a:latin typeface="黑体" pitchFamily="49" charset="-122"/>
                          <a:ea typeface="黑体" pitchFamily="49" charset="-122"/>
                        </a:rPr>
                        <a:t>3</a:t>
                      </a:r>
                      <a:r>
                        <a:rPr lang="zh-CN" sz="2000" b="1" kern="100" dirty="0">
                          <a:latin typeface="黑体" pitchFamily="49" charset="-122"/>
                          <a:ea typeface="黑体" pitchFamily="49" charset="-122"/>
                        </a:rPr>
                        <a:t>）商务和技术得分较高的投标人优先；</a:t>
                      </a:r>
                    </a:p>
                    <a:p>
                      <a:pPr indent="266700" algn="just">
                        <a:lnSpc>
                          <a:spcPct val="100000"/>
                        </a:lnSpc>
                        <a:spcAft>
                          <a:spcPts val="0"/>
                        </a:spcAft>
                      </a:pPr>
                      <a:r>
                        <a:rPr lang="zh-CN" sz="2000" b="1" kern="100" dirty="0">
                          <a:latin typeface="黑体" pitchFamily="49" charset="-122"/>
                          <a:ea typeface="黑体" pitchFamily="49" charset="-122"/>
                        </a:rPr>
                        <a:t>（</a:t>
                      </a:r>
                      <a:r>
                        <a:rPr lang="en-US" sz="2000" b="1" kern="100" dirty="0">
                          <a:latin typeface="黑体" pitchFamily="49" charset="-122"/>
                          <a:ea typeface="黑体" pitchFamily="49" charset="-122"/>
                        </a:rPr>
                        <a:t>4</a:t>
                      </a:r>
                      <a:r>
                        <a:rPr lang="zh-CN" sz="2000" b="1" kern="100" dirty="0">
                          <a:latin typeface="黑体" pitchFamily="49" charset="-122"/>
                          <a:ea typeface="黑体" pitchFamily="49" charset="-122"/>
                        </a:rPr>
                        <a:t>）</a:t>
                      </a:r>
                      <a:r>
                        <a:rPr lang="en-US" sz="2000" b="1" kern="100" dirty="0">
                          <a:latin typeface="黑体" pitchFamily="49" charset="-122"/>
                          <a:ea typeface="黑体" pitchFamily="49" charset="-122"/>
                        </a:rPr>
                        <a:t>……</a:t>
                      </a:r>
                      <a:r>
                        <a:rPr lang="zh-CN" sz="2000" b="1" kern="100" dirty="0">
                          <a:latin typeface="黑体" pitchFamily="49" charset="-122"/>
                          <a:ea typeface="黑体" pitchFamily="49" charset="-122"/>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评标办法（技术评分最低标价法）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6" name="表格 5"/>
          <p:cNvGraphicFramePr>
            <a:graphicFrameLocks noGrp="1"/>
          </p:cNvGraphicFramePr>
          <p:nvPr/>
        </p:nvGraphicFramePr>
        <p:xfrm>
          <a:off x="611560" y="1057300"/>
          <a:ext cx="7920880" cy="2133600"/>
        </p:xfrm>
        <a:graphic>
          <a:graphicData uri="http://schemas.openxmlformats.org/drawingml/2006/table">
            <a:tbl>
              <a:tblPr/>
              <a:tblGrid>
                <a:gridCol w="880802"/>
                <a:gridCol w="2143534"/>
                <a:gridCol w="4896544"/>
              </a:tblGrid>
              <a:tr h="0">
                <a:tc>
                  <a:txBody>
                    <a:bodyPr/>
                    <a:lstStyle/>
                    <a:p>
                      <a:pPr algn="ctr">
                        <a:lnSpc>
                          <a:spcPct val="100000"/>
                        </a:lnSpc>
                        <a:spcAft>
                          <a:spcPts val="0"/>
                        </a:spcAft>
                      </a:pPr>
                      <a:r>
                        <a:rPr lang="zh-CN" sz="2000" b="1" kern="100" dirty="0">
                          <a:latin typeface="黑体" pitchFamily="49" charset="-122"/>
                          <a:ea typeface="黑体" pitchFamily="49" charset="-122"/>
                        </a:rPr>
                        <a:t>条款号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a:latin typeface="黑体" pitchFamily="49" charset="-122"/>
                          <a:ea typeface="黑体" pitchFamily="49" charset="-122"/>
                        </a:rPr>
                        <a:t>条款内容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a:latin typeface="黑体" pitchFamily="49" charset="-122"/>
                          <a:ea typeface="黑体" pitchFamily="49" charset="-122"/>
                        </a:rPr>
                        <a:t>编列内容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00000"/>
                        </a:lnSpc>
                        <a:spcAft>
                          <a:spcPts val="0"/>
                        </a:spcAft>
                      </a:pPr>
                      <a:r>
                        <a:rPr lang="en-US" altLang="zh-CN" sz="2000" b="1" kern="1200" dirty="0" smtClean="0">
                          <a:solidFill>
                            <a:schemeClr val="tx1"/>
                          </a:solidFill>
                          <a:latin typeface="黑体" pitchFamily="49" charset="-122"/>
                          <a:ea typeface="黑体" pitchFamily="49" charset="-122"/>
                          <a:cs typeface="+mn-cs"/>
                        </a:rPr>
                        <a:t>2.2.1</a:t>
                      </a:r>
                      <a:endParaRPr lang="en-US" sz="2000" b="1" kern="100" dirty="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dirty="0">
                          <a:latin typeface="黑体" pitchFamily="49" charset="-122"/>
                          <a:ea typeface="黑体" pitchFamily="49" charset="-122"/>
                        </a:rPr>
                        <a:t>第一个信封评分分值构成</a:t>
                      </a:r>
                    </a:p>
                    <a:p>
                      <a:pPr algn="ctr">
                        <a:lnSpc>
                          <a:spcPct val="100000"/>
                        </a:lnSpc>
                        <a:spcAft>
                          <a:spcPts val="0"/>
                        </a:spcAft>
                      </a:pPr>
                      <a:r>
                        <a:rPr lang="zh-CN" sz="2000" b="1" kern="100" dirty="0">
                          <a:latin typeface="黑体" pitchFamily="49" charset="-122"/>
                          <a:ea typeface="黑体" pitchFamily="49" charset="-122"/>
                        </a:rPr>
                        <a:t>（总分</a:t>
                      </a:r>
                      <a:r>
                        <a:rPr lang="en-US" sz="2000" b="1" kern="100" dirty="0">
                          <a:latin typeface="黑体" pitchFamily="49" charset="-122"/>
                          <a:ea typeface="黑体" pitchFamily="49" charset="-122"/>
                        </a:rPr>
                        <a:t>100</a:t>
                      </a:r>
                      <a:r>
                        <a:rPr lang="zh-CN" sz="2000" b="1" kern="100" dirty="0">
                          <a:latin typeface="黑体" pitchFamily="49" charset="-122"/>
                          <a:ea typeface="黑体" pitchFamily="49" charset="-122"/>
                        </a:rPr>
                        <a:t>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Aft>
                          <a:spcPts val="0"/>
                        </a:spcAft>
                      </a:pPr>
                      <a:r>
                        <a:rPr lang="zh-CN" sz="2000" b="1" kern="100" dirty="0">
                          <a:latin typeface="黑体" pitchFamily="49" charset="-122"/>
                          <a:ea typeface="黑体" pitchFamily="49" charset="-122"/>
                        </a:rPr>
                        <a:t>施工组织设计：</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分</a:t>
                      </a:r>
                    </a:p>
                    <a:p>
                      <a:pPr indent="266700" algn="just">
                        <a:lnSpc>
                          <a:spcPct val="100000"/>
                        </a:lnSpc>
                        <a:spcAft>
                          <a:spcPts val="0"/>
                        </a:spcAft>
                      </a:pPr>
                      <a:r>
                        <a:rPr lang="zh-CN" sz="2000" b="1" kern="100" dirty="0">
                          <a:latin typeface="黑体" pitchFamily="49" charset="-122"/>
                          <a:ea typeface="黑体" pitchFamily="49" charset="-122"/>
                        </a:rPr>
                        <a:t>主要人员：</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分</a:t>
                      </a:r>
                    </a:p>
                    <a:p>
                      <a:pPr indent="266700" algn="just">
                        <a:lnSpc>
                          <a:spcPct val="100000"/>
                        </a:lnSpc>
                        <a:spcAft>
                          <a:spcPts val="0"/>
                        </a:spcAft>
                      </a:pPr>
                      <a:r>
                        <a:rPr lang="zh-CN" sz="2000" b="1" kern="100" dirty="0">
                          <a:latin typeface="黑体" pitchFamily="49" charset="-122"/>
                          <a:ea typeface="黑体" pitchFamily="49" charset="-122"/>
                        </a:rPr>
                        <a:t>技术能力：</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分</a:t>
                      </a:r>
                    </a:p>
                    <a:p>
                      <a:pPr indent="266700" algn="just">
                        <a:lnSpc>
                          <a:spcPct val="100000"/>
                        </a:lnSpc>
                        <a:spcAft>
                          <a:spcPts val="0"/>
                        </a:spcAft>
                      </a:pPr>
                      <a:r>
                        <a:rPr lang="zh-CN" sz="2000" b="1" kern="100" dirty="0">
                          <a:latin typeface="黑体" pitchFamily="49" charset="-122"/>
                          <a:ea typeface="黑体" pitchFamily="49" charset="-122"/>
                        </a:rPr>
                        <a:t>履约信誉：</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分</a:t>
                      </a:r>
                    </a:p>
                    <a:p>
                      <a:pPr indent="266700" algn="just">
                        <a:lnSpc>
                          <a:spcPct val="100000"/>
                        </a:lnSpc>
                        <a:spcAft>
                          <a:spcPts val="0"/>
                        </a:spcAft>
                      </a:pPr>
                      <a:r>
                        <a:rPr lang="en-US" sz="2000" b="1" kern="100" dirty="0">
                          <a:latin typeface="黑体" pitchFamily="49" charset="-122"/>
                          <a:ea typeface="黑体" pitchFamily="49" charset="-122"/>
                        </a:rPr>
                        <a:t>……</a:t>
                      </a:r>
                      <a:endParaRPr lang="zh-CN" sz="2000" b="1" kern="100" dirty="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29377"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29378" name="Rectangle 2"/>
          <p:cNvSpPr>
            <a:spLocks noChangeArrowheads="1"/>
          </p:cNvSpPr>
          <p:nvPr/>
        </p:nvSpPr>
        <p:spPr bwMode="auto">
          <a:xfrm>
            <a:off x="0" y="0"/>
            <a:ext cx="3017838" cy="4763"/>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29379" name="Rectangle 3"/>
          <p:cNvSpPr>
            <a:spLocks noChangeArrowheads="1"/>
          </p:cNvSpPr>
          <p:nvPr/>
        </p:nvSpPr>
        <p:spPr bwMode="auto">
          <a:xfrm>
            <a:off x="539552" y="3361556"/>
            <a:ext cx="8136904"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30000" dirty="0" smtClean="0">
                <a:ln>
                  <a:noFill/>
                </a:ln>
                <a:solidFill>
                  <a:schemeClr val="tx1"/>
                </a:solidFill>
                <a:effectLst/>
                <a:latin typeface="Times New Roman" pitchFamily="18" charset="0"/>
                <a:ea typeface="宋体" pitchFamily="2" charset="-122"/>
                <a:cs typeface="Times New Roman" pitchFamily="18" charset="0"/>
                <a:hlinkClick r:id=""/>
              </a:rPr>
              <a:t>[</a:t>
            </a:r>
            <a:r>
              <a:rPr kumimoji="0" lang="zh-CN" altLang="zh-CN" sz="2000" b="1" i="0" u="none" strike="noStrike" cap="none" normalizeH="0" baseline="30000" dirty="0" smtClean="0" bmk="">
                <a:ln>
                  <a:noFill/>
                </a:ln>
                <a:solidFill>
                  <a:schemeClr val="tx1"/>
                </a:solidFill>
                <a:effectLst/>
                <a:latin typeface="Times New Roman" pitchFamily="18" charset="0"/>
                <a:ea typeface="宋体" pitchFamily="2" charset="-122"/>
                <a:cs typeface="Times New Roman" pitchFamily="18" charset="0"/>
                <a:hlinkClick r:id=""/>
              </a:rPr>
              <a:t>1]</a:t>
            </a:r>
            <a:r>
              <a:rPr kumimoji="0" lang="zh-CN" altLang="zh-CN" sz="2000" b="1"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 </a:t>
            </a:r>
            <a:r>
              <a:rPr kumimoji="0" lang="zh-CN" sz="2000" b="1"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各评分因素权重分值范围如下：施工组织设计</a:t>
            </a:r>
            <a:r>
              <a:rPr kumimoji="0" lang="zh-CN" altLang="zh-CN" sz="2000" b="1"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25~40</a:t>
            </a:r>
            <a:r>
              <a:rPr kumimoji="0" lang="zh-CN" sz="2000" b="1"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分；主要人员</a:t>
            </a:r>
            <a:r>
              <a:rPr kumimoji="0" lang="zh-CN" altLang="zh-CN" sz="2000" b="1"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25~40</a:t>
            </a:r>
            <a:r>
              <a:rPr kumimoji="0" lang="zh-CN" sz="2000" b="1"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分；技术能力</a:t>
            </a:r>
            <a:r>
              <a:rPr kumimoji="0" lang="zh-CN" altLang="zh-CN" sz="2000" b="1"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10~20</a:t>
            </a:r>
            <a:r>
              <a:rPr kumimoji="0" lang="zh-CN" sz="2000" b="1"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分；履约信誉</a:t>
            </a:r>
            <a:r>
              <a:rPr kumimoji="0" lang="zh-CN" altLang="zh-CN" sz="2000" b="1"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15~25</a:t>
            </a:r>
            <a:r>
              <a:rPr kumimoji="0" lang="zh-CN" sz="2000" b="1"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分。</a:t>
            </a:r>
            <a:endParaRPr kumimoji="0" lang="zh-CN" sz="2000" b="1" i="0" u="none" strike="noStrike" cap="none" normalizeH="0" baseline="0" dirty="0" smtClean="0" bmk="">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1" i="0" u="none" strike="noStrike" cap="none" normalizeH="0" baseline="30000" dirty="0" smtClean="0" bmk="">
                <a:ln>
                  <a:noFill/>
                </a:ln>
                <a:solidFill>
                  <a:schemeClr val="tx1"/>
                </a:solidFill>
                <a:effectLst/>
                <a:latin typeface="Times New Roman" pitchFamily="18" charset="0"/>
                <a:ea typeface="宋体" pitchFamily="2" charset="-122"/>
                <a:cs typeface="Times New Roman" pitchFamily="18" charset="0"/>
                <a:hlinkClick r:id=""/>
              </a:rPr>
              <a:t>[2]</a:t>
            </a:r>
            <a:r>
              <a:rPr kumimoji="0" lang="zh-CN" alt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zh-CN" altLang="zh-CN" sz="2000" b="1"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sz="20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技术能力</a:t>
            </a:r>
            <a:r>
              <a:rPr kumimoji="0" lang="zh-CN" sz="2000" b="1"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sz="20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指投标人的科研开发和技术创新能力，招标人可结合招标项目的具体情况提出相关要求，包括投标人</a:t>
            </a: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获得的与项目施工有关的国家级工法、专利（发明专利或实用新型专利）、国家或</a:t>
            </a:r>
            <a:r>
              <a:rPr kumimoji="0" lang="zh-CN" sz="2000" b="1" i="0" u="none" strike="noStrike" cap="none" normalizeH="0" baseline="0" dirty="0" smtClean="0">
                <a:ln>
                  <a:noFill/>
                </a:ln>
                <a:solidFill>
                  <a:srgbClr val="2A2A2A"/>
                </a:solidFill>
                <a:effectLst/>
                <a:latin typeface="Times New Roman" pitchFamily="18" charset="0"/>
                <a:ea typeface="宋体" pitchFamily="2" charset="-122"/>
                <a:cs typeface="宋体" pitchFamily="2" charset="-122"/>
              </a:rPr>
              <a:t>省级科学技术进步奖</a:t>
            </a: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，主编或参编过的国家、行业或地方标准等</a:t>
            </a:r>
            <a:r>
              <a:rPr kumimoji="0" lang="zh-CN" sz="20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endParaRPr kumimoji="0" 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评标办法（技术评分最低标价法）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29377"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29378" name="Rectangle 2"/>
          <p:cNvSpPr>
            <a:spLocks noChangeArrowheads="1"/>
          </p:cNvSpPr>
          <p:nvPr/>
        </p:nvSpPr>
        <p:spPr bwMode="auto">
          <a:xfrm>
            <a:off x="0" y="0"/>
            <a:ext cx="3017838" cy="4763"/>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表格 7"/>
          <p:cNvGraphicFramePr>
            <a:graphicFrameLocks noGrp="1"/>
          </p:cNvGraphicFramePr>
          <p:nvPr/>
        </p:nvGraphicFramePr>
        <p:xfrm>
          <a:off x="467543" y="841276"/>
          <a:ext cx="8208913" cy="4246556"/>
        </p:xfrm>
        <a:graphic>
          <a:graphicData uri="http://schemas.openxmlformats.org/drawingml/2006/table">
            <a:tbl>
              <a:tblPr/>
              <a:tblGrid>
                <a:gridCol w="1008113"/>
                <a:gridCol w="792088"/>
                <a:gridCol w="1152128"/>
                <a:gridCol w="1080120"/>
                <a:gridCol w="2016224"/>
                <a:gridCol w="1080120"/>
                <a:gridCol w="1080120"/>
              </a:tblGrid>
              <a:tr h="131097">
                <a:tc gridSpan="6">
                  <a:txBody>
                    <a:bodyPr/>
                    <a:lstStyle/>
                    <a:p>
                      <a:pPr algn="ctr">
                        <a:lnSpc>
                          <a:spcPct val="100000"/>
                        </a:lnSpc>
                        <a:spcAft>
                          <a:spcPts val="0"/>
                        </a:spcAft>
                      </a:pPr>
                      <a:r>
                        <a:rPr lang="zh-CN" sz="1400" b="1" kern="100" dirty="0">
                          <a:latin typeface="Times New Roman"/>
                          <a:ea typeface="宋体"/>
                        </a:rPr>
                        <a:t>评分因素与权重分值</a:t>
                      </a:r>
                      <a:endParaRPr lang="zh-CN" sz="1400" kern="100" dirty="0">
                        <a:latin typeface="Times New Roman"/>
                        <a:ea typeface="宋体"/>
                      </a:endParaRPr>
                    </a:p>
                  </a:txBody>
                  <a:tcPr marL="37259" marR="372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lnSpc>
                          <a:spcPct val="100000"/>
                        </a:lnSpc>
                        <a:spcAft>
                          <a:spcPts val="0"/>
                        </a:spcAft>
                      </a:pPr>
                      <a:r>
                        <a:rPr lang="zh-CN" sz="1400" b="1" kern="100">
                          <a:latin typeface="黑体" pitchFamily="49" charset="-122"/>
                          <a:ea typeface="黑体" pitchFamily="49" charset="-122"/>
                        </a:rPr>
                        <a:t>评分标准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3290">
                <a:tc>
                  <a:txBody>
                    <a:bodyPr/>
                    <a:lstStyle/>
                    <a:p>
                      <a:pPr algn="ctr">
                        <a:lnSpc>
                          <a:spcPct val="100000"/>
                        </a:lnSpc>
                        <a:spcAft>
                          <a:spcPts val="0"/>
                        </a:spcAft>
                      </a:pPr>
                      <a:r>
                        <a:rPr lang="zh-CN" sz="1400" b="1" kern="100" dirty="0">
                          <a:latin typeface="黑体" pitchFamily="49" charset="-122"/>
                          <a:ea typeface="黑体" pitchFamily="49" charset="-122"/>
                        </a:rPr>
                        <a:t>条款号</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0000"/>
                        </a:lnSpc>
                        <a:spcAft>
                          <a:spcPts val="0"/>
                        </a:spcAft>
                      </a:pPr>
                      <a:r>
                        <a:rPr lang="zh-CN" sz="1400" b="1" kern="100" dirty="0">
                          <a:latin typeface="黑体" pitchFamily="49" charset="-122"/>
                          <a:ea typeface="黑体" pitchFamily="49" charset="-122"/>
                        </a:rPr>
                        <a:t>评分因素</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00000"/>
                        </a:lnSpc>
                        <a:spcAft>
                          <a:spcPts val="0"/>
                        </a:spcAft>
                      </a:pPr>
                      <a:r>
                        <a:rPr lang="zh-CN" sz="1400" b="1" kern="100" dirty="0">
                          <a:latin typeface="黑体" pitchFamily="49" charset="-122"/>
                          <a:ea typeface="黑体" pitchFamily="49" charset="-122"/>
                        </a:rPr>
                        <a:t>评分因素权重分值</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400" b="1" kern="100">
                          <a:latin typeface="黑体" pitchFamily="49" charset="-122"/>
                          <a:ea typeface="黑体" pitchFamily="49" charset="-122"/>
                        </a:rPr>
                        <a:t>各评分因素细分项</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400" b="1" kern="100" dirty="0">
                          <a:latin typeface="黑体" pitchFamily="49" charset="-122"/>
                          <a:ea typeface="黑体" pitchFamily="49" charset="-122"/>
                        </a:rPr>
                        <a:t>分值</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655484">
                <a:tc rowSpan="2">
                  <a:txBody>
                    <a:bodyPr/>
                    <a:lstStyle/>
                    <a:p>
                      <a:pPr algn="ctr">
                        <a:lnSpc>
                          <a:spcPct val="100000"/>
                        </a:lnSpc>
                        <a:spcAft>
                          <a:spcPts val="0"/>
                        </a:spcAft>
                      </a:pPr>
                      <a:r>
                        <a:rPr lang="en-US" sz="1400" b="1" kern="100" dirty="0">
                          <a:latin typeface="黑体" pitchFamily="49" charset="-122"/>
                          <a:ea typeface="黑体" pitchFamily="49" charset="-122"/>
                        </a:rPr>
                        <a:t>2.2.2</a:t>
                      </a:r>
                      <a:r>
                        <a:rPr lang="zh-CN" sz="1400" b="1" kern="100" dirty="0">
                          <a:latin typeface="黑体" pitchFamily="49" charset="-122"/>
                          <a:ea typeface="黑体" pitchFamily="49" charset="-122"/>
                        </a:rPr>
                        <a:t>（</a:t>
                      </a:r>
                      <a:r>
                        <a:rPr lang="en-US" sz="1400" b="1" kern="100" dirty="0">
                          <a:latin typeface="黑体" pitchFamily="49" charset="-122"/>
                          <a:ea typeface="黑体" pitchFamily="49" charset="-122"/>
                        </a:rPr>
                        <a:t>1</a:t>
                      </a:r>
                      <a:r>
                        <a:rPr lang="zh-CN" sz="1400" b="1" kern="100" dirty="0">
                          <a:latin typeface="黑体" pitchFamily="49" charset="-122"/>
                          <a:ea typeface="黑体" pitchFamily="49" charset="-122"/>
                        </a:rPr>
                        <a:t>）</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lnSpc>
                          <a:spcPct val="100000"/>
                        </a:lnSpc>
                        <a:spcAft>
                          <a:spcPts val="0"/>
                        </a:spcAft>
                      </a:pPr>
                      <a:r>
                        <a:rPr lang="zh-CN" sz="1400" b="1" kern="100">
                          <a:latin typeface="黑体" pitchFamily="49" charset="-122"/>
                          <a:ea typeface="黑体" pitchFamily="49" charset="-122"/>
                        </a:rPr>
                        <a:t>施工组织设计</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ltLang="en-US"/>
                    </a:p>
                  </a:txBody>
                  <a:tcPr/>
                </a:tc>
                <a:tc rowSpan="2">
                  <a:txBody>
                    <a:bodyPr/>
                    <a:lstStyle/>
                    <a:p>
                      <a:pPr algn="ctr">
                        <a:lnSpc>
                          <a:spcPct val="100000"/>
                        </a:lnSpc>
                        <a:spcAft>
                          <a:spcPts val="0"/>
                        </a:spcAft>
                      </a:pPr>
                      <a:r>
                        <a:rPr lang="en-US" sz="1400" b="1" u="sng" kern="100" dirty="0">
                          <a:latin typeface="黑体" pitchFamily="49" charset="-122"/>
                          <a:ea typeface="黑体" pitchFamily="49" charset="-122"/>
                        </a:rPr>
                        <a:t>   </a:t>
                      </a:r>
                      <a:r>
                        <a:rPr lang="zh-CN" sz="1400" b="1" kern="100" dirty="0">
                          <a:latin typeface="黑体" pitchFamily="49" charset="-122"/>
                          <a:ea typeface="黑体" pitchFamily="49" charset="-122"/>
                        </a:rPr>
                        <a:t>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7475" algn="just">
                        <a:lnSpc>
                          <a:spcPct val="100000"/>
                        </a:lnSpc>
                        <a:spcAft>
                          <a:spcPts val="0"/>
                        </a:spcAft>
                      </a:pPr>
                      <a:r>
                        <a:rPr lang="zh-CN" sz="1400" b="1" kern="100" dirty="0">
                          <a:latin typeface="黑体" pitchFamily="49" charset="-122"/>
                          <a:ea typeface="黑体" pitchFamily="49" charset="-122"/>
                        </a:rPr>
                        <a:t>关键工程的施工方案、方法与技术措施</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u="sng" kern="100" dirty="0">
                          <a:latin typeface="黑体" pitchFamily="49" charset="-122"/>
                          <a:ea typeface="黑体" pitchFamily="49" charset="-122"/>
                        </a:rPr>
                        <a:t>   </a:t>
                      </a:r>
                      <a:r>
                        <a:rPr lang="zh-CN" sz="1400" b="1" kern="100" dirty="0">
                          <a:latin typeface="黑体" pitchFamily="49" charset="-122"/>
                          <a:ea typeface="黑体" pitchFamily="49" charset="-122"/>
                        </a:rPr>
                        <a:t>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altLang="zh-CN" sz="1400" b="1" kern="100" dirty="0" smtClean="0">
                          <a:latin typeface="黑体" pitchFamily="49" charset="-122"/>
                          <a:ea typeface="黑体" pitchFamily="49" charset="-122"/>
                        </a:rPr>
                        <a:t>……</a:t>
                      </a:r>
                      <a:endParaRPr lang="en-US" sz="1400" b="1" kern="100" dirty="0">
                        <a:latin typeface="黑体" pitchFamily="49" charset="-122"/>
                        <a:ea typeface="黑体" pitchFamily="49" charset="-122"/>
                      </a:endParaRP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2194">
                <a:tc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vMerge="1">
                  <a:txBody>
                    <a:bodyPr/>
                    <a:lstStyle/>
                    <a:p>
                      <a:endParaRPr lang="zh-CN" altLang="en-US"/>
                    </a:p>
                  </a:txBody>
                  <a:tcPr/>
                </a:tc>
                <a:tc>
                  <a:txBody>
                    <a:bodyPr/>
                    <a:lstStyle/>
                    <a:p>
                      <a:pPr indent="118745" algn="just">
                        <a:lnSpc>
                          <a:spcPct val="100000"/>
                        </a:lnSpc>
                        <a:spcAft>
                          <a:spcPts val="0"/>
                        </a:spcAft>
                      </a:pPr>
                      <a:r>
                        <a:rPr lang="en-US" sz="1400" b="1" kern="100">
                          <a:latin typeface="黑体" pitchFamily="49" charset="-122"/>
                          <a:ea typeface="黑体" pitchFamily="49" charset="-122"/>
                        </a:rPr>
                        <a:t>……</a:t>
                      </a:r>
                      <a:endParaRPr lang="zh-CN" sz="1400" b="1" kern="100">
                        <a:latin typeface="黑体" pitchFamily="49" charset="-122"/>
                        <a:ea typeface="黑体" pitchFamily="49" charset="-122"/>
                      </a:endParaRPr>
                    </a:p>
                  </a:txBody>
                  <a:tcPr marL="37259" marR="372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u="sng" kern="100">
                          <a:latin typeface="黑体" pitchFamily="49" charset="-122"/>
                          <a:ea typeface="黑体" pitchFamily="49" charset="-122"/>
                        </a:rPr>
                        <a:t>   </a:t>
                      </a:r>
                      <a:r>
                        <a:rPr lang="zh-CN" sz="1400" b="1" kern="100">
                          <a:latin typeface="黑体" pitchFamily="49" charset="-122"/>
                          <a:ea typeface="黑体" pitchFamily="49" charset="-122"/>
                        </a:rPr>
                        <a:t>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kern="100" dirty="0">
                          <a:latin typeface="黑体" pitchFamily="49" charset="-122"/>
                          <a:ea typeface="黑体" pitchFamily="49" charset="-122"/>
                        </a:rPr>
                        <a:t>……</a:t>
                      </a:r>
                      <a:endParaRPr lang="zh-CN" sz="1400" b="1" kern="100" dirty="0">
                        <a:latin typeface="黑体" pitchFamily="49" charset="-122"/>
                        <a:ea typeface="黑体" pitchFamily="49" charset="-122"/>
                      </a:endParaRP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3290">
                <a:tc rowSpan="3">
                  <a:txBody>
                    <a:bodyPr/>
                    <a:lstStyle/>
                    <a:p>
                      <a:pPr algn="ctr">
                        <a:lnSpc>
                          <a:spcPct val="100000"/>
                        </a:lnSpc>
                        <a:spcAft>
                          <a:spcPts val="0"/>
                        </a:spcAft>
                      </a:pPr>
                      <a:r>
                        <a:rPr lang="en-US" sz="1400" b="1" kern="100">
                          <a:latin typeface="黑体" pitchFamily="49" charset="-122"/>
                          <a:ea typeface="黑体" pitchFamily="49" charset="-122"/>
                        </a:rPr>
                        <a:t>2.2.2</a:t>
                      </a:r>
                      <a:r>
                        <a:rPr lang="zh-CN" sz="1400" b="1" kern="100">
                          <a:latin typeface="黑体" pitchFamily="49" charset="-122"/>
                          <a:ea typeface="黑体" pitchFamily="49" charset="-122"/>
                        </a:rPr>
                        <a:t>（</a:t>
                      </a:r>
                      <a:r>
                        <a:rPr lang="en-US" sz="1400" b="1" kern="100">
                          <a:latin typeface="黑体" pitchFamily="49" charset="-122"/>
                          <a:ea typeface="黑体" pitchFamily="49" charset="-122"/>
                        </a:rPr>
                        <a:t>2</a:t>
                      </a:r>
                      <a:r>
                        <a:rPr lang="zh-CN" sz="1400" b="1" kern="100">
                          <a:latin typeface="黑体" pitchFamily="49" charset="-122"/>
                          <a:ea typeface="黑体" pitchFamily="49" charset="-122"/>
                        </a:rPr>
                        <a:t>）</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gridSpan="2">
                  <a:txBody>
                    <a:bodyPr/>
                    <a:lstStyle/>
                    <a:p>
                      <a:pPr algn="ctr">
                        <a:lnSpc>
                          <a:spcPct val="100000"/>
                        </a:lnSpc>
                        <a:spcAft>
                          <a:spcPts val="0"/>
                        </a:spcAft>
                      </a:pPr>
                      <a:r>
                        <a:rPr lang="zh-CN" sz="1400" b="1" kern="100" dirty="0">
                          <a:latin typeface="黑体" pitchFamily="49" charset="-122"/>
                          <a:ea typeface="黑体" pitchFamily="49" charset="-122"/>
                        </a:rPr>
                        <a:t>主要人员</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hMerge="1">
                  <a:txBody>
                    <a:bodyPr/>
                    <a:lstStyle/>
                    <a:p>
                      <a:endParaRPr lang="zh-CN" altLang="en-US"/>
                    </a:p>
                  </a:txBody>
                  <a:tcPr/>
                </a:tc>
                <a:tc rowSpan="3">
                  <a:txBody>
                    <a:bodyPr/>
                    <a:lstStyle/>
                    <a:p>
                      <a:pPr algn="ctr">
                        <a:lnSpc>
                          <a:spcPct val="100000"/>
                        </a:lnSpc>
                        <a:spcAft>
                          <a:spcPts val="0"/>
                        </a:spcAft>
                      </a:pPr>
                      <a:r>
                        <a:rPr lang="en-US" sz="1400" b="1" u="sng" kern="100" dirty="0">
                          <a:latin typeface="黑体" pitchFamily="49" charset="-122"/>
                          <a:ea typeface="黑体" pitchFamily="49" charset="-122"/>
                        </a:rPr>
                        <a:t>   </a:t>
                      </a:r>
                      <a:r>
                        <a:rPr lang="zh-CN" sz="1400" b="1" kern="100" dirty="0">
                          <a:latin typeface="黑体" pitchFamily="49" charset="-122"/>
                          <a:ea typeface="黑体" pitchFamily="49" charset="-122"/>
                        </a:rPr>
                        <a:t>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8745" algn="just">
                        <a:lnSpc>
                          <a:spcPct val="100000"/>
                        </a:lnSpc>
                        <a:spcAft>
                          <a:spcPts val="0"/>
                        </a:spcAft>
                      </a:pPr>
                      <a:r>
                        <a:rPr lang="zh-CN" sz="1400" b="1" kern="100" dirty="0">
                          <a:latin typeface="黑体" pitchFamily="49" charset="-122"/>
                          <a:ea typeface="黑体" pitchFamily="49" charset="-122"/>
                        </a:rPr>
                        <a:t>项目经理任职资格与业绩</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u="sng" kern="100">
                          <a:latin typeface="黑体" pitchFamily="49" charset="-122"/>
                          <a:ea typeface="黑体" pitchFamily="49" charset="-122"/>
                        </a:rPr>
                        <a:t>   </a:t>
                      </a:r>
                      <a:r>
                        <a:rPr lang="zh-CN" sz="1400" b="1" kern="100">
                          <a:latin typeface="黑体" pitchFamily="49" charset="-122"/>
                          <a:ea typeface="黑体" pitchFamily="49" charset="-122"/>
                        </a:rPr>
                        <a:t>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kern="100" dirty="0">
                          <a:latin typeface="黑体" pitchFamily="49" charset="-122"/>
                          <a:ea typeface="黑体" pitchFamily="49" charset="-122"/>
                        </a:rPr>
                        <a:t>……</a:t>
                      </a:r>
                      <a:endParaRPr lang="zh-CN" sz="1400" b="1" kern="100" dirty="0">
                        <a:latin typeface="黑体" pitchFamily="49" charset="-122"/>
                        <a:ea typeface="黑体" pitchFamily="49" charset="-122"/>
                      </a:endParaRP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3290">
                <a:tc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vMerge="1">
                  <a:txBody>
                    <a:bodyPr/>
                    <a:lstStyle/>
                    <a:p>
                      <a:endParaRPr lang="zh-CN" altLang="en-US"/>
                    </a:p>
                  </a:txBody>
                  <a:tcPr/>
                </a:tc>
                <a:tc>
                  <a:txBody>
                    <a:bodyPr/>
                    <a:lstStyle/>
                    <a:p>
                      <a:pPr indent="118745" algn="just">
                        <a:lnSpc>
                          <a:spcPct val="100000"/>
                        </a:lnSpc>
                        <a:spcAft>
                          <a:spcPts val="0"/>
                        </a:spcAft>
                      </a:pPr>
                      <a:r>
                        <a:rPr lang="zh-CN" sz="1400" b="1" kern="100">
                          <a:latin typeface="黑体" pitchFamily="49" charset="-122"/>
                          <a:ea typeface="黑体" pitchFamily="49" charset="-122"/>
                        </a:rPr>
                        <a:t>项目总工任职资格与业绩</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u="sng" kern="100">
                          <a:latin typeface="黑体" pitchFamily="49" charset="-122"/>
                          <a:ea typeface="黑体" pitchFamily="49" charset="-122"/>
                        </a:rPr>
                        <a:t>   </a:t>
                      </a:r>
                      <a:r>
                        <a:rPr lang="zh-CN" sz="1400" b="1" kern="100">
                          <a:latin typeface="黑体" pitchFamily="49" charset="-122"/>
                          <a:ea typeface="黑体" pitchFamily="49" charset="-122"/>
                        </a:rPr>
                        <a:t>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kern="100" dirty="0">
                          <a:latin typeface="黑体" pitchFamily="49" charset="-122"/>
                          <a:ea typeface="黑体" pitchFamily="49" charset="-122"/>
                        </a:rPr>
                        <a:t>……</a:t>
                      </a:r>
                      <a:endParaRPr lang="zh-CN" sz="1400" b="1" kern="100" dirty="0">
                        <a:latin typeface="黑体" pitchFamily="49" charset="-122"/>
                        <a:ea typeface="黑体" pitchFamily="49" charset="-122"/>
                      </a:endParaRP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2194">
                <a:tc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vMerge="1">
                  <a:txBody>
                    <a:bodyPr/>
                    <a:lstStyle/>
                    <a:p>
                      <a:endParaRPr lang="zh-CN" altLang="en-US"/>
                    </a:p>
                  </a:txBody>
                  <a:tcPr/>
                </a:tc>
                <a:tc>
                  <a:txBody>
                    <a:bodyPr/>
                    <a:lstStyle/>
                    <a:p>
                      <a:pPr indent="118745" algn="just">
                        <a:lnSpc>
                          <a:spcPct val="100000"/>
                        </a:lnSpc>
                        <a:spcAft>
                          <a:spcPts val="0"/>
                        </a:spcAft>
                      </a:pPr>
                      <a:r>
                        <a:rPr lang="en-US" sz="1400" b="1" kern="100" dirty="0">
                          <a:latin typeface="黑体" pitchFamily="49" charset="-122"/>
                          <a:ea typeface="黑体" pitchFamily="49" charset="-122"/>
                        </a:rPr>
                        <a:t>……</a:t>
                      </a:r>
                      <a:endParaRPr lang="zh-CN" sz="1400" b="1" kern="100" dirty="0">
                        <a:latin typeface="黑体" pitchFamily="49" charset="-122"/>
                        <a:ea typeface="黑体" pitchFamily="49" charset="-122"/>
                      </a:endParaRP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u="sng" kern="100">
                          <a:latin typeface="黑体" pitchFamily="49" charset="-122"/>
                          <a:ea typeface="黑体" pitchFamily="49" charset="-122"/>
                        </a:rPr>
                        <a:t>   </a:t>
                      </a:r>
                      <a:r>
                        <a:rPr lang="zh-CN" sz="1400" b="1" kern="100">
                          <a:latin typeface="黑体" pitchFamily="49" charset="-122"/>
                          <a:ea typeface="黑体" pitchFamily="49" charset="-122"/>
                        </a:rPr>
                        <a:t>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kern="100" dirty="0">
                          <a:latin typeface="黑体" pitchFamily="49" charset="-122"/>
                          <a:ea typeface="黑体" pitchFamily="49" charset="-122"/>
                        </a:rPr>
                        <a:t>……</a:t>
                      </a:r>
                      <a:endParaRPr lang="zh-CN" sz="1400" b="1" kern="100" dirty="0">
                        <a:latin typeface="黑体" pitchFamily="49" charset="-122"/>
                        <a:ea typeface="黑体" pitchFamily="49" charset="-122"/>
                      </a:endParaRP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2194">
                <a:tc rowSpan="6">
                  <a:txBody>
                    <a:bodyPr/>
                    <a:lstStyle/>
                    <a:p>
                      <a:pPr algn="ctr">
                        <a:lnSpc>
                          <a:spcPct val="100000"/>
                        </a:lnSpc>
                        <a:spcAft>
                          <a:spcPts val="0"/>
                        </a:spcAft>
                      </a:pPr>
                      <a:r>
                        <a:rPr lang="en-US" sz="1400" b="1" kern="100">
                          <a:latin typeface="黑体" pitchFamily="49" charset="-122"/>
                          <a:ea typeface="黑体" pitchFamily="49" charset="-122"/>
                        </a:rPr>
                        <a:t>2.2.2</a:t>
                      </a:r>
                      <a:r>
                        <a:rPr lang="zh-CN" sz="1400" b="1" kern="100">
                          <a:latin typeface="黑体" pitchFamily="49" charset="-122"/>
                          <a:ea typeface="黑体" pitchFamily="49" charset="-122"/>
                        </a:rPr>
                        <a:t>（</a:t>
                      </a:r>
                      <a:r>
                        <a:rPr lang="en-US" sz="1400" b="1" kern="100">
                          <a:latin typeface="黑体" pitchFamily="49" charset="-122"/>
                          <a:ea typeface="黑体" pitchFamily="49" charset="-122"/>
                        </a:rPr>
                        <a:t>3</a:t>
                      </a:r>
                      <a:r>
                        <a:rPr lang="zh-CN" sz="1400" b="1" kern="100">
                          <a:latin typeface="黑体" pitchFamily="49" charset="-122"/>
                          <a:ea typeface="黑体" pitchFamily="49" charset="-122"/>
                        </a:rPr>
                        <a:t>）</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6">
                  <a:txBody>
                    <a:bodyPr/>
                    <a:lstStyle/>
                    <a:p>
                      <a:pPr algn="ctr">
                        <a:lnSpc>
                          <a:spcPct val="100000"/>
                        </a:lnSpc>
                        <a:spcAft>
                          <a:spcPts val="0"/>
                        </a:spcAft>
                      </a:pPr>
                      <a:r>
                        <a:rPr lang="zh-CN" sz="1400" b="1" kern="100">
                          <a:latin typeface="黑体" pitchFamily="49" charset="-122"/>
                          <a:ea typeface="黑体" pitchFamily="49" charset="-122"/>
                        </a:rPr>
                        <a:t>其他因素</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0000"/>
                        </a:lnSpc>
                        <a:spcAft>
                          <a:spcPts val="0"/>
                        </a:spcAft>
                      </a:pPr>
                      <a:r>
                        <a:rPr lang="zh-CN" sz="1400" b="1" kern="100">
                          <a:latin typeface="黑体" pitchFamily="49" charset="-122"/>
                          <a:ea typeface="黑体" pitchFamily="49" charset="-122"/>
                        </a:rPr>
                        <a:t>技术</a:t>
                      </a:r>
                    </a:p>
                    <a:p>
                      <a:pPr algn="ctr">
                        <a:lnSpc>
                          <a:spcPct val="100000"/>
                        </a:lnSpc>
                        <a:spcAft>
                          <a:spcPts val="0"/>
                        </a:spcAft>
                      </a:pPr>
                      <a:r>
                        <a:rPr lang="zh-CN" sz="1400" b="1" kern="100">
                          <a:latin typeface="黑体" pitchFamily="49" charset="-122"/>
                          <a:ea typeface="黑体" pitchFamily="49" charset="-122"/>
                        </a:rPr>
                        <a:t>能力</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0000"/>
                        </a:lnSpc>
                        <a:spcAft>
                          <a:spcPts val="0"/>
                        </a:spcAft>
                      </a:pPr>
                      <a:r>
                        <a:rPr lang="en-US" sz="1400" b="1" u="sng" kern="100" dirty="0">
                          <a:latin typeface="黑体" pitchFamily="49" charset="-122"/>
                          <a:ea typeface="黑体" pitchFamily="49" charset="-122"/>
                        </a:rPr>
                        <a:t>   </a:t>
                      </a:r>
                      <a:r>
                        <a:rPr lang="zh-CN" sz="1400" b="1" kern="100" dirty="0">
                          <a:latin typeface="黑体" pitchFamily="49" charset="-122"/>
                          <a:ea typeface="黑体" pitchFamily="49" charset="-122"/>
                        </a:rPr>
                        <a:t>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18745" algn="just" defTabSz="914400" rtl="0" eaLnBrk="1" latinLnBrk="0" hangingPunct="1">
                        <a:lnSpc>
                          <a:spcPct val="100000"/>
                        </a:lnSpc>
                        <a:spcAft>
                          <a:spcPts val="0"/>
                        </a:spcAft>
                      </a:pPr>
                      <a:r>
                        <a:rPr lang="en-US" sz="1400" b="1" kern="100" dirty="0">
                          <a:solidFill>
                            <a:schemeClr val="tx1"/>
                          </a:solidFill>
                          <a:latin typeface="黑体" pitchFamily="49" charset="-122"/>
                          <a:ea typeface="黑体" pitchFamily="49" charset="-122"/>
                          <a:cs typeface="+mn-cs"/>
                        </a:rPr>
                        <a:t>……</a:t>
                      </a:r>
                      <a:endParaRPr lang="zh-CN" sz="1400" b="1" kern="100" dirty="0">
                        <a:solidFill>
                          <a:schemeClr val="tx1"/>
                        </a:solidFill>
                        <a:latin typeface="黑体" pitchFamily="49" charset="-122"/>
                        <a:ea typeface="黑体" pitchFamily="49" charset="-122"/>
                        <a:cs typeface="+mn-cs"/>
                      </a:endParaRPr>
                    </a:p>
                  </a:txBody>
                  <a:tcPr marL="37259" marR="372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u="sng" kern="100">
                          <a:latin typeface="黑体" pitchFamily="49" charset="-122"/>
                          <a:ea typeface="黑体" pitchFamily="49" charset="-122"/>
                        </a:rPr>
                        <a:t>   </a:t>
                      </a:r>
                      <a:r>
                        <a:rPr lang="zh-CN" sz="1400" b="1" kern="100">
                          <a:latin typeface="黑体" pitchFamily="49" charset="-122"/>
                          <a:ea typeface="黑体" pitchFamily="49" charset="-122"/>
                        </a:rPr>
                        <a:t>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kern="100" dirty="0">
                          <a:latin typeface="黑体" pitchFamily="49" charset="-122"/>
                          <a:ea typeface="黑体" pitchFamily="49" charset="-122"/>
                        </a:rPr>
                        <a:t>……</a:t>
                      </a:r>
                      <a:endParaRPr lang="zh-CN" sz="1400" b="1" kern="100" dirty="0">
                        <a:latin typeface="黑体" pitchFamily="49" charset="-122"/>
                        <a:ea typeface="黑体" pitchFamily="49" charset="-122"/>
                      </a:endParaRPr>
                    </a:p>
                  </a:txBody>
                  <a:tcPr marL="37259" marR="372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219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indent="118745" algn="just" defTabSz="914400" rtl="0" eaLnBrk="1" latinLnBrk="0" hangingPunct="1">
                        <a:lnSpc>
                          <a:spcPct val="100000"/>
                        </a:lnSpc>
                        <a:spcAft>
                          <a:spcPts val="0"/>
                        </a:spcAft>
                      </a:pPr>
                      <a:r>
                        <a:rPr lang="en-US" sz="1400" b="1" kern="100" dirty="0">
                          <a:solidFill>
                            <a:schemeClr val="tx1"/>
                          </a:solidFill>
                          <a:latin typeface="黑体" pitchFamily="49" charset="-122"/>
                          <a:ea typeface="黑体" pitchFamily="49" charset="-122"/>
                          <a:cs typeface="+mn-cs"/>
                        </a:rPr>
                        <a:t>……</a:t>
                      </a:r>
                      <a:endParaRPr lang="zh-CN" sz="1400" b="1" kern="100" dirty="0">
                        <a:solidFill>
                          <a:schemeClr val="tx1"/>
                        </a:solidFill>
                        <a:latin typeface="黑体" pitchFamily="49" charset="-122"/>
                        <a:ea typeface="黑体" pitchFamily="49" charset="-122"/>
                        <a:cs typeface="+mn-cs"/>
                      </a:endParaRPr>
                    </a:p>
                  </a:txBody>
                  <a:tcPr marL="37259" marR="372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u="sng" kern="100">
                          <a:latin typeface="黑体" pitchFamily="49" charset="-122"/>
                          <a:ea typeface="黑体" pitchFamily="49" charset="-122"/>
                        </a:rPr>
                        <a:t>   </a:t>
                      </a:r>
                      <a:r>
                        <a:rPr lang="zh-CN" sz="1400" b="1" kern="100">
                          <a:latin typeface="黑体" pitchFamily="49" charset="-122"/>
                          <a:ea typeface="黑体" pitchFamily="49" charset="-122"/>
                        </a:rPr>
                        <a:t>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kern="100" dirty="0">
                          <a:latin typeface="黑体" pitchFamily="49" charset="-122"/>
                          <a:ea typeface="黑体" pitchFamily="49" charset="-122"/>
                        </a:rPr>
                        <a:t>……</a:t>
                      </a:r>
                      <a:endParaRPr lang="zh-CN" sz="1400" b="1" kern="100" dirty="0">
                        <a:latin typeface="黑体" pitchFamily="49" charset="-122"/>
                        <a:ea typeface="黑体" pitchFamily="49" charset="-122"/>
                      </a:endParaRPr>
                    </a:p>
                  </a:txBody>
                  <a:tcPr marL="37259" marR="372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2194">
                <a:tc vMerge="1">
                  <a:txBody>
                    <a:bodyPr/>
                    <a:lstStyle/>
                    <a:p>
                      <a:endParaRPr lang="zh-CN" altLang="en-US"/>
                    </a:p>
                  </a:txBody>
                  <a:tcPr/>
                </a:tc>
                <a:tc vMerge="1">
                  <a:txBody>
                    <a:bodyPr/>
                    <a:lstStyle/>
                    <a:p>
                      <a:endParaRPr lang="zh-CN" altLang="en-US"/>
                    </a:p>
                  </a:txBody>
                  <a:tcPr/>
                </a:tc>
                <a:tc rowSpan="2">
                  <a:txBody>
                    <a:bodyPr/>
                    <a:lstStyle/>
                    <a:p>
                      <a:pPr algn="ctr">
                        <a:lnSpc>
                          <a:spcPct val="100000"/>
                        </a:lnSpc>
                        <a:spcAft>
                          <a:spcPts val="0"/>
                        </a:spcAft>
                      </a:pPr>
                      <a:r>
                        <a:rPr lang="zh-CN" sz="1400" b="1" kern="100">
                          <a:latin typeface="黑体" pitchFamily="49" charset="-122"/>
                          <a:ea typeface="黑体" pitchFamily="49" charset="-122"/>
                        </a:rPr>
                        <a:t>履约信誉</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0000"/>
                        </a:lnSpc>
                        <a:spcAft>
                          <a:spcPts val="0"/>
                        </a:spcAft>
                      </a:pPr>
                      <a:r>
                        <a:rPr lang="en-US" sz="1400" b="1" u="sng" kern="100" dirty="0">
                          <a:latin typeface="黑体" pitchFamily="49" charset="-122"/>
                          <a:ea typeface="黑体" pitchFamily="49" charset="-122"/>
                        </a:rPr>
                        <a:t>   </a:t>
                      </a:r>
                      <a:r>
                        <a:rPr lang="zh-CN" sz="1400" b="1" kern="100" dirty="0">
                          <a:latin typeface="黑体" pitchFamily="49" charset="-122"/>
                          <a:ea typeface="黑体" pitchFamily="49" charset="-122"/>
                        </a:rPr>
                        <a:t>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18745" algn="just" defTabSz="914400" rtl="0" eaLnBrk="1" latinLnBrk="0" hangingPunct="1">
                        <a:lnSpc>
                          <a:spcPct val="100000"/>
                        </a:lnSpc>
                        <a:spcAft>
                          <a:spcPts val="0"/>
                        </a:spcAft>
                      </a:pPr>
                      <a:r>
                        <a:rPr lang="en-US" sz="1400" b="1" kern="100" dirty="0">
                          <a:solidFill>
                            <a:schemeClr val="tx1"/>
                          </a:solidFill>
                          <a:latin typeface="黑体" pitchFamily="49" charset="-122"/>
                          <a:ea typeface="黑体" pitchFamily="49" charset="-122"/>
                          <a:cs typeface="+mn-cs"/>
                        </a:rPr>
                        <a:t>……</a:t>
                      </a:r>
                      <a:endParaRPr lang="zh-CN" sz="1400" b="1" kern="100" dirty="0">
                        <a:solidFill>
                          <a:schemeClr val="tx1"/>
                        </a:solidFill>
                        <a:latin typeface="黑体" pitchFamily="49" charset="-122"/>
                        <a:ea typeface="黑体" pitchFamily="49" charset="-122"/>
                        <a:cs typeface="+mn-cs"/>
                      </a:endParaRPr>
                    </a:p>
                  </a:txBody>
                  <a:tcPr marL="37259" marR="372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u="sng" kern="100" dirty="0">
                          <a:latin typeface="黑体" pitchFamily="49" charset="-122"/>
                          <a:ea typeface="黑体" pitchFamily="49" charset="-122"/>
                        </a:rPr>
                        <a:t>   </a:t>
                      </a:r>
                      <a:r>
                        <a:rPr lang="zh-CN" sz="1400" b="1" kern="100" dirty="0">
                          <a:latin typeface="黑体" pitchFamily="49" charset="-122"/>
                          <a:ea typeface="黑体" pitchFamily="49" charset="-122"/>
                        </a:rPr>
                        <a:t>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kern="100" dirty="0">
                          <a:latin typeface="黑体" pitchFamily="49" charset="-122"/>
                          <a:ea typeface="黑体" pitchFamily="49" charset="-122"/>
                        </a:rPr>
                        <a:t>……</a:t>
                      </a:r>
                      <a:endParaRPr lang="zh-CN" sz="1400" b="1" kern="100" dirty="0">
                        <a:latin typeface="黑体" pitchFamily="49" charset="-122"/>
                        <a:ea typeface="黑体" pitchFamily="49" charset="-122"/>
                      </a:endParaRPr>
                    </a:p>
                  </a:txBody>
                  <a:tcPr marL="37259" marR="372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219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indent="118745" algn="just" defTabSz="914400" rtl="0" eaLnBrk="1" latinLnBrk="0" hangingPunct="1">
                        <a:lnSpc>
                          <a:spcPct val="100000"/>
                        </a:lnSpc>
                        <a:spcAft>
                          <a:spcPts val="0"/>
                        </a:spcAft>
                      </a:pPr>
                      <a:r>
                        <a:rPr lang="en-US" sz="1400" b="1" kern="100" dirty="0">
                          <a:solidFill>
                            <a:schemeClr val="tx1"/>
                          </a:solidFill>
                          <a:latin typeface="黑体" pitchFamily="49" charset="-122"/>
                          <a:ea typeface="黑体" pitchFamily="49" charset="-122"/>
                          <a:cs typeface="+mn-cs"/>
                        </a:rPr>
                        <a:t>……</a:t>
                      </a:r>
                      <a:endParaRPr lang="zh-CN" sz="1400" b="1" kern="100" dirty="0">
                        <a:solidFill>
                          <a:schemeClr val="tx1"/>
                        </a:solidFill>
                        <a:latin typeface="黑体" pitchFamily="49" charset="-122"/>
                        <a:ea typeface="黑体" pitchFamily="49" charset="-122"/>
                        <a:cs typeface="+mn-cs"/>
                      </a:endParaRPr>
                    </a:p>
                  </a:txBody>
                  <a:tcPr marL="37259" marR="372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u="sng" kern="100" dirty="0">
                          <a:latin typeface="黑体" pitchFamily="49" charset="-122"/>
                          <a:ea typeface="黑体" pitchFamily="49" charset="-122"/>
                        </a:rPr>
                        <a:t>   </a:t>
                      </a:r>
                      <a:r>
                        <a:rPr lang="zh-CN" sz="1400" b="1" kern="100" dirty="0">
                          <a:latin typeface="黑体" pitchFamily="49" charset="-122"/>
                          <a:ea typeface="黑体" pitchFamily="49" charset="-122"/>
                        </a:rPr>
                        <a:t>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kern="100" dirty="0">
                          <a:latin typeface="黑体" pitchFamily="49" charset="-122"/>
                          <a:ea typeface="黑体" pitchFamily="49" charset="-122"/>
                        </a:rPr>
                        <a:t>……</a:t>
                      </a:r>
                      <a:endParaRPr lang="zh-CN" sz="1400" b="1" kern="100" dirty="0">
                        <a:latin typeface="黑体" pitchFamily="49" charset="-122"/>
                        <a:ea typeface="黑体" pitchFamily="49" charset="-122"/>
                      </a:endParaRPr>
                    </a:p>
                  </a:txBody>
                  <a:tcPr marL="37259" marR="372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2194">
                <a:tc vMerge="1">
                  <a:txBody>
                    <a:bodyPr/>
                    <a:lstStyle/>
                    <a:p>
                      <a:endParaRPr lang="zh-CN" altLang="en-US"/>
                    </a:p>
                  </a:txBody>
                  <a:tcPr/>
                </a:tc>
                <a:tc vMerge="1">
                  <a:txBody>
                    <a:bodyPr/>
                    <a:lstStyle/>
                    <a:p>
                      <a:endParaRPr lang="zh-CN" altLang="en-US"/>
                    </a:p>
                  </a:txBody>
                  <a:tcPr/>
                </a:tc>
                <a:tc rowSpan="2">
                  <a:txBody>
                    <a:bodyPr/>
                    <a:lstStyle/>
                    <a:p>
                      <a:pPr algn="ctr">
                        <a:lnSpc>
                          <a:spcPct val="100000"/>
                        </a:lnSpc>
                        <a:spcAft>
                          <a:spcPts val="0"/>
                        </a:spcAft>
                      </a:pPr>
                      <a:r>
                        <a:rPr lang="en-US" sz="1400" b="1" kern="100">
                          <a:latin typeface="黑体" pitchFamily="49" charset="-122"/>
                          <a:ea typeface="黑体" pitchFamily="49" charset="-122"/>
                        </a:rPr>
                        <a:t>……</a:t>
                      </a:r>
                      <a:endParaRPr lang="zh-CN" sz="1400" b="1" kern="100">
                        <a:latin typeface="黑体" pitchFamily="49" charset="-122"/>
                        <a:ea typeface="黑体" pitchFamily="49" charset="-122"/>
                      </a:endParaRPr>
                    </a:p>
                  </a:txBody>
                  <a:tcPr marL="37259" marR="372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0000"/>
                        </a:lnSpc>
                        <a:spcAft>
                          <a:spcPts val="0"/>
                        </a:spcAft>
                      </a:pPr>
                      <a:r>
                        <a:rPr lang="en-US" sz="1400" b="1" u="sng" kern="100" dirty="0">
                          <a:latin typeface="黑体" pitchFamily="49" charset="-122"/>
                          <a:ea typeface="黑体" pitchFamily="49" charset="-122"/>
                        </a:rPr>
                        <a:t>   </a:t>
                      </a:r>
                      <a:r>
                        <a:rPr lang="zh-CN" sz="1400" b="1" kern="100" dirty="0">
                          <a:latin typeface="黑体" pitchFamily="49" charset="-122"/>
                          <a:ea typeface="黑体" pitchFamily="49" charset="-122"/>
                        </a:rPr>
                        <a:t>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18745" algn="just" defTabSz="914400" rtl="0" eaLnBrk="1" latinLnBrk="0" hangingPunct="1">
                        <a:lnSpc>
                          <a:spcPct val="100000"/>
                        </a:lnSpc>
                        <a:spcAft>
                          <a:spcPts val="0"/>
                        </a:spcAft>
                      </a:pPr>
                      <a:r>
                        <a:rPr lang="en-US" sz="1400" b="1" kern="100" dirty="0">
                          <a:solidFill>
                            <a:schemeClr val="tx1"/>
                          </a:solidFill>
                          <a:latin typeface="黑体" pitchFamily="49" charset="-122"/>
                          <a:ea typeface="黑体" pitchFamily="49" charset="-122"/>
                          <a:cs typeface="+mn-cs"/>
                        </a:rPr>
                        <a:t>……</a:t>
                      </a:r>
                      <a:endParaRPr lang="zh-CN" sz="1400" b="1" kern="100" dirty="0">
                        <a:solidFill>
                          <a:schemeClr val="tx1"/>
                        </a:solidFill>
                        <a:latin typeface="黑体" pitchFamily="49" charset="-122"/>
                        <a:ea typeface="黑体" pitchFamily="49" charset="-122"/>
                        <a:cs typeface="+mn-cs"/>
                      </a:endParaRPr>
                    </a:p>
                  </a:txBody>
                  <a:tcPr marL="37259" marR="372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u="sng" kern="100" dirty="0">
                          <a:latin typeface="黑体" pitchFamily="49" charset="-122"/>
                          <a:ea typeface="黑体" pitchFamily="49" charset="-122"/>
                        </a:rPr>
                        <a:t>   </a:t>
                      </a:r>
                      <a:r>
                        <a:rPr lang="zh-CN" sz="1400" b="1" kern="100" dirty="0">
                          <a:latin typeface="黑体" pitchFamily="49" charset="-122"/>
                          <a:ea typeface="黑体" pitchFamily="49" charset="-122"/>
                        </a:rPr>
                        <a:t>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kern="100" dirty="0">
                          <a:latin typeface="黑体" pitchFamily="49" charset="-122"/>
                          <a:ea typeface="黑体" pitchFamily="49" charset="-122"/>
                        </a:rPr>
                        <a:t>……</a:t>
                      </a:r>
                      <a:endParaRPr lang="zh-CN" sz="1400" b="1" kern="100" dirty="0">
                        <a:latin typeface="黑体" pitchFamily="49" charset="-122"/>
                        <a:ea typeface="黑体" pitchFamily="49" charset="-122"/>
                      </a:endParaRPr>
                    </a:p>
                  </a:txBody>
                  <a:tcPr marL="37259" marR="372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219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indent="118745" algn="just" defTabSz="914400" rtl="0" eaLnBrk="1" latinLnBrk="0" hangingPunct="1">
                        <a:lnSpc>
                          <a:spcPct val="100000"/>
                        </a:lnSpc>
                        <a:spcAft>
                          <a:spcPts val="0"/>
                        </a:spcAft>
                      </a:pPr>
                      <a:r>
                        <a:rPr lang="en-US" sz="1400" b="1" kern="100" dirty="0">
                          <a:solidFill>
                            <a:schemeClr val="tx1"/>
                          </a:solidFill>
                          <a:latin typeface="黑体" pitchFamily="49" charset="-122"/>
                          <a:ea typeface="黑体" pitchFamily="49" charset="-122"/>
                          <a:cs typeface="+mn-cs"/>
                        </a:rPr>
                        <a:t>……</a:t>
                      </a:r>
                      <a:endParaRPr lang="zh-CN" sz="1400" b="1" kern="100" dirty="0">
                        <a:solidFill>
                          <a:schemeClr val="tx1"/>
                        </a:solidFill>
                        <a:latin typeface="黑体" pitchFamily="49" charset="-122"/>
                        <a:ea typeface="黑体" pitchFamily="49" charset="-122"/>
                        <a:cs typeface="+mn-cs"/>
                      </a:endParaRPr>
                    </a:p>
                  </a:txBody>
                  <a:tcPr marL="37259" marR="372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u="sng" kern="100" dirty="0">
                          <a:latin typeface="黑体" pitchFamily="49" charset="-122"/>
                          <a:ea typeface="黑体" pitchFamily="49" charset="-122"/>
                        </a:rPr>
                        <a:t>   </a:t>
                      </a:r>
                      <a:r>
                        <a:rPr lang="zh-CN" sz="1400" b="1" kern="100" dirty="0">
                          <a:latin typeface="黑体" pitchFamily="49" charset="-122"/>
                          <a:ea typeface="黑体" pitchFamily="49" charset="-122"/>
                        </a:rPr>
                        <a:t>分</a:t>
                      </a:r>
                    </a:p>
                  </a:txBody>
                  <a:tcPr marL="37259" marR="372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b="1" kern="100" dirty="0">
                          <a:latin typeface="黑体" pitchFamily="49" charset="-122"/>
                          <a:ea typeface="黑体" pitchFamily="49" charset="-122"/>
                        </a:rPr>
                        <a:t>……</a:t>
                      </a:r>
                      <a:endParaRPr lang="zh-CN" sz="1400" b="1" kern="100" dirty="0">
                        <a:latin typeface="黑体" pitchFamily="49" charset="-122"/>
                        <a:ea typeface="黑体" pitchFamily="49" charset="-122"/>
                      </a:endParaRPr>
                    </a:p>
                  </a:txBody>
                  <a:tcPr marL="37259" marR="372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31425"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1426" name="Rectangle 2"/>
          <p:cNvSpPr>
            <a:spLocks noChangeArrowheads="1"/>
          </p:cNvSpPr>
          <p:nvPr/>
        </p:nvSpPr>
        <p:spPr bwMode="auto">
          <a:xfrm>
            <a:off x="0" y="0"/>
            <a:ext cx="3017838" cy="4763"/>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评标办法（技术评分最低标价法）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29377"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29378" name="Rectangle 2"/>
          <p:cNvSpPr>
            <a:spLocks noChangeArrowheads="1"/>
          </p:cNvSpPr>
          <p:nvPr/>
        </p:nvSpPr>
        <p:spPr bwMode="auto">
          <a:xfrm>
            <a:off x="0" y="0"/>
            <a:ext cx="3017838" cy="4763"/>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31425"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1426" name="Rectangle 2"/>
          <p:cNvSpPr>
            <a:spLocks noChangeArrowheads="1"/>
          </p:cNvSpPr>
          <p:nvPr/>
        </p:nvSpPr>
        <p:spPr bwMode="auto">
          <a:xfrm>
            <a:off x="0" y="0"/>
            <a:ext cx="3017838" cy="4763"/>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31427" name="Rectangle 3"/>
          <p:cNvSpPr>
            <a:spLocks noChangeArrowheads="1"/>
          </p:cNvSpPr>
          <p:nvPr/>
        </p:nvSpPr>
        <p:spPr bwMode="auto">
          <a:xfrm>
            <a:off x="611560" y="913284"/>
            <a:ext cx="8208912"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zh-CN" altLang="zh-CN" sz="2000" b="1" baseline="30000" dirty="0" smtClean="0" bmk="">
                <a:latin typeface="黑体" pitchFamily="49" charset="-122"/>
                <a:ea typeface="黑体" pitchFamily="49" charset="-122"/>
                <a:cs typeface="Times New Roman" pitchFamily="18" charset="0"/>
                <a:hlinkClick r:id=""/>
              </a:rPr>
              <a:t>[</a:t>
            </a:r>
            <a:r>
              <a:rPr lang="en-US" altLang="zh-CN" sz="2000" b="1" baseline="30000" dirty="0" smtClean="0" bmk="">
                <a:latin typeface="黑体" pitchFamily="49" charset="-122"/>
                <a:ea typeface="黑体" pitchFamily="49" charset="-122"/>
                <a:cs typeface="Times New Roman" pitchFamily="18" charset="0"/>
                <a:hlinkClick r:id=""/>
              </a:rPr>
              <a:t>1</a:t>
            </a:r>
            <a:r>
              <a:rPr lang="zh-CN" altLang="zh-CN" sz="2000" b="1" baseline="30000" dirty="0" smtClean="0" bmk="">
                <a:latin typeface="黑体" pitchFamily="49" charset="-122"/>
                <a:ea typeface="黑体" pitchFamily="49" charset="-122"/>
                <a:cs typeface="Times New Roman" pitchFamily="18" charset="0"/>
                <a:hlinkClick r:id=""/>
              </a:rPr>
              <a:t>]</a:t>
            </a:r>
            <a:r>
              <a:rPr kumimoji="0" lang="zh-CN" sz="2000"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招标人应根据项目具体情况确定各评分因素及评分因素权重分值，并对各评分因素进行细分（如有）、确定各评分因素细分项的分值，各评分因素权重分值合计应为</a:t>
            </a:r>
            <a:r>
              <a:rPr kumimoji="0" lang="zh-CN" altLang="zh-CN" sz="2000"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100</a:t>
            </a:r>
            <a:r>
              <a:rPr kumimoji="0" lang="zh-CN" sz="2000"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分。各评分因素（评标价和履约信誉评分项除外）得分一般不得低于其权重分值的</a:t>
            </a:r>
            <a:r>
              <a:rPr kumimoji="0" lang="zh-CN" altLang="zh-CN" sz="2000"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60%</a:t>
            </a:r>
            <a:r>
              <a:rPr kumimoji="0" lang="zh-CN" sz="2000"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，且各评分因素得分应以评标委员会各成员的打分平均值确定，评标委员会成员总数为七人以上时，该平均值以去掉一个最高分和一个最低分后计算。评标委员会成员对某一项评分因素的评分低于权重分值</a:t>
            </a:r>
            <a:r>
              <a:rPr kumimoji="0" lang="zh-CN" altLang="zh-CN" sz="2000"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60%</a:t>
            </a:r>
            <a:r>
              <a:rPr kumimoji="0" lang="zh-CN" sz="2000"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的，应在评标报告中作出说明。</a:t>
            </a:r>
            <a:endParaRPr kumimoji="0" lang="zh-CN" sz="2000" b="1" i="0" u="none" strike="noStrike" cap="none" normalizeH="0" baseline="0" dirty="0" smtClean="0" bmk="">
              <a:ln>
                <a:noFill/>
              </a:ln>
              <a:solidFill>
                <a:schemeClr val="tx1"/>
              </a:solidFill>
              <a:effectLst/>
              <a:latin typeface="黑体" pitchFamily="49" charset="-122"/>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1" i="0" u="none" strike="noStrike" cap="none" normalizeH="0" baseline="30000" dirty="0" smtClean="0" bmk="">
                <a:ln>
                  <a:noFill/>
                </a:ln>
                <a:solidFill>
                  <a:schemeClr val="tx1"/>
                </a:solidFill>
                <a:effectLst/>
                <a:latin typeface="黑体" pitchFamily="49" charset="-122"/>
                <a:ea typeface="黑体" pitchFamily="49" charset="-122"/>
                <a:cs typeface="Times New Roman" pitchFamily="18" charset="0"/>
                <a:hlinkClick r:id=""/>
              </a:rPr>
              <a:t>[2]</a:t>
            </a:r>
            <a:r>
              <a:rPr kumimoji="0" lang="zh-CN" altLang="zh-CN" sz="2000" b="1" i="0" u="none" strike="noStrike" cap="none" normalizeH="0" baseline="30000" dirty="0" smtClean="0" bmk="">
                <a:ln>
                  <a:noFill/>
                </a:ln>
                <a:solidFill>
                  <a:schemeClr val="tx1"/>
                </a:solidFill>
                <a:effectLst/>
                <a:latin typeface="黑体" pitchFamily="49" charset="-122"/>
                <a:ea typeface="黑体" pitchFamily="49" charset="-122"/>
                <a:cs typeface="Times New Roman" pitchFamily="18" charset="0"/>
              </a:rPr>
              <a:t> </a:t>
            </a:r>
            <a:r>
              <a:rPr kumimoji="0" lang="zh-CN" sz="2000"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招标人应列明各评分因素或各评分因素细分项（如有）的评分标准并作为评标委员会进行评分的依据。</a:t>
            </a:r>
            <a:endParaRPr kumimoji="0" lang="zh-CN" sz="2000" b="1" i="0" u="none" strike="noStrike" cap="none" normalizeH="0" baseline="0" dirty="0" smtClean="0" bmk="">
              <a:ln>
                <a:noFill/>
              </a:ln>
              <a:solidFill>
                <a:schemeClr val="tx1"/>
              </a:solidFill>
              <a:effectLst/>
              <a:latin typeface="黑体" pitchFamily="49" charset="-122"/>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1" i="0" u="none" strike="noStrike" cap="none" normalizeH="0" baseline="30000" dirty="0" smtClean="0" bmk="">
                <a:ln>
                  <a:noFill/>
                </a:ln>
                <a:solidFill>
                  <a:schemeClr val="tx1"/>
                </a:solidFill>
                <a:effectLst/>
                <a:latin typeface="黑体" pitchFamily="49" charset="-122"/>
                <a:ea typeface="黑体" pitchFamily="49" charset="-122"/>
                <a:cs typeface="Times New Roman" pitchFamily="18" charset="0"/>
                <a:hlinkClick r:id=""/>
              </a:rPr>
              <a:t>[3]</a:t>
            </a:r>
            <a:r>
              <a:rPr kumimoji="0" lang="zh-CN" altLang="zh-CN" sz="20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a:t>
            </a:r>
            <a:r>
              <a:rPr kumimoji="0" lang="zh-CN" sz="20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招标人可结合招标项目所在地省级交通运输主管部门对投标人的信用评级对其履约信用进行评分，但不得任意设置歧视性条款并不得任意设立行政许可。</a:t>
            </a:r>
            <a:endParaRPr kumimoji="0" lang="zh-CN" sz="2000" b="1"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评标办法（技术评分最低标价法）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29377"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29378" name="Rectangle 2"/>
          <p:cNvSpPr>
            <a:spLocks noChangeArrowheads="1"/>
          </p:cNvSpPr>
          <p:nvPr/>
        </p:nvSpPr>
        <p:spPr bwMode="auto">
          <a:xfrm>
            <a:off x="0" y="0"/>
            <a:ext cx="3017838" cy="4763"/>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31425"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1426" name="Rectangle 2"/>
          <p:cNvSpPr>
            <a:spLocks noChangeArrowheads="1"/>
          </p:cNvSpPr>
          <p:nvPr/>
        </p:nvSpPr>
        <p:spPr bwMode="auto">
          <a:xfrm>
            <a:off x="0" y="0"/>
            <a:ext cx="3017838" cy="4763"/>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表格 8"/>
          <p:cNvGraphicFramePr>
            <a:graphicFrameLocks noGrp="1"/>
          </p:cNvGraphicFramePr>
          <p:nvPr/>
        </p:nvGraphicFramePr>
        <p:xfrm>
          <a:off x="755576" y="985292"/>
          <a:ext cx="7848873" cy="2438400"/>
        </p:xfrm>
        <a:graphic>
          <a:graphicData uri="http://schemas.openxmlformats.org/drawingml/2006/table">
            <a:tbl>
              <a:tblPr/>
              <a:tblGrid>
                <a:gridCol w="864096"/>
                <a:gridCol w="1512168"/>
                <a:gridCol w="5472609"/>
              </a:tblGrid>
              <a:tr h="0">
                <a:tc>
                  <a:txBody>
                    <a:bodyPr/>
                    <a:lstStyle/>
                    <a:p>
                      <a:pPr algn="ctr">
                        <a:lnSpc>
                          <a:spcPct val="100000"/>
                        </a:lnSpc>
                        <a:spcAft>
                          <a:spcPts val="0"/>
                        </a:spcAft>
                      </a:pPr>
                      <a:r>
                        <a:rPr lang="en-US" sz="2000" b="1" kern="100" dirty="0">
                          <a:latin typeface="黑体" pitchFamily="49" charset="-122"/>
                          <a:ea typeface="黑体" pitchFamily="49" charset="-122"/>
                        </a:rPr>
                        <a:t>2.2.3</a:t>
                      </a:r>
                      <a:endParaRPr lang="zh-CN" sz="2000" b="1" kern="100" dirty="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dirty="0">
                          <a:latin typeface="黑体" pitchFamily="49" charset="-122"/>
                          <a:ea typeface="黑体" pitchFamily="49" charset="-122"/>
                        </a:rPr>
                        <a:t>第二个信封详细评审标准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zh-CN" sz="2000" b="1" kern="100" dirty="0">
                          <a:latin typeface="黑体" pitchFamily="49" charset="-122"/>
                          <a:ea typeface="黑体" pitchFamily="49" charset="-122"/>
                        </a:rPr>
                        <a:t>评标价计算公式：</a:t>
                      </a:r>
                    </a:p>
                    <a:p>
                      <a:pPr indent="266700" algn="just">
                        <a:lnSpc>
                          <a:spcPct val="100000"/>
                        </a:lnSpc>
                        <a:spcAft>
                          <a:spcPts val="0"/>
                        </a:spcAft>
                      </a:pPr>
                      <a:r>
                        <a:rPr lang="zh-CN" sz="2000" b="1" kern="100" dirty="0">
                          <a:latin typeface="黑体" pitchFamily="49" charset="-122"/>
                          <a:ea typeface="黑体" pitchFamily="49" charset="-122"/>
                        </a:rPr>
                        <a:t>评标价＝</a:t>
                      </a:r>
                      <a:r>
                        <a:rPr lang="zh-CN" sz="2000" b="1" kern="100" dirty="0">
                          <a:solidFill>
                            <a:srgbClr val="FF0000"/>
                          </a:solidFill>
                          <a:latin typeface="黑体" pitchFamily="49" charset="-122"/>
                          <a:ea typeface="黑体" pitchFamily="49" charset="-122"/>
                        </a:rPr>
                        <a:t>修正后的投标报价</a:t>
                      </a:r>
                      <a:r>
                        <a:rPr lang="zh-CN" sz="2000" b="1" kern="100" dirty="0">
                          <a:latin typeface="黑体" pitchFamily="49" charset="-122"/>
                          <a:ea typeface="黑体" pitchFamily="49" charset="-122"/>
                        </a:rPr>
                        <a:t>－暂估价－暂列金额（不含计日工总额）</a:t>
                      </a:r>
                      <a:r>
                        <a:rPr lang="en-US" sz="2000" b="1" kern="100" dirty="0">
                          <a:latin typeface="黑体" pitchFamily="49" charset="-122"/>
                          <a:ea typeface="黑体" pitchFamily="49" charset="-122"/>
                        </a:rPr>
                        <a:t> </a:t>
                      </a:r>
                      <a:endParaRPr lang="zh-CN" sz="2000" b="1" kern="100" dirty="0">
                        <a:latin typeface="黑体" pitchFamily="49" charset="-122"/>
                        <a:ea typeface="黑体" pitchFamily="49" charset="-122"/>
                      </a:endParaRPr>
                    </a:p>
                    <a:p>
                      <a:pPr indent="266700" algn="just">
                        <a:lnSpc>
                          <a:spcPct val="100000"/>
                        </a:lnSpc>
                        <a:spcAft>
                          <a:spcPts val="0"/>
                        </a:spcAft>
                      </a:pPr>
                      <a:r>
                        <a:rPr lang="en-US" sz="2000" b="1" kern="100" dirty="0">
                          <a:latin typeface="黑体" pitchFamily="49" charset="-122"/>
                          <a:ea typeface="黑体" pitchFamily="49" charset="-122"/>
                        </a:rPr>
                        <a:t>……</a:t>
                      </a:r>
                      <a:endParaRPr lang="zh-CN" sz="2000" b="1" kern="100" dirty="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00000"/>
                        </a:lnSpc>
                        <a:spcAft>
                          <a:spcPts val="0"/>
                        </a:spcAft>
                      </a:pPr>
                      <a:r>
                        <a:rPr lang="en-US" sz="2000" b="1" kern="100">
                          <a:latin typeface="黑体" pitchFamily="49" charset="-122"/>
                          <a:ea typeface="黑体" pitchFamily="49" charset="-122"/>
                        </a:rPr>
                        <a:t>3.2.4</a:t>
                      </a:r>
                      <a:endParaRPr lang="zh-CN" sz="2000" b="1" kern="10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dirty="0">
                          <a:latin typeface="黑体" pitchFamily="49" charset="-122"/>
                          <a:ea typeface="黑体" pitchFamily="49" charset="-122"/>
                        </a:rPr>
                        <a:t>通过第一个信封详细评审的投标人数量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Aft>
                          <a:spcPts val="0"/>
                        </a:spcAft>
                      </a:pPr>
                      <a:r>
                        <a:rPr lang="zh-CN" sz="2000" b="1" kern="100" dirty="0">
                          <a:latin typeface="黑体" pitchFamily="49" charset="-122"/>
                          <a:ea typeface="黑体" pitchFamily="49" charset="-122"/>
                        </a:rPr>
                        <a:t>按照投标人的商务和技术得分由高到低排序，选择前</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名通过详细评审</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35521"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5522" name="Rectangle 2"/>
          <p:cNvSpPr>
            <a:spLocks noChangeArrowheads="1"/>
          </p:cNvSpPr>
          <p:nvPr/>
        </p:nvSpPr>
        <p:spPr bwMode="auto">
          <a:xfrm>
            <a:off x="0" y="0"/>
            <a:ext cx="3017838" cy="4763"/>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35523" name="Rectangle 3"/>
          <p:cNvSpPr>
            <a:spLocks noChangeArrowheads="1"/>
          </p:cNvSpPr>
          <p:nvPr/>
        </p:nvSpPr>
        <p:spPr bwMode="auto">
          <a:xfrm>
            <a:off x="323528" y="3577580"/>
            <a:ext cx="8712968"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b="1" i="0" u="none" strike="noStrike" cap="none" normalizeH="0" baseline="30000" dirty="0" smtClean="0">
                <a:ln>
                  <a:noFill/>
                </a:ln>
                <a:solidFill>
                  <a:schemeClr val="tx1"/>
                </a:solidFill>
                <a:effectLst/>
                <a:latin typeface="黑体" pitchFamily="49" charset="-122"/>
                <a:ea typeface="黑体" pitchFamily="49" charset="-122"/>
                <a:cs typeface="Times New Roman" pitchFamily="18" charset="0"/>
                <a:hlinkClick r:id=""/>
              </a:rPr>
              <a:t>[</a:t>
            </a:r>
            <a:r>
              <a:rPr kumimoji="0" lang="zh-CN" altLang="zh-CN" b="1" i="0" u="none" strike="noStrike" cap="none" normalizeH="0" baseline="30000" dirty="0" smtClean="0" bmk="">
                <a:ln>
                  <a:noFill/>
                </a:ln>
                <a:solidFill>
                  <a:schemeClr val="tx1"/>
                </a:solidFill>
                <a:effectLst/>
                <a:latin typeface="黑体" pitchFamily="49" charset="-122"/>
                <a:ea typeface="黑体" pitchFamily="49" charset="-122"/>
                <a:cs typeface="Times New Roman" pitchFamily="18" charset="0"/>
                <a:hlinkClick r:id=""/>
              </a:rPr>
              <a:t>1]</a:t>
            </a:r>
            <a:r>
              <a:rPr kumimoji="0" lang="zh-CN" altLang="zh-CN"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 </a:t>
            </a:r>
            <a:r>
              <a:rPr kumimoji="0" lang="zh-CN"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如</a:t>
            </a:r>
            <a:r>
              <a:rPr lang="zh-CN" b="1" dirty="0" smtClean="0" bmk="">
                <a:latin typeface="黑体" pitchFamily="49" charset="-122"/>
                <a:ea typeface="黑体" pitchFamily="49" charset="-122"/>
                <a:cs typeface="Times New Roman" pitchFamily="18" charset="0"/>
              </a:rPr>
              <a:t>本</a:t>
            </a:r>
            <a:r>
              <a:rPr kumimoji="0" lang="zh-CN"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项目招标由投标人按照招标人提供的工程量固化清单电子文件填写工程量清单，无须按照本章第</a:t>
            </a:r>
            <a:r>
              <a:rPr kumimoji="0" lang="zh-CN" altLang="zh-CN"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3.4.2</a:t>
            </a:r>
            <a:r>
              <a:rPr kumimoji="0" lang="zh-CN"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项和第</a:t>
            </a:r>
            <a:r>
              <a:rPr kumimoji="0" lang="zh-CN" altLang="zh-CN"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3.4.3</a:t>
            </a:r>
            <a:r>
              <a:rPr kumimoji="0" lang="zh-CN"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项的规定对投标报价进行修正，评标价＝投标函文字报价－暂估价－暂列金额（不含计日工总额）。</a:t>
            </a:r>
            <a:endParaRPr kumimoji="0" lang="zh-CN" b="1" i="0" u="none" strike="noStrike" cap="none" normalizeH="0" baseline="0" dirty="0" smtClean="0" bmk="">
              <a:ln>
                <a:noFill/>
              </a:ln>
              <a:solidFill>
                <a:schemeClr val="tx1"/>
              </a:solidFill>
              <a:effectLst/>
              <a:latin typeface="黑体" pitchFamily="49" charset="-122"/>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b="1" i="0" u="none" strike="noStrike" cap="none" normalizeH="0" baseline="30000" dirty="0" smtClean="0" bmk="">
                <a:ln>
                  <a:noFill/>
                </a:ln>
                <a:solidFill>
                  <a:schemeClr val="tx1"/>
                </a:solidFill>
                <a:effectLst/>
                <a:latin typeface="黑体" pitchFamily="49" charset="-122"/>
                <a:ea typeface="黑体" pitchFamily="49" charset="-122"/>
                <a:cs typeface="Times New Roman" pitchFamily="18" charset="0"/>
                <a:hlinkClick r:id=""/>
              </a:rPr>
              <a:t>[2]</a:t>
            </a:r>
            <a:r>
              <a:rPr kumimoji="0" lang="zh-CN" altLang="zh-CN"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a:t>
            </a:r>
            <a:r>
              <a:rPr kumimoji="0" lang="zh-CN"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该数量的设置应避免本办法演变为经评审的最低投标价法，该数量应不少于</a:t>
            </a:r>
            <a:r>
              <a:rPr kumimoji="0" lang="zh-CN" altLang="zh-CN"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3</a:t>
            </a:r>
            <a:r>
              <a:rPr kumimoji="0" lang="zh-CN"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名，最高不宜超过</a:t>
            </a:r>
            <a:r>
              <a:rPr kumimoji="0" lang="zh-CN" altLang="zh-CN"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10</a:t>
            </a:r>
            <a:r>
              <a:rPr kumimoji="0" lang="zh-CN"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名。此外，招标人可规定技术文件采用暗标形式编制。</a:t>
            </a:r>
            <a:endParaRPr kumimoji="0" lang="zh-CN" b="1"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评标办法（技术评分最低标价法）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 评标程序</a:t>
            </a:r>
            <a:endParaRPr lang="zh-CN" altLang="zh-CN" sz="2200" b="1" dirty="0" smtClean="0"/>
          </a:p>
          <a:p>
            <a:pPr marL="0" indent="457200" algn="just">
              <a:buNone/>
            </a:pPr>
            <a:r>
              <a:rPr lang="en-US" altLang="zh-CN" sz="2400" dirty="0" smtClean="0"/>
              <a:t>3.2.5 </a:t>
            </a:r>
            <a:r>
              <a:rPr lang="zh-CN" altLang="zh-CN" sz="2400" dirty="0" smtClean="0"/>
              <a:t>通过投标文件第一个信封（商务及技术文件）初步评审的投标人不少于</a:t>
            </a:r>
            <a:r>
              <a:rPr lang="en-US" altLang="zh-CN" sz="2400" dirty="0" smtClean="0"/>
              <a:t>3</a:t>
            </a:r>
            <a:r>
              <a:rPr lang="zh-CN" altLang="zh-CN" sz="2400" dirty="0" smtClean="0"/>
              <a:t>个且未超过评标办法前附表第</a:t>
            </a:r>
            <a:r>
              <a:rPr lang="en-US" altLang="zh-CN" sz="2400" dirty="0" smtClean="0"/>
              <a:t>3.2.4</a:t>
            </a:r>
            <a:r>
              <a:rPr lang="zh-CN" altLang="zh-CN" sz="2400" dirty="0" smtClean="0"/>
              <a:t>项规定数量的，均通过投标文件第一个信封（商务及技术文件）详细评审，不再对投标人的商务和技术文件进行评分。</a:t>
            </a:r>
            <a:endParaRPr lang="en-US" altLang="zh-CN" sz="2400" dirty="0" smtClean="0"/>
          </a:p>
          <a:p>
            <a:pPr marL="0" indent="457200" algn="just">
              <a:buNone/>
            </a:pPr>
            <a:endParaRPr lang="en-US" altLang="zh-CN" sz="2400" dirty="0" smtClean="0"/>
          </a:p>
          <a:p>
            <a:pPr marL="0" indent="457200" algn="just">
              <a:buNone/>
            </a:pP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评标办法（综合评分法）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5" name="表格 4"/>
          <p:cNvGraphicFramePr>
            <a:graphicFrameLocks noGrp="1"/>
          </p:cNvGraphicFramePr>
          <p:nvPr/>
        </p:nvGraphicFramePr>
        <p:xfrm>
          <a:off x="755576" y="1057300"/>
          <a:ext cx="7920880" cy="2868468"/>
        </p:xfrm>
        <a:graphic>
          <a:graphicData uri="http://schemas.openxmlformats.org/drawingml/2006/table">
            <a:tbl>
              <a:tblPr/>
              <a:tblGrid>
                <a:gridCol w="518188"/>
                <a:gridCol w="1258458"/>
                <a:gridCol w="6144234"/>
              </a:tblGrid>
              <a:tr h="504056">
                <a:tc gridSpan="2">
                  <a:txBody>
                    <a:bodyPr/>
                    <a:lstStyle/>
                    <a:p>
                      <a:pPr algn="ctr">
                        <a:lnSpc>
                          <a:spcPct val="100000"/>
                        </a:lnSpc>
                        <a:spcAft>
                          <a:spcPts val="0"/>
                        </a:spcAft>
                      </a:pPr>
                      <a:r>
                        <a:rPr lang="zh-CN" sz="2000" b="1" kern="100" dirty="0">
                          <a:latin typeface="黑体" pitchFamily="49" charset="-122"/>
                          <a:ea typeface="黑体" pitchFamily="49" charset="-122"/>
                        </a:rPr>
                        <a:t>条款号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00000"/>
                        </a:lnSpc>
                        <a:spcAft>
                          <a:spcPts val="0"/>
                        </a:spcAft>
                      </a:pPr>
                      <a:r>
                        <a:rPr lang="zh-CN" sz="2000" b="1" kern="100" spc="20">
                          <a:latin typeface="黑体" pitchFamily="49" charset="-122"/>
                          <a:ea typeface="黑体" pitchFamily="49" charset="-122"/>
                        </a:rPr>
                        <a:t>评审因素与评审标准</a:t>
                      </a:r>
                      <a:endParaRPr lang="zh-CN" sz="2000" b="1" kern="10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64412">
                <a:tc>
                  <a:txBody>
                    <a:bodyPr/>
                    <a:lstStyle/>
                    <a:p>
                      <a:pPr algn="ctr">
                        <a:lnSpc>
                          <a:spcPct val="100000"/>
                        </a:lnSpc>
                        <a:spcAft>
                          <a:spcPts val="0"/>
                        </a:spcAft>
                      </a:pPr>
                      <a:r>
                        <a:rPr lang="en-US" sz="2000" b="1" kern="100">
                          <a:latin typeface="黑体" pitchFamily="49" charset="-122"/>
                          <a:ea typeface="黑体" pitchFamily="49" charset="-122"/>
                        </a:rPr>
                        <a:t>1</a:t>
                      </a:r>
                      <a:endParaRPr lang="zh-CN" sz="2000" b="1" kern="10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dirty="0">
                          <a:latin typeface="黑体" pitchFamily="49" charset="-122"/>
                          <a:ea typeface="黑体" pitchFamily="49" charset="-122"/>
                        </a:rPr>
                        <a:t>评标方法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266700" algn="just" defTabSz="914400" rtl="0" eaLnBrk="1" latinLnBrk="0" hangingPunct="1">
                        <a:lnSpc>
                          <a:spcPct val="100000"/>
                        </a:lnSpc>
                        <a:spcAft>
                          <a:spcPts val="0"/>
                        </a:spcAft>
                      </a:pPr>
                      <a:r>
                        <a:rPr lang="zh-CN" sz="2000" b="1" kern="100" dirty="0">
                          <a:solidFill>
                            <a:schemeClr val="tx1"/>
                          </a:solidFill>
                          <a:latin typeface="黑体" pitchFamily="49" charset="-122"/>
                          <a:ea typeface="黑体" pitchFamily="49" charset="-122"/>
                          <a:cs typeface="+mn-cs"/>
                        </a:rPr>
                        <a:t>综合评分相等时，评标委员会依次按照以下优先顺序推荐中标候选人或确定中标人：</a:t>
                      </a:r>
                    </a:p>
                    <a:p>
                      <a:pPr marL="0" indent="266700" algn="just" defTabSz="914400" rtl="0" eaLnBrk="1" latinLnBrk="0" hangingPunct="1">
                        <a:lnSpc>
                          <a:spcPct val="100000"/>
                        </a:lnSpc>
                        <a:spcAft>
                          <a:spcPts val="0"/>
                        </a:spcAft>
                      </a:pPr>
                      <a:r>
                        <a:rPr lang="zh-CN" sz="2000" b="1" kern="100" dirty="0">
                          <a:solidFill>
                            <a:schemeClr val="tx1"/>
                          </a:solidFill>
                          <a:latin typeface="黑体" pitchFamily="49" charset="-122"/>
                          <a:ea typeface="黑体" pitchFamily="49" charset="-122"/>
                          <a:cs typeface="+mn-cs"/>
                        </a:rPr>
                        <a:t>（</a:t>
                      </a:r>
                      <a:r>
                        <a:rPr lang="en-US" sz="2000" b="1" kern="100" dirty="0">
                          <a:solidFill>
                            <a:schemeClr val="tx1"/>
                          </a:solidFill>
                          <a:latin typeface="黑体" pitchFamily="49" charset="-122"/>
                          <a:ea typeface="黑体" pitchFamily="49" charset="-122"/>
                          <a:cs typeface="+mn-cs"/>
                        </a:rPr>
                        <a:t>1</a:t>
                      </a:r>
                      <a:r>
                        <a:rPr lang="zh-CN" sz="2000" b="1" kern="100" dirty="0">
                          <a:solidFill>
                            <a:schemeClr val="tx1"/>
                          </a:solidFill>
                          <a:latin typeface="黑体" pitchFamily="49" charset="-122"/>
                          <a:ea typeface="黑体" pitchFamily="49" charset="-122"/>
                          <a:cs typeface="+mn-cs"/>
                        </a:rPr>
                        <a:t>）评标价低的投标人优先；</a:t>
                      </a:r>
                    </a:p>
                    <a:p>
                      <a:pPr marL="0" indent="266700" algn="just" defTabSz="914400" rtl="0" eaLnBrk="1" latinLnBrk="0" hangingPunct="1">
                        <a:lnSpc>
                          <a:spcPct val="100000"/>
                        </a:lnSpc>
                        <a:spcAft>
                          <a:spcPts val="0"/>
                        </a:spcAft>
                      </a:pPr>
                      <a:r>
                        <a:rPr lang="zh-CN" sz="2000" b="1" kern="100" dirty="0">
                          <a:solidFill>
                            <a:schemeClr val="tx1"/>
                          </a:solidFill>
                          <a:latin typeface="黑体" pitchFamily="49" charset="-122"/>
                          <a:ea typeface="黑体" pitchFamily="49" charset="-122"/>
                          <a:cs typeface="+mn-cs"/>
                        </a:rPr>
                        <a:t>（</a:t>
                      </a:r>
                      <a:r>
                        <a:rPr lang="en-US" sz="2000" b="1" kern="100" dirty="0">
                          <a:solidFill>
                            <a:schemeClr val="tx1"/>
                          </a:solidFill>
                          <a:latin typeface="黑体" pitchFamily="49" charset="-122"/>
                          <a:ea typeface="黑体" pitchFamily="49" charset="-122"/>
                          <a:cs typeface="+mn-cs"/>
                        </a:rPr>
                        <a:t>2</a:t>
                      </a:r>
                      <a:r>
                        <a:rPr lang="zh-CN" sz="2000" b="1" kern="100" dirty="0">
                          <a:solidFill>
                            <a:schemeClr val="tx1"/>
                          </a:solidFill>
                          <a:latin typeface="黑体" pitchFamily="49" charset="-122"/>
                          <a:ea typeface="黑体" pitchFamily="49" charset="-122"/>
                          <a:cs typeface="+mn-cs"/>
                        </a:rPr>
                        <a:t>）被招标项目所在地省级交通运输主管部门评为较高信用等级的投标人优先；</a:t>
                      </a:r>
                    </a:p>
                    <a:p>
                      <a:pPr marL="0" indent="266700" algn="just" defTabSz="914400" rtl="0" eaLnBrk="1" latinLnBrk="0" hangingPunct="1">
                        <a:lnSpc>
                          <a:spcPct val="100000"/>
                        </a:lnSpc>
                        <a:spcAft>
                          <a:spcPts val="0"/>
                        </a:spcAft>
                      </a:pPr>
                      <a:r>
                        <a:rPr lang="zh-CN" sz="2000" b="1" kern="100" dirty="0">
                          <a:solidFill>
                            <a:schemeClr val="tx1"/>
                          </a:solidFill>
                          <a:latin typeface="黑体" pitchFamily="49" charset="-122"/>
                          <a:ea typeface="黑体" pitchFamily="49" charset="-122"/>
                          <a:cs typeface="+mn-cs"/>
                        </a:rPr>
                        <a:t>（</a:t>
                      </a:r>
                      <a:r>
                        <a:rPr lang="en-US" sz="2000" b="1" kern="100" dirty="0">
                          <a:solidFill>
                            <a:schemeClr val="tx1"/>
                          </a:solidFill>
                          <a:latin typeface="黑体" pitchFamily="49" charset="-122"/>
                          <a:ea typeface="黑体" pitchFamily="49" charset="-122"/>
                          <a:cs typeface="+mn-cs"/>
                        </a:rPr>
                        <a:t>3</a:t>
                      </a:r>
                      <a:r>
                        <a:rPr lang="zh-CN" sz="2000" b="1" kern="100" dirty="0">
                          <a:solidFill>
                            <a:schemeClr val="tx1"/>
                          </a:solidFill>
                          <a:latin typeface="黑体" pitchFamily="49" charset="-122"/>
                          <a:ea typeface="黑体" pitchFamily="49" charset="-122"/>
                          <a:cs typeface="+mn-cs"/>
                        </a:rPr>
                        <a:t>）商务和技术得分较高的投标人优先；</a:t>
                      </a:r>
                    </a:p>
                    <a:p>
                      <a:pPr marL="0" indent="266700" algn="just" defTabSz="914400" rtl="0" eaLnBrk="1" latinLnBrk="0" hangingPunct="1">
                        <a:lnSpc>
                          <a:spcPct val="100000"/>
                        </a:lnSpc>
                        <a:spcAft>
                          <a:spcPts val="0"/>
                        </a:spcAft>
                      </a:pPr>
                      <a:r>
                        <a:rPr lang="zh-CN" sz="2000" b="1" kern="100" dirty="0">
                          <a:solidFill>
                            <a:schemeClr val="tx1"/>
                          </a:solidFill>
                          <a:latin typeface="黑体" pitchFamily="49" charset="-122"/>
                          <a:ea typeface="黑体" pitchFamily="49" charset="-122"/>
                          <a:cs typeface="+mn-cs"/>
                        </a:rPr>
                        <a:t>（</a:t>
                      </a:r>
                      <a:r>
                        <a:rPr lang="en-US" sz="2000" b="1" kern="100" dirty="0">
                          <a:solidFill>
                            <a:schemeClr val="tx1"/>
                          </a:solidFill>
                          <a:latin typeface="黑体" pitchFamily="49" charset="-122"/>
                          <a:ea typeface="黑体" pitchFamily="49" charset="-122"/>
                          <a:cs typeface="+mn-cs"/>
                        </a:rPr>
                        <a:t>4</a:t>
                      </a:r>
                      <a:r>
                        <a:rPr lang="zh-CN" sz="2000" b="1" kern="100" dirty="0">
                          <a:solidFill>
                            <a:schemeClr val="tx1"/>
                          </a:solidFill>
                          <a:latin typeface="黑体" pitchFamily="49" charset="-122"/>
                          <a:ea typeface="黑体" pitchFamily="49" charset="-122"/>
                          <a:cs typeface="+mn-cs"/>
                        </a:rPr>
                        <a:t>）</a:t>
                      </a:r>
                      <a:r>
                        <a:rPr lang="en-US" sz="2000" b="1" kern="100" dirty="0">
                          <a:solidFill>
                            <a:schemeClr val="tx1"/>
                          </a:solidFill>
                          <a:latin typeface="黑体" pitchFamily="49" charset="-122"/>
                          <a:ea typeface="黑体" pitchFamily="49" charset="-122"/>
                          <a:cs typeface="+mn-cs"/>
                        </a:rPr>
                        <a:t>……</a:t>
                      </a:r>
                      <a:r>
                        <a:rPr lang="zh-CN" sz="2000" b="1" kern="100" dirty="0">
                          <a:solidFill>
                            <a:schemeClr val="tx1"/>
                          </a:solidFill>
                          <a:latin typeface="黑体" pitchFamily="49" charset="-122"/>
                          <a:ea typeface="黑体" pitchFamily="49" charset="-122"/>
                          <a:cs typeface="+mn-cs"/>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p:nvPr/>
        </p:nvSpPr>
        <p:spPr>
          <a:xfrm>
            <a:off x="0" y="1"/>
            <a:ext cx="3191461" cy="2137420"/>
          </a:xfrm>
          <a:prstGeom prst="rect">
            <a:avLst/>
          </a:prstGeom>
          <a:solidFill>
            <a:schemeClr val="bg1">
              <a:lumMod val="8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1" y="2137420"/>
            <a:ext cx="6897041"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招标公告</a:t>
            </a:r>
            <a:r>
              <a:rPr lang="en-US" altLang="zh-CN" sz="2800" dirty="0" smtClean="0">
                <a:solidFill>
                  <a:schemeClr val="bg1"/>
                </a:solidFill>
                <a:latin typeface="+mn-ea"/>
              </a:rPr>
              <a:t>/</a:t>
            </a:r>
            <a:r>
              <a:rPr lang="zh-CN" altLang="en-US" sz="2800" dirty="0" smtClean="0">
                <a:solidFill>
                  <a:schemeClr val="bg1"/>
                </a:solidFill>
                <a:latin typeface="+mn-ea"/>
              </a:rPr>
              <a:t>投标邀请书</a:t>
            </a:r>
            <a:endParaRPr lang="zh-CN" altLang="en-US" sz="2800" dirty="0">
              <a:solidFill>
                <a:schemeClr val="bg1"/>
              </a:solidFill>
              <a:latin typeface="+mn-ea"/>
            </a:endParaRPr>
          </a:p>
        </p:txBody>
      </p:sp>
      <p:sp>
        <p:nvSpPr>
          <p:cNvPr id="5" name="文本框 4"/>
          <p:cNvSpPr txBox="1"/>
          <p:nvPr/>
        </p:nvSpPr>
        <p:spPr>
          <a:xfrm>
            <a:off x="251520" y="1213510"/>
            <a:ext cx="3096344" cy="707886"/>
          </a:xfrm>
          <a:prstGeom prst="rect">
            <a:avLst/>
          </a:prstGeom>
          <a:noFill/>
        </p:spPr>
        <p:txBody>
          <a:bodyPr wrap="square" rtlCol="0">
            <a:spAutoFit/>
          </a:bodyPr>
          <a:lstStyle/>
          <a:p>
            <a:r>
              <a:rPr lang="en-US" altLang="zh-CN" sz="4000" b="1" i="1" dirty="0">
                <a:solidFill>
                  <a:schemeClr val="accent1"/>
                </a:solidFill>
                <a:latin typeface="Adobe Gothic Std B" panose="020B0800000000000000" pitchFamily="34" charset="-128"/>
                <a:ea typeface="Adobe Gothic Std B" panose="020B0800000000000000" pitchFamily="34" charset="-128"/>
              </a:rPr>
              <a:t>1   </a:t>
            </a:r>
            <a:r>
              <a:rPr lang="zh-CN" altLang="en-US" sz="4000" b="1" dirty="0" smtClean="0">
                <a:solidFill>
                  <a:schemeClr val="accent1"/>
                </a:solidFill>
                <a:latin typeface="微软雅黑" panose="020B0503020204020204" pitchFamily="34" charset="-122"/>
                <a:ea typeface="微软雅黑" panose="020B0503020204020204" pitchFamily="34" charset="-122"/>
              </a:rPr>
              <a:t>第一章</a:t>
            </a:r>
            <a:endParaRPr lang="zh-CN" altLang="en-US" sz="4000" b="1" dirty="0">
              <a:solidFill>
                <a:schemeClr val="accent1"/>
              </a:solidFill>
              <a:latin typeface="Adobe Gothic Std B" panose="020B0800000000000000" pitchFamily="34" charset="-128"/>
            </a:endParaRPr>
          </a:p>
        </p:txBody>
      </p:sp>
      <p:sp>
        <p:nvSpPr>
          <p:cNvPr id="15" name="矩形 4"/>
          <p:cNvSpPr/>
          <p:nvPr/>
        </p:nvSpPr>
        <p:spPr>
          <a:xfrm>
            <a:off x="6897040" y="3575498"/>
            <a:ext cx="2246960" cy="2139502"/>
          </a:xfrm>
          <a:prstGeom prst="rect">
            <a:avLst/>
          </a:prstGeom>
          <a:solidFill>
            <a:schemeClr val="bg2">
              <a:lumMod val="7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408377" y="78042"/>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62247598"/>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评标办法（综合评分法）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6" name="表格 5"/>
          <p:cNvGraphicFramePr>
            <a:graphicFrameLocks noGrp="1"/>
          </p:cNvGraphicFramePr>
          <p:nvPr/>
        </p:nvGraphicFramePr>
        <p:xfrm>
          <a:off x="611560" y="841276"/>
          <a:ext cx="8136904" cy="3352800"/>
        </p:xfrm>
        <a:graphic>
          <a:graphicData uri="http://schemas.openxmlformats.org/drawingml/2006/table">
            <a:tbl>
              <a:tblPr/>
              <a:tblGrid>
                <a:gridCol w="1035606"/>
                <a:gridCol w="1331493"/>
                <a:gridCol w="5769805"/>
              </a:tblGrid>
              <a:tr h="0">
                <a:tc>
                  <a:txBody>
                    <a:bodyPr/>
                    <a:lstStyle/>
                    <a:p>
                      <a:pPr algn="ctr">
                        <a:lnSpc>
                          <a:spcPct val="100000"/>
                        </a:lnSpc>
                        <a:spcAft>
                          <a:spcPts val="0"/>
                        </a:spcAft>
                      </a:pPr>
                      <a:r>
                        <a:rPr lang="zh-CN" sz="2000" b="1" kern="100" dirty="0">
                          <a:latin typeface="黑体" pitchFamily="49" charset="-122"/>
                          <a:ea typeface="黑体" pitchFamily="49" charset="-122"/>
                        </a:rPr>
                        <a:t>条款号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dirty="0">
                          <a:latin typeface="黑体" pitchFamily="49" charset="-122"/>
                          <a:ea typeface="黑体" pitchFamily="49" charset="-122"/>
                        </a:rPr>
                        <a:t>条款内容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a:latin typeface="黑体" pitchFamily="49" charset="-122"/>
                          <a:ea typeface="黑体" pitchFamily="49" charset="-122"/>
                        </a:rPr>
                        <a:t>编列内容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00000"/>
                        </a:lnSpc>
                        <a:spcAft>
                          <a:spcPts val="0"/>
                        </a:spcAft>
                      </a:pPr>
                      <a:r>
                        <a:rPr lang="en-US" altLang="zh-CN" sz="1800" b="1" kern="1200" dirty="0" smtClean="0">
                          <a:solidFill>
                            <a:schemeClr val="tx1"/>
                          </a:solidFill>
                          <a:latin typeface="+mn-lt"/>
                          <a:ea typeface="+mn-ea"/>
                          <a:cs typeface="+mn-cs"/>
                        </a:rPr>
                        <a:t>2.2.1</a:t>
                      </a:r>
                      <a:endParaRPr lang="en-US" sz="2000" b="1" kern="100" dirty="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dirty="0">
                          <a:latin typeface="黑体" pitchFamily="49" charset="-122"/>
                          <a:ea typeface="黑体" pitchFamily="49" charset="-122"/>
                        </a:rPr>
                        <a:t>分值构成</a:t>
                      </a:r>
                    </a:p>
                    <a:p>
                      <a:pPr algn="ctr">
                        <a:lnSpc>
                          <a:spcPct val="100000"/>
                        </a:lnSpc>
                        <a:spcAft>
                          <a:spcPts val="0"/>
                        </a:spcAft>
                      </a:pPr>
                      <a:r>
                        <a:rPr lang="zh-CN" sz="2000" b="1" kern="100" dirty="0">
                          <a:latin typeface="黑体" pitchFamily="49" charset="-122"/>
                          <a:ea typeface="黑体" pitchFamily="49" charset="-122"/>
                        </a:rPr>
                        <a:t>（总分</a:t>
                      </a:r>
                      <a:r>
                        <a:rPr lang="en-US" sz="2000" b="1" kern="100" dirty="0">
                          <a:latin typeface="黑体" pitchFamily="49" charset="-122"/>
                          <a:ea typeface="黑体" pitchFamily="49" charset="-122"/>
                        </a:rPr>
                        <a:t>100</a:t>
                      </a:r>
                      <a:r>
                        <a:rPr lang="zh-CN" sz="2000" b="1" kern="100" dirty="0">
                          <a:latin typeface="黑体" pitchFamily="49" charset="-122"/>
                          <a:ea typeface="黑体" pitchFamily="49" charset="-122"/>
                        </a:rPr>
                        <a:t>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7970" algn="just">
                        <a:lnSpc>
                          <a:spcPct val="100000"/>
                        </a:lnSpc>
                        <a:spcAft>
                          <a:spcPts val="0"/>
                        </a:spcAft>
                      </a:pPr>
                      <a:r>
                        <a:rPr lang="zh-CN" sz="2000" b="1" kern="100" dirty="0">
                          <a:latin typeface="黑体" pitchFamily="49" charset="-122"/>
                          <a:ea typeface="黑体" pitchFamily="49" charset="-122"/>
                        </a:rPr>
                        <a:t>第一个信封（商务及技术文件）评分分值构成：</a:t>
                      </a:r>
                    </a:p>
                    <a:p>
                      <a:pPr indent="266700" algn="just">
                        <a:lnSpc>
                          <a:spcPct val="100000"/>
                        </a:lnSpc>
                        <a:spcAft>
                          <a:spcPts val="0"/>
                        </a:spcAft>
                      </a:pPr>
                      <a:r>
                        <a:rPr lang="zh-CN" sz="2000" b="1" kern="100" dirty="0">
                          <a:latin typeface="黑体" pitchFamily="49" charset="-122"/>
                          <a:ea typeface="黑体" pitchFamily="49" charset="-122"/>
                        </a:rPr>
                        <a:t>施工组织设计：</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分</a:t>
                      </a:r>
                    </a:p>
                    <a:p>
                      <a:pPr indent="266700" algn="just">
                        <a:lnSpc>
                          <a:spcPct val="100000"/>
                        </a:lnSpc>
                        <a:spcAft>
                          <a:spcPts val="0"/>
                        </a:spcAft>
                      </a:pPr>
                      <a:r>
                        <a:rPr lang="zh-CN" sz="2000" b="1" kern="100" dirty="0">
                          <a:latin typeface="黑体" pitchFamily="49" charset="-122"/>
                          <a:ea typeface="黑体" pitchFamily="49" charset="-122"/>
                        </a:rPr>
                        <a:t>主要人员：</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分</a:t>
                      </a:r>
                    </a:p>
                    <a:p>
                      <a:pPr indent="266700" algn="just">
                        <a:lnSpc>
                          <a:spcPct val="100000"/>
                        </a:lnSpc>
                        <a:spcAft>
                          <a:spcPts val="0"/>
                        </a:spcAft>
                      </a:pPr>
                      <a:r>
                        <a:rPr lang="zh-CN" sz="2000" b="1" kern="100" dirty="0">
                          <a:latin typeface="黑体" pitchFamily="49" charset="-122"/>
                          <a:ea typeface="黑体" pitchFamily="49" charset="-122"/>
                        </a:rPr>
                        <a:t>技术能力：</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分</a:t>
                      </a:r>
                    </a:p>
                    <a:p>
                      <a:pPr indent="266700" algn="just">
                        <a:lnSpc>
                          <a:spcPct val="100000"/>
                        </a:lnSpc>
                        <a:spcAft>
                          <a:spcPts val="0"/>
                        </a:spcAft>
                      </a:pPr>
                      <a:r>
                        <a:rPr lang="zh-CN" sz="2000" b="1" kern="100" dirty="0">
                          <a:latin typeface="黑体" pitchFamily="49" charset="-122"/>
                          <a:ea typeface="黑体" pitchFamily="49" charset="-122"/>
                        </a:rPr>
                        <a:t>财务能力：</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分</a:t>
                      </a:r>
                    </a:p>
                    <a:p>
                      <a:pPr indent="266700" algn="just">
                        <a:lnSpc>
                          <a:spcPct val="100000"/>
                        </a:lnSpc>
                        <a:spcAft>
                          <a:spcPts val="0"/>
                        </a:spcAft>
                      </a:pPr>
                      <a:r>
                        <a:rPr lang="zh-CN" sz="2000" b="1" kern="100" dirty="0">
                          <a:latin typeface="黑体" pitchFamily="49" charset="-122"/>
                          <a:ea typeface="黑体" pitchFamily="49" charset="-122"/>
                        </a:rPr>
                        <a:t>业绩：</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分</a:t>
                      </a:r>
                    </a:p>
                    <a:p>
                      <a:pPr indent="266700" algn="just">
                        <a:lnSpc>
                          <a:spcPct val="100000"/>
                        </a:lnSpc>
                        <a:spcAft>
                          <a:spcPts val="0"/>
                        </a:spcAft>
                      </a:pPr>
                      <a:r>
                        <a:rPr lang="zh-CN" sz="2000" b="1" kern="100" dirty="0">
                          <a:latin typeface="黑体" pitchFamily="49" charset="-122"/>
                          <a:ea typeface="黑体" pitchFamily="49" charset="-122"/>
                        </a:rPr>
                        <a:t>履约信誉：</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分</a:t>
                      </a:r>
                    </a:p>
                    <a:p>
                      <a:pPr indent="266700" algn="just">
                        <a:lnSpc>
                          <a:spcPct val="100000"/>
                        </a:lnSpc>
                        <a:spcAft>
                          <a:spcPts val="0"/>
                        </a:spcAft>
                      </a:pPr>
                      <a:r>
                        <a:rPr lang="en-US" sz="2000" b="1" kern="100" dirty="0">
                          <a:latin typeface="黑体" pitchFamily="49" charset="-122"/>
                          <a:ea typeface="黑体" pitchFamily="49" charset="-122"/>
                        </a:rPr>
                        <a:t>……</a:t>
                      </a:r>
                      <a:endParaRPr lang="zh-CN" sz="2000" b="1" kern="100" dirty="0">
                        <a:latin typeface="黑体" pitchFamily="49" charset="-122"/>
                        <a:ea typeface="黑体" pitchFamily="49" charset="-122"/>
                      </a:endParaRPr>
                    </a:p>
                    <a:p>
                      <a:pPr indent="267970" algn="just">
                        <a:lnSpc>
                          <a:spcPct val="100000"/>
                        </a:lnSpc>
                        <a:spcAft>
                          <a:spcPts val="0"/>
                        </a:spcAft>
                      </a:pPr>
                      <a:r>
                        <a:rPr lang="zh-CN" sz="2000" b="1" kern="100" dirty="0">
                          <a:latin typeface="黑体" pitchFamily="49" charset="-122"/>
                          <a:ea typeface="黑体" pitchFamily="49" charset="-122"/>
                        </a:rPr>
                        <a:t>第二个信封（报价文件）评分分值构成：</a:t>
                      </a:r>
                    </a:p>
                    <a:p>
                      <a:pPr indent="266700" algn="just">
                        <a:lnSpc>
                          <a:spcPct val="100000"/>
                        </a:lnSpc>
                        <a:spcAft>
                          <a:spcPts val="0"/>
                        </a:spcAft>
                      </a:pPr>
                      <a:r>
                        <a:rPr lang="zh-CN" sz="2000" b="1" kern="100" dirty="0">
                          <a:latin typeface="黑体" pitchFamily="49" charset="-122"/>
                          <a:ea typeface="黑体" pitchFamily="49" charset="-122"/>
                        </a:rPr>
                        <a:t>评标价：</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29377"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29378" name="Rectangle 2"/>
          <p:cNvSpPr>
            <a:spLocks noChangeArrowheads="1"/>
          </p:cNvSpPr>
          <p:nvPr/>
        </p:nvSpPr>
        <p:spPr bwMode="auto">
          <a:xfrm>
            <a:off x="0" y="0"/>
            <a:ext cx="3017838" cy="4763"/>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467544" y="4369668"/>
            <a:ext cx="8280920" cy="923330"/>
          </a:xfrm>
          <a:prstGeom prst="rect">
            <a:avLst/>
          </a:prstGeom>
        </p:spPr>
        <p:txBody>
          <a:bodyPr wrap="square">
            <a:spAutoFit/>
          </a:bodyPr>
          <a:lstStyle/>
          <a:p>
            <a:r>
              <a:rPr lang="zh-CN" altLang="zh-CN" b="1" dirty="0" smtClean="0"/>
              <a:t>各评分因素权重分值范围如下：施工组织设计</a:t>
            </a:r>
            <a:r>
              <a:rPr lang="en-US" altLang="zh-CN" b="1" dirty="0" smtClean="0"/>
              <a:t>5~20</a:t>
            </a:r>
            <a:r>
              <a:rPr lang="zh-CN" altLang="zh-CN" b="1" dirty="0" smtClean="0"/>
              <a:t>分；主要人员</a:t>
            </a:r>
            <a:r>
              <a:rPr lang="en-US" altLang="zh-CN" b="1" dirty="0" smtClean="0"/>
              <a:t>10~20</a:t>
            </a:r>
            <a:r>
              <a:rPr lang="zh-CN" altLang="zh-CN" b="1" dirty="0" smtClean="0"/>
              <a:t>分；技术能力</a:t>
            </a:r>
            <a:r>
              <a:rPr lang="en-US" altLang="zh-CN" b="1" dirty="0" smtClean="0"/>
              <a:t>0~5</a:t>
            </a:r>
            <a:r>
              <a:rPr lang="zh-CN" altLang="zh-CN" b="1" dirty="0" smtClean="0"/>
              <a:t>分；财务能力</a:t>
            </a:r>
            <a:r>
              <a:rPr lang="en-US" altLang="zh-CN" b="1" dirty="0" smtClean="0"/>
              <a:t>5~10</a:t>
            </a:r>
            <a:r>
              <a:rPr lang="zh-CN" altLang="zh-CN" b="1" dirty="0" smtClean="0"/>
              <a:t>分；业绩</a:t>
            </a:r>
            <a:r>
              <a:rPr lang="en-US" altLang="zh-CN" b="1" dirty="0" smtClean="0"/>
              <a:t>5~12</a:t>
            </a:r>
            <a:r>
              <a:rPr lang="zh-CN" altLang="zh-CN" b="1" dirty="0" smtClean="0"/>
              <a:t>分；履约信誉</a:t>
            </a:r>
            <a:r>
              <a:rPr lang="en-US" altLang="zh-CN" b="1" dirty="0" smtClean="0"/>
              <a:t>3~5</a:t>
            </a:r>
            <a:r>
              <a:rPr lang="zh-CN" altLang="zh-CN" b="1" dirty="0" smtClean="0"/>
              <a:t>分。评标价权重分值不应低于</a:t>
            </a:r>
            <a:r>
              <a:rPr lang="en-US" altLang="zh-CN" b="1" dirty="0" smtClean="0"/>
              <a:t>50</a:t>
            </a:r>
            <a:r>
              <a:rPr lang="zh-CN" altLang="zh-CN" b="1" dirty="0" smtClean="0"/>
              <a:t>分。</a:t>
            </a:r>
            <a:endParaRPr lang="zh-CN" altLang="en-US" b="1"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评标办法（经评审的最低投标价法）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5" name="表格 4"/>
          <p:cNvGraphicFramePr>
            <a:graphicFrameLocks noGrp="1"/>
          </p:cNvGraphicFramePr>
          <p:nvPr/>
        </p:nvGraphicFramePr>
        <p:xfrm>
          <a:off x="755576" y="1057300"/>
          <a:ext cx="7920880" cy="2868468"/>
        </p:xfrm>
        <a:graphic>
          <a:graphicData uri="http://schemas.openxmlformats.org/drawingml/2006/table">
            <a:tbl>
              <a:tblPr/>
              <a:tblGrid>
                <a:gridCol w="518188"/>
                <a:gridCol w="1258458"/>
                <a:gridCol w="6144234"/>
              </a:tblGrid>
              <a:tr h="504056">
                <a:tc gridSpan="2">
                  <a:txBody>
                    <a:bodyPr/>
                    <a:lstStyle/>
                    <a:p>
                      <a:pPr algn="ctr">
                        <a:lnSpc>
                          <a:spcPct val="100000"/>
                        </a:lnSpc>
                        <a:spcAft>
                          <a:spcPts val="0"/>
                        </a:spcAft>
                      </a:pPr>
                      <a:r>
                        <a:rPr lang="zh-CN" sz="2000" b="1" kern="100" dirty="0">
                          <a:latin typeface="黑体" pitchFamily="49" charset="-122"/>
                          <a:ea typeface="黑体" pitchFamily="49" charset="-122"/>
                        </a:rPr>
                        <a:t>条款号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00000"/>
                        </a:lnSpc>
                        <a:spcAft>
                          <a:spcPts val="0"/>
                        </a:spcAft>
                      </a:pPr>
                      <a:r>
                        <a:rPr lang="zh-CN" sz="2000" b="1" kern="100" spc="20">
                          <a:latin typeface="黑体" pitchFamily="49" charset="-122"/>
                          <a:ea typeface="黑体" pitchFamily="49" charset="-122"/>
                        </a:rPr>
                        <a:t>评审因素与评审标准</a:t>
                      </a:r>
                      <a:endParaRPr lang="zh-CN" sz="2000" b="1" kern="10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64412">
                <a:tc>
                  <a:txBody>
                    <a:bodyPr/>
                    <a:lstStyle/>
                    <a:p>
                      <a:pPr algn="ctr">
                        <a:lnSpc>
                          <a:spcPct val="100000"/>
                        </a:lnSpc>
                        <a:spcAft>
                          <a:spcPts val="0"/>
                        </a:spcAft>
                      </a:pPr>
                      <a:r>
                        <a:rPr lang="en-US" sz="2000" b="1" kern="100">
                          <a:latin typeface="黑体" pitchFamily="49" charset="-122"/>
                          <a:ea typeface="黑体" pitchFamily="49" charset="-122"/>
                        </a:rPr>
                        <a:t>1</a:t>
                      </a:r>
                      <a:endParaRPr lang="zh-CN" sz="2000" b="1" kern="10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dirty="0">
                          <a:latin typeface="黑体" pitchFamily="49" charset="-122"/>
                          <a:ea typeface="黑体" pitchFamily="49" charset="-122"/>
                        </a:rPr>
                        <a:t>评标方法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266700" algn="just" defTabSz="914400" rtl="0" eaLnBrk="1" latinLnBrk="0" hangingPunct="1">
                        <a:lnSpc>
                          <a:spcPct val="100000"/>
                        </a:lnSpc>
                        <a:spcAft>
                          <a:spcPts val="0"/>
                        </a:spcAft>
                      </a:pPr>
                      <a:r>
                        <a:rPr lang="zh-CN" altLang="zh-CN" sz="2000" b="1" kern="100" dirty="0" smtClean="0">
                          <a:solidFill>
                            <a:schemeClr val="tx1"/>
                          </a:solidFill>
                          <a:latin typeface="黑体" pitchFamily="49" charset="-122"/>
                          <a:ea typeface="黑体" pitchFamily="49" charset="-122"/>
                          <a:cs typeface="+mn-cs"/>
                        </a:rPr>
                        <a:t>经评审的投标价相等时，评标委员会依次按照以下优先顺序推荐中标候选人或确定中标人：</a:t>
                      </a:r>
                    </a:p>
                    <a:p>
                      <a:pPr marL="0" indent="266700" algn="just" defTabSz="914400" rtl="0" eaLnBrk="1" latinLnBrk="0" hangingPunct="1">
                        <a:lnSpc>
                          <a:spcPct val="100000"/>
                        </a:lnSpc>
                        <a:spcAft>
                          <a:spcPts val="0"/>
                        </a:spcAft>
                      </a:pPr>
                      <a:r>
                        <a:rPr lang="zh-CN" altLang="zh-CN" sz="2000" b="1" kern="100" dirty="0" smtClean="0">
                          <a:solidFill>
                            <a:schemeClr val="tx1"/>
                          </a:solidFill>
                          <a:latin typeface="黑体" pitchFamily="49" charset="-122"/>
                          <a:ea typeface="黑体" pitchFamily="49" charset="-122"/>
                          <a:cs typeface="+mn-cs"/>
                        </a:rPr>
                        <a:t>（</a:t>
                      </a:r>
                      <a:r>
                        <a:rPr lang="en-US" altLang="zh-CN" sz="2000" b="1" kern="100" dirty="0" smtClean="0">
                          <a:solidFill>
                            <a:schemeClr val="tx1"/>
                          </a:solidFill>
                          <a:latin typeface="黑体" pitchFamily="49" charset="-122"/>
                          <a:ea typeface="黑体" pitchFamily="49" charset="-122"/>
                          <a:cs typeface="+mn-cs"/>
                        </a:rPr>
                        <a:t>1</a:t>
                      </a:r>
                      <a:r>
                        <a:rPr lang="zh-CN" altLang="zh-CN" sz="2000" b="1" kern="100" dirty="0" smtClean="0">
                          <a:solidFill>
                            <a:schemeClr val="tx1"/>
                          </a:solidFill>
                          <a:latin typeface="黑体" pitchFamily="49" charset="-122"/>
                          <a:ea typeface="黑体" pitchFamily="49" charset="-122"/>
                          <a:cs typeface="+mn-cs"/>
                        </a:rPr>
                        <a:t>）投标报价低的投标人优先；</a:t>
                      </a:r>
                    </a:p>
                    <a:p>
                      <a:pPr marL="0" indent="266700" algn="just" defTabSz="914400" rtl="0" eaLnBrk="1" latinLnBrk="0" hangingPunct="1">
                        <a:lnSpc>
                          <a:spcPct val="100000"/>
                        </a:lnSpc>
                        <a:spcAft>
                          <a:spcPts val="0"/>
                        </a:spcAft>
                      </a:pPr>
                      <a:r>
                        <a:rPr lang="zh-CN" altLang="zh-CN" sz="2000" b="1" kern="100" dirty="0" smtClean="0">
                          <a:solidFill>
                            <a:schemeClr val="tx1"/>
                          </a:solidFill>
                          <a:latin typeface="黑体" pitchFamily="49" charset="-122"/>
                          <a:ea typeface="黑体" pitchFamily="49" charset="-122"/>
                          <a:cs typeface="+mn-cs"/>
                        </a:rPr>
                        <a:t>（</a:t>
                      </a:r>
                      <a:r>
                        <a:rPr lang="en-US" altLang="zh-CN" sz="2000" b="1" kern="100" dirty="0" smtClean="0">
                          <a:solidFill>
                            <a:schemeClr val="tx1"/>
                          </a:solidFill>
                          <a:latin typeface="黑体" pitchFamily="49" charset="-122"/>
                          <a:ea typeface="黑体" pitchFamily="49" charset="-122"/>
                          <a:cs typeface="+mn-cs"/>
                        </a:rPr>
                        <a:t>2</a:t>
                      </a:r>
                      <a:r>
                        <a:rPr lang="zh-CN" altLang="zh-CN" sz="2000" b="1" kern="100" dirty="0" smtClean="0">
                          <a:solidFill>
                            <a:schemeClr val="tx1"/>
                          </a:solidFill>
                          <a:latin typeface="黑体" pitchFamily="49" charset="-122"/>
                          <a:ea typeface="黑体" pitchFamily="49" charset="-122"/>
                          <a:cs typeface="+mn-cs"/>
                        </a:rPr>
                        <a:t>）被招标项目所在地省级交通运输主管部门评为较高信用等级的投标人优先；</a:t>
                      </a:r>
                    </a:p>
                    <a:p>
                      <a:pPr marL="0" indent="266700" algn="just" defTabSz="914400" rtl="0" eaLnBrk="1" latinLnBrk="0" hangingPunct="1">
                        <a:lnSpc>
                          <a:spcPct val="100000"/>
                        </a:lnSpc>
                        <a:spcAft>
                          <a:spcPts val="0"/>
                        </a:spcAft>
                      </a:pPr>
                      <a:r>
                        <a:rPr lang="zh-CN" altLang="zh-CN" sz="2000" b="1" kern="100" dirty="0" smtClean="0">
                          <a:solidFill>
                            <a:schemeClr val="tx1"/>
                          </a:solidFill>
                          <a:latin typeface="黑体" pitchFamily="49" charset="-122"/>
                          <a:ea typeface="黑体" pitchFamily="49" charset="-122"/>
                          <a:cs typeface="+mn-cs"/>
                        </a:rPr>
                        <a:t>（</a:t>
                      </a:r>
                      <a:r>
                        <a:rPr lang="en-US" altLang="zh-CN" sz="2000" b="1" kern="100" dirty="0" smtClean="0">
                          <a:solidFill>
                            <a:schemeClr val="tx1"/>
                          </a:solidFill>
                          <a:latin typeface="黑体" pitchFamily="49" charset="-122"/>
                          <a:ea typeface="黑体" pitchFamily="49" charset="-122"/>
                          <a:cs typeface="+mn-cs"/>
                        </a:rPr>
                        <a:t>3</a:t>
                      </a:r>
                      <a:r>
                        <a:rPr lang="zh-CN" altLang="zh-CN" sz="2000" b="1" kern="100" dirty="0" smtClean="0">
                          <a:solidFill>
                            <a:schemeClr val="tx1"/>
                          </a:solidFill>
                          <a:latin typeface="黑体" pitchFamily="49" charset="-122"/>
                          <a:ea typeface="黑体" pitchFamily="49" charset="-122"/>
                          <a:cs typeface="+mn-cs"/>
                        </a:rPr>
                        <a:t>）</a:t>
                      </a:r>
                      <a:r>
                        <a:rPr lang="en-US" altLang="zh-CN" sz="2000" b="1" kern="100" dirty="0" smtClean="0">
                          <a:solidFill>
                            <a:schemeClr val="tx1"/>
                          </a:solidFill>
                          <a:latin typeface="黑体" pitchFamily="49" charset="-122"/>
                          <a:ea typeface="黑体" pitchFamily="49" charset="-122"/>
                          <a:cs typeface="+mn-cs"/>
                        </a:rPr>
                        <a:t>……</a:t>
                      </a:r>
                      <a:r>
                        <a:rPr lang="zh-CN" altLang="zh-CN" sz="2000" b="1" kern="100" dirty="0" smtClean="0">
                          <a:solidFill>
                            <a:schemeClr val="tx1"/>
                          </a:solidFill>
                          <a:latin typeface="黑体" pitchFamily="49" charset="-122"/>
                          <a:ea typeface="黑体" pitchFamily="49" charset="-122"/>
                          <a:cs typeface="+mn-cs"/>
                        </a:rPr>
                        <a:t>。</a:t>
                      </a:r>
                      <a:endParaRPr lang="zh-CN" sz="2000" b="1" kern="100" dirty="0">
                        <a:solidFill>
                          <a:schemeClr val="tx1"/>
                        </a:solidFill>
                        <a:latin typeface="黑体" pitchFamily="49" charset="-122"/>
                        <a:ea typeface="黑体" pitchFamily="49"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评标办法（经评审的最低投标价法）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6" name="表格 5"/>
          <p:cNvGraphicFramePr>
            <a:graphicFrameLocks noGrp="1"/>
          </p:cNvGraphicFramePr>
          <p:nvPr/>
        </p:nvGraphicFramePr>
        <p:xfrm>
          <a:off x="611560" y="913284"/>
          <a:ext cx="8064896" cy="1800200"/>
        </p:xfrm>
        <a:graphic>
          <a:graphicData uri="http://schemas.openxmlformats.org/drawingml/2006/table">
            <a:tbl>
              <a:tblPr/>
              <a:tblGrid>
                <a:gridCol w="651453"/>
                <a:gridCol w="1129714"/>
                <a:gridCol w="1341039"/>
                <a:gridCol w="4942690"/>
              </a:tblGrid>
              <a:tr h="746675">
                <a:tc gridSpan="2">
                  <a:txBody>
                    <a:bodyPr/>
                    <a:lstStyle/>
                    <a:p>
                      <a:pPr algn="ctr">
                        <a:lnSpc>
                          <a:spcPct val="100000"/>
                        </a:lnSpc>
                        <a:spcAft>
                          <a:spcPts val="0"/>
                        </a:spcAft>
                      </a:pPr>
                      <a:r>
                        <a:rPr lang="zh-CN" sz="2000" b="1" kern="100" dirty="0">
                          <a:latin typeface="黑体" pitchFamily="49" charset="-122"/>
                          <a:ea typeface="黑体" pitchFamily="49" charset="-122"/>
                        </a:rPr>
                        <a:t>条款号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00000"/>
                        </a:lnSpc>
                        <a:spcAft>
                          <a:spcPts val="0"/>
                        </a:spcAft>
                      </a:pPr>
                      <a:r>
                        <a:rPr lang="zh-CN" sz="2000" b="1" kern="100" dirty="0">
                          <a:latin typeface="黑体" pitchFamily="49" charset="-122"/>
                          <a:ea typeface="黑体" pitchFamily="49" charset="-122"/>
                        </a:rPr>
                        <a:t>量化因素</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a:latin typeface="黑体" pitchFamily="49" charset="-122"/>
                          <a:ea typeface="黑体" pitchFamily="49" charset="-122"/>
                        </a:rPr>
                        <a:t>量化标准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3525">
                <a:tc>
                  <a:txBody>
                    <a:bodyPr/>
                    <a:lstStyle/>
                    <a:p>
                      <a:pPr algn="ctr">
                        <a:lnSpc>
                          <a:spcPct val="100000"/>
                        </a:lnSpc>
                        <a:spcAft>
                          <a:spcPts val="0"/>
                        </a:spcAft>
                      </a:pPr>
                      <a:r>
                        <a:rPr lang="en-US" sz="2000" b="1" kern="100">
                          <a:latin typeface="黑体" pitchFamily="49" charset="-122"/>
                          <a:ea typeface="黑体" pitchFamily="49" charset="-122"/>
                        </a:rPr>
                        <a:t>2.2</a:t>
                      </a:r>
                      <a:endParaRPr lang="zh-CN" sz="2000" b="1" kern="10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dirty="0">
                          <a:latin typeface="黑体" pitchFamily="49" charset="-122"/>
                          <a:ea typeface="黑体" pitchFamily="49" charset="-122"/>
                        </a:rPr>
                        <a:t>详细评审标准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dirty="0">
                          <a:latin typeface="黑体" pitchFamily="49" charset="-122"/>
                          <a:ea typeface="黑体" pitchFamily="49" charset="-122"/>
                        </a:rPr>
                        <a:t>评标价计算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zh-CN" sz="2000" b="1" kern="100" dirty="0">
                          <a:latin typeface="黑体" pitchFamily="49" charset="-122"/>
                          <a:ea typeface="黑体" pitchFamily="49" charset="-122"/>
                        </a:rPr>
                        <a:t>经评审的投标价（评标价）＝修正后的投标报价－暂估价－暂列金额（不含计日工总额）</a:t>
                      </a:r>
                      <a:r>
                        <a:rPr lang="en-US" sz="2000" b="1" kern="100" dirty="0">
                          <a:latin typeface="黑体" pitchFamily="49" charset="-122"/>
                          <a:ea typeface="黑体" pitchFamily="49" charset="-122"/>
                        </a:rPr>
                        <a:t> </a:t>
                      </a:r>
                      <a:endParaRPr lang="zh-CN" sz="2000" b="1" kern="100" dirty="0">
                        <a:latin typeface="黑体" pitchFamily="49" charset="-122"/>
                        <a:ea typeface="黑体" pitchFamily="49"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39617"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9618" name="Rectangle 2"/>
          <p:cNvSpPr>
            <a:spLocks noChangeArrowheads="1"/>
          </p:cNvSpPr>
          <p:nvPr/>
        </p:nvSpPr>
        <p:spPr bwMode="auto">
          <a:xfrm>
            <a:off x="0" y="0"/>
            <a:ext cx="3017838" cy="4763"/>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39620" name="Rectangle 4"/>
          <p:cNvSpPr>
            <a:spLocks noChangeArrowheads="1"/>
          </p:cNvSpPr>
          <p:nvPr/>
        </p:nvSpPr>
        <p:spPr bwMode="auto">
          <a:xfrm>
            <a:off x="683568" y="2929508"/>
            <a:ext cx="8208912" cy="1729607"/>
          </a:xfrm>
          <a:prstGeom prst="rect">
            <a:avLst/>
          </a:prstGeom>
          <a:noFill/>
          <a:ln w="9525">
            <a:noFill/>
            <a:miter lim="800000"/>
            <a:headEnd/>
            <a:tailEnd/>
          </a:ln>
          <a:effectLst/>
        </p:spPr>
        <p:txBody>
          <a:bodyPr vert="horz" wrap="square" lIns="91440" tIns="152352" rIns="91440" bIns="152352" numCol="1" anchor="ctr" anchorCtr="0" compatLnSpc="1">
            <a:prstTxWarp prst="textNoShape">
              <a:avLst/>
            </a:prstTxWarp>
            <a:spAutoFit/>
          </a:bodyPr>
          <a:lstStyle/>
          <a:p>
            <a:pPr marR="0" lvl="0" indent="457200" algn="just" fontAlgn="base">
              <a:lnSpc>
                <a:spcPct val="100000"/>
              </a:lnSpc>
              <a:spcBef>
                <a:spcPct val="20000"/>
              </a:spcBef>
              <a:spcAft>
                <a:spcPct val="0"/>
              </a:spcAft>
              <a:buClrTx/>
              <a:buSzTx/>
              <a:tabLst/>
            </a:pPr>
            <a:r>
              <a:rPr lang="zh-CN" altLang="zh-CN" sz="2200" b="1" dirty="0" smtClean="0"/>
              <a:t>3.4 第二个信封详细评审</a:t>
            </a:r>
          </a:p>
          <a:p>
            <a:pPr marR="0" lvl="0" indent="457200" algn="just" fontAlgn="base">
              <a:lnSpc>
                <a:spcPct val="100000"/>
              </a:lnSpc>
              <a:spcBef>
                <a:spcPct val="20000"/>
              </a:spcBef>
              <a:spcAft>
                <a:spcPct val="0"/>
              </a:spcAft>
              <a:buClrTx/>
              <a:buSzTx/>
              <a:tabLst/>
            </a:pPr>
            <a:r>
              <a:rPr lang="en-US" altLang="zh-CN" sz="2200" dirty="0" smtClean="0"/>
              <a:t>3.4.1 </a:t>
            </a:r>
            <a:r>
              <a:rPr lang="zh-CN" altLang="en-US" sz="2200" dirty="0" smtClean="0"/>
              <a:t>评标委员会按本章第</a:t>
            </a:r>
            <a:r>
              <a:rPr lang="en-US" altLang="zh-CN" sz="2200" dirty="0" smtClean="0"/>
              <a:t>2.2</a:t>
            </a:r>
            <a:r>
              <a:rPr lang="zh-CN" altLang="en-US" sz="2200" dirty="0" smtClean="0"/>
              <a:t>款规定的量化因素和标准进行价格折算，计算出经评审的投标价（即评标价），并编制价格比较一览表。 </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6156176" y="0"/>
            <a:ext cx="2987825" cy="2209428"/>
          </a:xfrm>
          <a:prstGeom prst="rect">
            <a:avLst/>
          </a:prstGeom>
          <a:solidFill>
            <a:schemeClr val="accent6">
              <a:lumMod val="60000"/>
              <a:lumOff val="40000"/>
              <a:alpha val="69804"/>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2313365" y="2209428"/>
            <a:ext cx="6830636"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合同条款及格式</a:t>
            </a:r>
            <a:endParaRPr lang="zh-CN" altLang="en-US" sz="2800" dirty="0">
              <a:solidFill>
                <a:schemeClr val="bg1"/>
              </a:solidFill>
              <a:latin typeface="+mn-ea"/>
            </a:endParaRPr>
          </a:p>
        </p:txBody>
      </p:sp>
      <p:sp>
        <p:nvSpPr>
          <p:cNvPr id="5" name="文本框 4"/>
          <p:cNvSpPr txBox="1"/>
          <p:nvPr/>
        </p:nvSpPr>
        <p:spPr>
          <a:xfrm>
            <a:off x="6156176" y="1129308"/>
            <a:ext cx="3096344" cy="707886"/>
          </a:xfrm>
          <a:prstGeom prst="rect">
            <a:avLst/>
          </a:prstGeom>
          <a:noFill/>
        </p:spPr>
        <p:txBody>
          <a:bodyPr wrap="square" rtlCol="0">
            <a:spAutoFit/>
          </a:bodyPr>
          <a:lstStyle/>
          <a:p>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4   </a:t>
            </a:r>
            <a:r>
              <a:rPr lang="zh-CN" altLang="en-US" sz="4000" b="1" dirty="0" smtClean="0">
                <a:solidFill>
                  <a:schemeClr val="accent1"/>
                </a:solidFill>
                <a:latin typeface="微软雅黑" panose="020B0503020204020204" pitchFamily="34" charset="-122"/>
                <a:ea typeface="微软雅黑" panose="020B0503020204020204" pitchFamily="34" charset="-122"/>
              </a:rPr>
              <a:t>第四章</a:t>
            </a:r>
            <a:endParaRPr lang="zh-CN" altLang="en-US" sz="4000" b="1" dirty="0">
              <a:solidFill>
                <a:schemeClr val="accent1"/>
              </a:solidFill>
              <a:latin typeface="Adobe Gothic Std B" panose="020B0800000000000000" pitchFamily="34" charset="-128"/>
            </a:endParaRPr>
          </a:p>
        </p:txBody>
      </p:sp>
      <p:sp>
        <p:nvSpPr>
          <p:cNvPr id="10" name="矩形 4"/>
          <p:cNvSpPr/>
          <p:nvPr/>
        </p:nvSpPr>
        <p:spPr>
          <a:xfrm>
            <a:off x="1" y="3649046"/>
            <a:ext cx="2313364" cy="2065954"/>
          </a:xfrm>
          <a:prstGeom prst="rect">
            <a:avLst/>
          </a:prstGeom>
          <a:solidFill>
            <a:schemeClr val="accent5">
              <a:lumMod val="40000"/>
              <a:lumOff val="60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982421776"/>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1.1	</a:t>
            </a:r>
            <a:r>
              <a:rPr lang="zh-CN" altLang="zh-CN" sz="2200" b="1" dirty="0" smtClean="0"/>
              <a:t>词语定义</a:t>
            </a:r>
            <a:endParaRPr lang="en-US" altLang="zh-CN" sz="2200" b="1" dirty="0" smtClean="0"/>
          </a:p>
          <a:p>
            <a:pPr marL="0" indent="457200" algn="just">
              <a:buNone/>
            </a:pPr>
            <a:r>
              <a:rPr lang="en-US" altLang="zh-CN" sz="2200" dirty="0" smtClean="0"/>
              <a:t>1.1.6.7 </a:t>
            </a:r>
            <a:r>
              <a:rPr lang="zh-CN" altLang="zh-CN" sz="2200" dirty="0" smtClean="0"/>
              <a:t>专业分包：指承包人与具有相应资格的施工企业签订专业分包合同，由分包人承担承包人委托的分部工程、分项工程或适合专业化队伍施工的其他工程，整体结算，并能独立控制工程质量、施工进度、材料采购、生产安全的施工行为。</a:t>
            </a:r>
          </a:p>
          <a:p>
            <a:pPr marL="0" indent="457200" algn="just">
              <a:buNone/>
            </a:pPr>
            <a:r>
              <a:rPr lang="en-US" altLang="zh-CN" sz="2200" dirty="0" smtClean="0"/>
              <a:t>1.1.6.8 </a:t>
            </a:r>
            <a:r>
              <a:rPr lang="zh-CN" altLang="zh-CN" sz="2200" dirty="0" smtClean="0"/>
              <a:t>劳务分包：指承包人与具有施工劳务资质的劳务企业签订劳务分包合同，由劳务企业提供劳务人员及机具，由承包人统一组织施工、统一控制工程质量、施工进度、材料采购、生产安全的施工行为。</a:t>
            </a:r>
          </a:p>
          <a:p>
            <a:pPr marL="0" indent="457200" algn="just">
              <a:buNone/>
            </a:pPr>
            <a:r>
              <a:rPr lang="en-US" altLang="zh-CN" sz="2200" dirty="0" smtClean="0"/>
              <a:t>1.1.6.9 </a:t>
            </a:r>
            <a:r>
              <a:rPr lang="zh-CN" altLang="zh-CN" sz="2200" dirty="0" smtClean="0"/>
              <a:t>雇用民工：指承包人与具有相应劳动能力的自然人签订劳动合同，由承包人统一组织管理，从事分项工程施工或配套工程施工的行为。</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1.4 合同文件的优先顺序</a:t>
            </a:r>
            <a:endParaRPr lang="zh-CN" altLang="zh-CN" sz="2200" b="1" dirty="0" smtClean="0"/>
          </a:p>
          <a:p>
            <a:pPr marL="0" indent="457200" algn="just">
              <a:buNone/>
            </a:pPr>
            <a:r>
              <a:rPr lang="zh-CN" altLang="zh-CN" sz="2200" dirty="0" smtClean="0"/>
              <a:t>本款约定为：</a:t>
            </a:r>
          </a:p>
          <a:p>
            <a:pPr marL="0" indent="457200" algn="just">
              <a:buNone/>
            </a:pPr>
            <a:r>
              <a:rPr lang="zh-CN" altLang="zh-CN" sz="2200" dirty="0" smtClean="0"/>
              <a:t>组成合同的各项文件应互相解释，互为说明。除项目专用合同条款另有约定外，解释合同文件的优先顺序如下：</a:t>
            </a:r>
          </a:p>
          <a:p>
            <a:pPr marL="0" indent="457200" algn="just">
              <a:buNone/>
            </a:pPr>
            <a:r>
              <a:rPr lang="zh-CN" altLang="zh-CN" sz="2200" dirty="0" smtClean="0"/>
              <a:t>（</a:t>
            </a:r>
            <a:r>
              <a:rPr lang="en-US" altLang="zh-CN" sz="2200" dirty="0" smtClean="0"/>
              <a:t>1</a:t>
            </a:r>
            <a:r>
              <a:rPr lang="zh-CN" altLang="zh-CN" sz="2200" dirty="0" smtClean="0"/>
              <a:t>）合同协议书及各种合同附件（含评标期间和合同谈判过程中的澄清文件和补充资料）；</a:t>
            </a:r>
          </a:p>
          <a:p>
            <a:pPr marL="0" indent="457200" algn="just">
              <a:buNone/>
            </a:pPr>
            <a:r>
              <a:rPr lang="zh-CN" altLang="zh-CN" sz="2200" dirty="0" smtClean="0"/>
              <a:t>（</a:t>
            </a:r>
            <a:r>
              <a:rPr lang="en-US" altLang="zh-CN" sz="2200" dirty="0" smtClean="0"/>
              <a:t>2</a:t>
            </a:r>
            <a:r>
              <a:rPr lang="zh-CN" altLang="zh-CN" sz="2200" dirty="0" smtClean="0"/>
              <a:t>）中标通知书；</a:t>
            </a:r>
          </a:p>
          <a:p>
            <a:pPr marL="0" indent="457200" algn="just">
              <a:buNone/>
            </a:pPr>
            <a:r>
              <a:rPr lang="zh-CN" altLang="zh-CN" sz="2200" dirty="0" smtClean="0"/>
              <a:t>（</a:t>
            </a:r>
            <a:r>
              <a:rPr lang="en-US" altLang="zh-CN" sz="2200" dirty="0" smtClean="0"/>
              <a:t>3</a:t>
            </a:r>
            <a:r>
              <a:rPr lang="zh-CN" altLang="zh-CN" sz="2200" dirty="0" smtClean="0"/>
              <a:t>）投标函及投标函附录；</a:t>
            </a:r>
          </a:p>
          <a:p>
            <a:pPr marL="0" indent="457200" algn="just">
              <a:buNone/>
            </a:pPr>
            <a:r>
              <a:rPr lang="zh-CN" altLang="zh-CN" sz="2200" dirty="0" smtClean="0"/>
              <a:t>（</a:t>
            </a:r>
            <a:r>
              <a:rPr lang="en-US" altLang="zh-CN" sz="2200" dirty="0" smtClean="0"/>
              <a:t>4</a:t>
            </a:r>
            <a:r>
              <a:rPr lang="zh-CN" altLang="zh-CN" sz="2200" dirty="0" smtClean="0"/>
              <a:t>）项目专用合同条款；</a:t>
            </a:r>
          </a:p>
          <a:p>
            <a:pPr marL="0" indent="457200" algn="just">
              <a:buNone/>
            </a:pPr>
            <a:r>
              <a:rPr lang="zh-CN" altLang="zh-CN" sz="2200" dirty="0" smtClean="0"/>
              <a:t>（</a:t>
            </a:r>
            <a:r>
              <a:rPr lang="en-US" altLang="zh-CN" sz="2200" dirty="0" smtClean="0"/>
              <a:t>5</a:t>
            </a:r>
            <a:r>
              <a:rPr lang="zh-CN" altLang="zh-CN" sz="2200" dirty="0" smtClean="0"/>
              <a:t>）公路工程专用合同条款；</a:t>
            </a:r>
          </a:p>
          <a:p>
            <a:pPr marL="0" indent="457200" algn="just">
              <a:buNone/>
            </a:pPr>
            <a:r>
              <a:rPr lang="zh-CN" altLang="zh-CN" sz="2200" dirty="0" smtClean="0"/>
              <a:t>（</a:t>
            </a:r>
            <a:r>
              <a:rPr lang="en-US" altLang="zh-CN" sz="2200" dirty="0" smtClean="0"/>
              <a:t>6</a:t>
            </a:r>
            <a:r>
              <a:rPr lang="zh-CN" altLang="zh-CN" sz="2200" dirty="0" smtClean="0"/>
              <a:t>）通用合同条款；</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1.4 合同文件的优先顺序</a:t>
            </a:r>
            <a:endParaRPr lang="zh-CN" altLang="zh-CN" sz="2200" b="1" dirty="0" smtClean="0"/>
          </a:p>
          <a:p>
            <a:pPr marL="0" indent="457200" algn="just">
              <a:buNone/>
            </a:pPr>
            <a:r>
              <a:rPr lang="zh-CN" altLang="zh-CN" sz="2200" dirty="0" smtClean="0"/>
              <a:t>本款约定为：</a:t>
            </a:r>
          </a:p>
          <a:p>
            <a:pPr marL="0" indent="457200" algn="just">
              <a:buNone/>
            </a:pPr>
            <a:r>
              <a:rPr lang="zh-CN" altLang="zh-CN" sz="2200" dirty="0" smtClean="0"/>
              <a:t>组成合同的各项文件应互相解释，互为说明。除项目专用合同条款另有约定外，解释合同文件的优先顺序如下：</a:t>
            </a:r>
          </a:p>
          <a:p>
            <a:pPr marL="0" indent="457200" algn="just">
              <a:buNone/>
            </a:pPr>
            <a:r>
              <a:rPr lang="zh-CN" altLang="zh-CN" sz="2200" dirty="0" smtClean="0"/>
              <a:t>（</a:t>
            </a:r>
            <a:r>
              <a:rPr lang="en-US" altLang="zh-CN" sz="2200" dirty="0" smtClean="0"/>
              <a:t>7</a:t>
            </a:r>
            <a:r>
              <a:rPr lang="zh-CN" altLang="zh-CN" sz="2200" dirty="0" smtClean="0"/>
              <a:t>）工程量清单计量规则；</a:t>
            </a:r>
          </a:p>
          <a:p>
            <a:pPr marL="0" indent="457200" algn="just">
              <a:buNone/>
            </a:pPr>
            <a:r>
              <a:rPr lang="zh-CN" altLang="zh-CN" sz="2200" dirty="0" smtClean="0"/>
              <a:t>（</a:t>
            </a:r>
            <a:r>
              <a:rPr lang="en-US" altLang="zh-CN" sz="2200" dirty="0" smtClean="0"/>
              <a:t>8</a:t>
            </a:r>
            <a:r>
              <a:rPr lang="zh-CN" altLang="zh-CN" sz="2200" dirty="0" smtClean="0"/>
              <a:t>）技术规范；</a:t>
            </a:r>
          </a:p>
          <a:p>
            <a:pPr marL="0" indent="457200" algn="just">
              <a:buNone/>
            </a:pPr>
            <a:r>
              <a:rPr lang="zh-CN" altLang="zh-CN" sz="2200" dirty="0" smtClean="0"/>
              <a:t>（</a:t>
            </a:r>
            <a:r>
              <a:rPr lang="en-US" altLang="zh-CN" sz="2200" dirty="0" smtClean="0"/>
              <a:t>9</a:t>
            </a:r>
            <a:r>
              <a:rPr lang="zh-CN" altLang="zh-CN" sz="2200" dirty="0" smtClean="0"/>
              <a:t>）图纸；</a:t>
            </a:r>
          </a:p>
          <a:p>
            <a:pPr marL="0" indent="457200" algn="just">
              <a:buNone/>
            </a:pPr>
            <a:r>
              <a:rPr lang="zh-CN" altLang="zh-CN" sz="2200" dirty="0" smtClean="0"/>
              <a:t>（</a:t>
            </a:r>
            <a:r>
              <a:rPr lang="en-US" altLang="zh-CN" sz="2200" dirty="0" smtClean="0"/>
              <a:t>10</a:t>
            </a:r>
            <a:r>
              <a:rPr lang="zh-CN" altLang="zh-CN" sz="2200" dirty="0" smtClean="0"/>
              <a:t>）已标价工程量清单；</a:t>
            </a:r>
          </a:p>
          <a:p>
            <a:pPr marL="0" indent="457200" algn="just">
              <a:buNone/>
            </a:pPr>
            <a:r>
              <a:rPr lang="zh-CN" altLang="zh-CN" sz="2200" dirty="0" smtClean="0"/>
              <a:t>（</a:t>
            </a:r>
            <a:r>
              <a:rPr lang="en-US" altLang="zh-CN" sz="2200" dirty="0" smtClean="0"/>
              <a:t>11</a:t>
            </a:r>
            <a:r>
              <a:rPr lang="zh-CN" altLang="zh-CN" sz="2200" dirty="0" smtClean="0"/>
              <a:t>）承包人有关人员、设备投入的承诺及投标文件中的施工组织设计；</a:t>
            </a:r>
          </a:p>
          <a:p>
            <a:pPr marL="0" indent="457200" algn="just">
              <a:buNone/>
            </a:pPr>
            <a:r>
              <a:rPr lang="zh-CN" altLang="zh-CN" sz="2200" dirty="0" smtClean="0"/>
              <a:t>（</a:t>
            </a:r>
            <a:r>
              <a:rPr lang="en-US" altLang="zh-CN" sz="2200" dirty="0" smtClean="0"/>
              <a:t>12</a:t>
            </a:r>
            <a:r>
              <a:rPr lang="zh-CN" altLang="zh-CN" sz="2200" dirty="0" smtClean="0"/>
              <a:t>）其他合同文件。</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4.1.10 </a:t>
            </a:r>
            <a:r>
              <a:rPr lang="zh-CN" altLang="zh-CN" sz="2200" b="1" dirty="0" smtClean="0"/>
              <a:t>其他义务</a:t>
            </a:r>
          </a:p>
          <a:p>
            <a:pPr marL="0" indent="457200" algn="just">
              <a:buNone/>
            </a:pPr>
            <a:r>
              <a:rPr lang="zh-CN" altLang="zh-CN" sz="2200" dirty="0" smtClean="0"/>
              <a:t>（</a:t>
            </a:r>
            <a:r>
              <a:rPr lang="en-US" altLang="zh-CN" sz="2200" dirty="0" smtClean="0"/>
              <a:t>4</a:t>
            </a:r>
            <a:r>
              <a:rPr lang="zh-CN" altLang="zh-CN" sz="2200" dirty="0" smtClean="0"/>
              <a:t>）承包人应分解工程价款中的人工费用，在工程项目所在地银行开设民工工资（劳务费）专用账户，专项用于支付民工工资。发包人应按照本合同约定的比例或承包人提供的人工费用数额，将应付工程款中的人工费单独拨付到承包人开设的民工工资（劳务费）专用账户。民工工资（劳务费）专用账户应向人力资源社会保障部门和交通运输主管部门备案，并委托开户银行负责日常监管，确保专款专用。开户银行发现账户资金不足、被挪用等情况，应及时向人力资源社会保障部门和交通运输主管部门报告。</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8022288"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ectangle 3"/>
          <p:cNvSpPr txBox="1">
            <a:spLocks noChangeArrowheads="1"/>
          </p:cNvSpPr>
          <p:nvPr/>
        </p:nvSpPr>
        <p:spPr>
          <a:xfrm>
            <a:off x="827584" y="1057300"/>
            <a:ext cx="7776864" cy="4300537"/>
          </a:xfrm>
          <a:prstGeom prst="rect">
            <a:avLst/>
          </a:prstGeom>
        </p:spPr>
        <p:txBody>
          <a:bodyPr/>
          <a:lstStyle/>
          <a:p>
            <a:pPr algn="ctr"/>
            <a:r>
              <a:rPr lang="zh-CN" altLang="zh-CN" sz="2000" b="1" dirty="0" smtClean="0">
                <a:solidFill>
                  <a:srgbClr val="FF0000"/>
                </a:solidFill>
              </a:rPr>
              <a:t>国务院办公厅关于全面治理拖欠农民工工资问题的意见</a:t>
            </a:r>
          </a:p>
          <a:p>
            <a:pPr algn="ctr"/>
            <a:r>
              <a:rPr lang="zh-CN" altLang="zh-CN" sz="2000" b="1" dirty="0" smtClean="0"/>
              <a:t>国办发〔</a:t>
            </a:r>
            <a:r>
              <a:rPr lang="en-US" altLang="zh-CN" sz="2000" b="1" dirty="0" smtClean="0"/>
              <a:t>2016</a:t>
            </a:r>
            <a:r>
              <a:rPr lang="zh-CN" altLang="zh-CN" sz="2000" b="1" dirty="0" smtClean="0"/>
              <a:t>〕</a:t>
            </a:r>
            <a:r>
              <a:rPr lang="en-US" altLang="zh-CN" sz="2000" b="1" dirty="0" smtClean="0"/>
              <a:t>1</a:t>
            </a:r>
            <a:r>
              <a:rPr lang="zh-CN" altLang="zh-CN" sz="2000" b="1" dirty="0" smtClean="0"/>
              <a:t>号</a:t>
            </a:r>
          </a:p>
          <a:p>
            <a:pPr indent="457200"/>
            <a:endParaRPr lang="en-US" altLang="zh-CN" sz="2000" b="1" dirty="0" smtClean="0"/>
          </a:p>
          <a:p>
            <a:pPr indent="457200"/>
            <a:r>
              <a:rPr lang="zh-CN" altLang="zh-CN" sz="2000" b="1" dirty="0" smtClean="0"/>
              <a:t>（八） 施工总承包企业应分解工程价款中的人工费用，在工程项目所在地银行开设农民工工资（劳务费）专用账户，专项用于支付农民工工资。建设单位应按照工程承包合同约定的比例或施工总承包企业提供的人工费用数额，将应付工程款中的人工费单独拨付到施工总承包企业开设的农民工工资（劳务费）专用账户。农民工工资（劳务费）专用账户应向人力资源社会保障部门和交通、水利等工程建设项目主管部门备案，并委托开户银行负责日常监管，确保专款专用。开户银行发现账户资金不足、被挪用等情况，应及时向人力资源社会保障部门和交通、水利等工程建设项目主管部门报告。</a:t>
            </a:r>
            <a:endParaRPr kumimoji="0" lang="en-US"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4.1.10 </a:t>
            </a:r>
            <a:r>
              <a:rPr lang="zh-CN" altLang="zh-CN" sz="2200" b="1" dirty="0" smtClean="0"/>
              <a:t>其他义务</a:t>
            </a:r>
          </a:p>
          <a:p>
            <a:pPr marL="0" indent="457200" algn="just">
              <a:buNone/>
            </a:pPr>
            <a:r>
              <a:rPr lang="zh-CN" altLang="zh-CN" sz="2200" dirty="0" smtClean="0"/>
              <a:t>（</a:t>
            </a:r>
            <a:r>
              <a:rPr lang="en-US" altLang="zh-CN" sz="2200" dirty="0" smtClean="0"/>
              <a:t>5</a:t>
            </a:r>
            <a:r>
              <a:rPr lang="zh-CN" altLang="zh-CN" sz="2200" dirty="0" smtClean="0"/>
              <a:t>）承包人应严格执行招标文件技术规范对施工标准化提出的具体要求，结合本单位施工能力和技术优势，积极采取有利于标准化施工的组织方式和工艺流程，加强工地建设、工艺控制、人员管理和内业资料管理，强化对施工一线操作人员的培训，改善职工生产生活条件，与此相关的费用承包人应列入工程量清单第</a:t>
            </a:r>
            <a:r>
              <a:rPr lang="en-US" altLang="zh-CN" sz="2200" dirty="0" smtClean="0"/>
              <a:t>100</a:t>
            </a:r>
            <a:r>
              <a:rPr lang="zh-CN" altLang="zh-CN" sz="2200" dirty="0" smtClean="0"/>
              <a:t>章中。</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第一章  招标公告</a:t>
            </a:r>
            <a:r>
              <a:rPr lang="zh-CN" altLang="zh-CN" dirty="0" smtClean="0"/>
              <a:t>（未进行资格预审）</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ectangle 3"/>
          <p:cNvSpPr txBox="1">
            <a:spLocks noChangeArrowheads="1"/>
          </p:cNvSpPr>
          <p:nvPr/>
        </p:nvSpPr>
        <p:spPr>
          <a:xfrm>
            <a:off x="1043608" y="1057300"/>
            <a:ext cx="7345363" cy="4300537"/>
          </a:xfrm>
          <a:prstGeom prst="rect">
            <a:avLst/>
          </a:prstGeom>
        </p:spPr>
        <p:txBody>
          <a:bodyPr/>
          <a:lstStyle/>
          <a:p>
            <a:pPr marL="0" marR="0" lvl="0" indent="0" algn="ctr" defTabSz="914400" rtl="0" eaLnBrk="1" fontAlgn="auto" latinLnBrk="0" hangingPunct="1">
              <a:lnSpc>
                <a:spcPct val="130000"/>
              </a:lnSpc>
              <a:spcBef>
                <a:spcPct val="20000"/>
              </a:spcBef>
              <a:spcAft>
                <a:spcPts val="0"/>
              </a:spcAft>
              <a:buClr>
                <a:srgbClr val="FFC000"/>
              </a:buClr>
              <a:buSzTx/>
              <a:buFont typeface="Wingdings" pitchFamily="2" charset="2"/>
              <a:buNone/>
              <a:tabLst/>
              <a:defRPr/>
            </a:pPr>
            <a:r>
              <a:rPr kumimoji="0" lang="en-US" altLang="zh-CN"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a:t>
            </a:r>
            <a:r>
              <a:rPr kumimoji="0" lang="en-US" altLang="zh-CN" sz="2800" b="1" i="0" u="none" strike="noStrike" kern="1200" cap="none" spc="0" normalizeH="0" baseline="0" noProof="0" dirty="0" err="1" smtClean="0">
                <a:ln>
                  <a:noFill/>
                </a:ln>
                <a:solidFill>
                  <a:srgbClr val="FF0000"/>
                </a:solidFill>
                <a:effectLst/>
                <a:uLnTx/>
                <a:uFillTx/>
                <a:latin typeface="黑体" pitchFamily="49" charset="-122"/>
                <a:ea typeface="黑体" pitchFamily="49" charset="-122"/>
              </a:rPr>
              <a:t>招标公告和公示信息发布管理办法</a:t>
            </a:r>
            <a:r>
              <a:rPr kumimoji="0" lang="en-US" altLang="zh-CN"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a:t>
            </a:r>
          </a:p>
          <a:p>
            <a:pPr marL="0" marR="0" lvl="0" indent="0" algn="ctr" defTabSz="914400" rtl="0" eaLnBrk="1" fontAlgn="auto" latinLnBrk="0" hangingPunct="1">
              <a:lnSpc>
                <a:spcPct val="130000"/>
              </a:lnSpc>
              <a:spcBef>
                <a:spcPct val="20000"/>
              </a:spcBef>
              <a:spcAft>
                <a:spcPts val="0"/>
              </a:spcAft>
              <a:buClr>
                <a:srgbClr val="FFC000"/>
              </a:buClr>
              <a:buSzTx/>
              <a:buFont typeface="Wingdings" pitchFamily="2" charset="2"/>
              <a:buNone/>
              <a:tabLst/>
              <a:defRPr/>
            </a:pPr>
            <a:r>
              <a:rPr kumimoji="0" lang="zh-CN" altLang="en-US"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国家发改委 </a:t>
            </a:r>
            <a:r>
              <a:rPr kumimoji="0" lang="en-US" altLang="zh-CN"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2017</a:t>
            </a:r>
            <a:r>
              <a:rPr kumimoji="0" lang="zh-CN" altLang="en-US"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年</a:t>
            </a:r>
            <a:r>
              <a:rPr kumimoji="0" lang="en-US" altLang="zh-CN"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10</a:t>
            </a:r>
            <a:r>
              <a:rPr kumimoji="0" lang="zh-CN" altLang="en-US"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号令</a:t>
            </a:r>
            <a:endParaRPr kumimoji="0" lang="en-US" altLang="zh-CN"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a:p>
            <a:pPr marL="0" marR="0" lvl="0" indent="0" algn="just" defTabSz="914400" rtl="0" eaLnBrk="1" fontAlgn="auto" latinLnBrk="0" hangingPunct="1">
              <a:lnSpc>
                <a:spcPct val="130000"/>
              </a:lnSpc>
              <a:spcBef>
                <a:spcPct val="20000"/>
              </a:spcBef>
              <a:spcAft>
                <a:spcPts val="0"/>
              </a:spcAft>
              <a:buClr>
                <a:srgbClr val="FFC000"/>
              </a:buClr>
              <a:buSzTx/>
              <a:buFont typeface="Wingdings" pitchFamily="2" charset="2"/>
              <a:buNone/>
              <a:tabLst/>
              <a:defRPr/>
            </a:pPr>
            <a:r>
              <a:rPr kumimoji="0" lang="zh-CN" altLang="zh-CN" sz="28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第二条</a:t>
            </a:r>
            <a:r>
              <a:rPr kumimoji="0" lang="en-US" altLang="zh-CN" sz="28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 </a:t>
            </a:r>
            <a:r>
              <a:rPr kumimoji="0" lang="zh-CN" altLang="zh-CN" sz="28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本办法所称招标公告和公示信息，是指招标项目的</a:t>
            </a:r>
            <a:r>
              <a:rPr kumimoji="0" lang="zh-CN" altLang="zh-CN"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资格预审公告、招标公告、中标候选人公示、中标结果公示</a:t>
            </a:r>
            <a:r>
              <a:rPr kumimoji="0" lang="zh-CN" altLang="zh-CN" sz="28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等信息。</a:t>
            </a:r>
            <a:endParaRPr kumimoji="0" lang="en-US" altLang="zh-CN"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4.2 履约保证金</a:t>
            </a:r>
            <a:endParaRPr lang="zh-CN" altLang="zh-CN" sz="2200" b="1" dirty="0" smtClean="0"/>
          </a:p>
          <a:p>
            <a:pPr marL="0" indent="457200" algn="just">
              <a:buNone/>
            </a:pPr>
            <a:r>
              <a:rPr lang="zh-CN" altLang="zh-CN" sz="2200" dirty="0" smtClean="0"/>
              <a:t>本款细化为：</a:t>
            </a:r>
          </a:p>
          <a:p>
            <a:pPr marL="0" indent="457200" algn="just">
              <a:buNone/>
            </a:pPr>
            <a:r>
              <a:rPr lang="zh-CN" altLang="zh-CN" sz="2200" dirty="0" smtClean="0"/>
              <a:t>承包人应保证其履约保证金在发包人签发交工验收证书且承包人按照合同约定缴纳质量保证金前一直有效。发包人应在收到承包人缴纳的质量保证金后</a:t>
            </a:r>
            <a:r>
              <a:rPr lang="en-US" altLang="zh-CN" sz="2200" dirty="0" smtClean="0"/>
              <a:t>28</a:t>
            </a:r>
            <a:r>
              <a:rPr lang="zh-CN" altLang="zh-CN" sz="2200" dirty="0" smtClean="0"/>
              <a:t>天内将履约保证金退还给承包人。</a:t>
            </a:r>
          </a:p>
          <a:p>
            <a:pPr marL="0" indent="457200" algn="just">
              <a:buNone/>
            </a:pPr>
            <a:r>
              <a:rPr lang="zh-CN" altLang="zh-CN" sz="2200" dirty="0" smtClean="0"/>
              <a:t>承包人拒绝按照本合同约定缴纳质量保证金的，发包人有权从交工付款证书中扣留相应金额作为质量保证金，或者直接将履约保证金金额用于保证承包人在缺陷责任期内履行缺陷修复义务。</a:t>
            </a:r>
            <a:endParaRPr lang="en-US"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4.3 分包</a:t>
            </a:r>
            <a:endParaRPr lang="zh-CN" altLang="zh-CN" sz="2200" b="1" dirty="0" smtClean="0"/>
          </a:p>
          <a:p>
            <a:pPr marL="0" indent="457200" algn="just">
              <a:buNone/>
            </a:pPr>
            <a:r>
              <a:rPr lang="zh-CN" altLang="zh-CN" sz="2100" dirty="0" smtClean="0"/>
              <a:t>第</a:t>
            </a:r>
            <a:r>
              <a:rPr lang="en-US" altLang="zh-CN" sz="2100" dirty="0" smtClean="0"/>
              <a:t>4.3.2</a:t>
            </a:r>
            <a:r>
              <a:rPr lang="zh-CN" altLang="zh-CN" sz="2100" dirty="0" smtClean="0"/>
              <a:t>项～第</a:t>
            </a:r>
            <a:r>
              <a:rPr lang="en-US" altLang="zh-CN" sz="2100" dirty="0" smtClean="0"/>
              <a:t>4.3.4</a:t>
            </a:r>
            <a:r>
              <a:rPr lang="zh-CN" altLang="zh-CN" sz="2100" dirty="0" smtClean="0"/>
              <a:t>项细化为：</a:t>
            </a:r>
          </a:p>
          <a:p>
            <a:pPr marL="0" indent="457200" algn="just">
              <a:buNone/>
            </a:pPr>
            <a:r>
              <a:rPr lang="en-US" altLang="zh-CN" sz="2100" dirty="0" smtClean="0"/>
              <a:t>4.3.2 </a:t>
            </a:r>
            <a:r>
              <a:rPr lang="zh-CN" altLang="zh-CN" sz="2100" dirty="0" smtClean="0"/>
              <a:t>承包人不得将工程关键性工作分包给第三人。经发包人同意，承包人可将工程的其他部分或工作分包给第三人。分包包括专业分包和劳务分包。</a:t>
            </a:r>
          </a:p>
          <a:p>
            <a:pPr marL="0" indent="457200" algn="just">
              <a:buNone/>
            </a:pPr>
            <a:r>
              <a:rPr lang="en-US" altLang="zh-CN" sz="2100" dirty="0" smtClean="0"/>
              <a:t>4.3.3 </a:t>
            </a:r>
            <a:r>
              <a:rPr lang="zh-CN" altLang="zh-CN" sz="2100" dirty="0" smtClean="0"/>
              <a:t>专业分包</a:t>
            </a:r>
          </a:p>
          <a:p>
            <a:pPr marL="0" indent="457200" algn="just">
              <a:buNone/>
            </a:pPr>
            <a:r>
              <a:rPr lang="zh-CN" altLang="zh-CN" sz="2100" dirty="0" smtClean="0"/>
              <a:t>在工程施工过程中，承包人进行专业分包必须遵守以下规定：</a:t>
            </a:r>
          </a:p>
          <a:p>
            <a:pPr marL="0" indent="457200" algn="just">
              <a:buNone/>
            </a:pPr>
            <a:r>
              <a:rPr lang="zh-CN" altLang="zh-CN" sz="2100" dirty="0" smtClean="0"/>
              <a:t>（</a:t>
            </a:r>
            <a:r>
              <a:rPr lang="en-US" altLang="zh-CN" sz="2100" dirty="0" smtClean="0"/>
              <a:t>1</a:t>
            </a:r>
            <a:r>
              <a:rPr lang="zh-CN" altLang="zh-CN" sz="2100" dirty="0" smtClean="0"/>
              <a:t>）允许专业分包的工程范围仅限于非关键性工程或者适合专业化队伍施工的专项工程。未列入投标文件的专项工程，承包人不得分包。但因工程变更增加了有特殊性技术要求、特殊工艺或者涉及专利保护等的专项工程，且按规定无须再进行招标的，由承包人提出书面申请，经发包人书面同意，可以分包。</a:t>
            </a:r>
            <a:endParaRPr lang="en-US"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4.3 分包</a:t>
            </a:r>
            <a:endParaRPr lang="zh-CN" altLang="zh-CN" sz="2200" b="1" dirty="0" smtClean="0"/>
          </a:p>
          <a:p>
            <a:pPr marL="0" indent="457200" algn="just">
              <a:buNone/>
            </a:pPr>
            <a:r>
              <a:rPr lang="zh-CN" altLang="zh-CN" sz="2200" dirty="0" smtClean="0"/>
              <a:t>（</a:t>
            </a:r>
            <a:r>
              <a:rPr lang="en-US" altLang="zh-CN" sz="2200" dirty="0" smtClean="0"/>
              <a:t>2</a:t>
            </a:r>
            <a:r>
              <a:rPr lang="zh-CN" altLang="zh-CN" sz="2200" dirty="0" smtClean="0"/>
              <a:t>）专业分包人的资格能力（含安全生产能力）应与其分包工程的标准和规模相适应，且应当具备如下条件：</a:t>
            </a:r>
          </a:p>
          <a:p>
            <a:pPr marL="0" indent="457200" algn="just">
              <a:buNone/>
            </a:pPr>
            <a:r>
              <a:rPr lang="en-US" altLang="zh-CN" sz="2200" dirty="0" smtClean="0"/>
              <a:t>a. </a:t>
            </a:r>
            <a:r>
              <a:rPr lang="zh-CN" altLang="zh-CN" sz="2200" dirty="0" smtClean="0"/>
              <a:t>具有经工商登记的法人资格；</a:t>
            </a:r>
          </a:p>
          <a:p>
            <a:pPr marL="0" indent="457200" algn="just">
              <a:buNone/>
            </a:pPr>
            <a:r>
              <a:rPr lang="en-US" altLang="zh-CN" sz="2200" dirty="0" smtClean="0"/>
              <a:t>b. </a:t>
            </a:r>
            <a:r>
              <a:rPr lang="zh-CN" altLang="zh-CN" sz="2200" dirty="0" smtClean="0"/>
              <a:t>具有从事类似工程经验的管理与技术人员；</a:t>
            </a:r>
            <a:r>
              <a:rPr lang="en-US" altLang="zh-CN" sz="2200" dirty="0" smtClean="0"/>
              <a:t> </a:t>
            </a:r>
            <a:endParaRPr lang="zh-CN" altLang="zh-CN" sz="2200" dirty="0" smtClean="0"/>
          </a:p>
          <a:p>
            <a:pPr marL="0" indent="457200" algn="just">
              <a:buNone/>
            </a:pPr>
            <a:r>
              <a:rPr lang="en-US" altLang="zh-CN" sz="2200" dirty="0" smtClean="0"/>
              <a:t>c. </a:t>
            </a:r>
            <a:r>
              <a:rPr lang="zh-CN" altLang="zh-CN" sz="2200" dirty="0" smtClean="0"/>
              <a:t>具有（自有或租赁）分包工程所需的施工设备。</a:t>
            </a:r>
          </a:p>
          <a:p>
            <a:pPr marL="0" indent="457200" algn="just">
              <a:buNone/>
            </a:pPr>
            <a:r>
              <a:rPr lang="zh-CN" altLang="zh-CN" sz="2200" dirty="0" smtClean="0">
                <a:solidFill>
                  <a:srgbClr val="FF0000"/>
                </a:solidFill>
              </a:rPr>
              <a:t>承包人应向监理人提交专业分包人的资格能力证明材料，经监理人审查并报发包人批准后，可以将相应专业工程分包给该专业分包人。</a:t>
            </a:r>
          </a:p>
          <a:p>
            <a:pPr marL="0" indent="457200" algn="just">
              <a:buNone/>
            </a:pPr>
            <a:r>
              <a:rPr lang="zh-CN" altLang="zh-CN" sz="2200" dirty="0" smtClean="0"/>
              <a:t>（</a:t>
            </a:r>
            <a:r>
              <a:rPr lang="en-US" altLang="zh-CN" sz="2200" dirty="0" smtClean="0"/>
              <a:t>3</a:t>
            </a:r>
            <a:r>
              <a:rPr lang="zh-CN" altLang="zh-CN" sz="2200" dirty="0" smtClean="0"/>
              <a:t>）专业分包工程不得再次分包。</a:t>
            </a:r>
            <a:endParaRPr lang="en-US"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4.3 分包</a:t>
            </a:r>
            <a:endParaRPr lang="zh-CN" altLang="zh-CN" sz="2200" b="1" dirty="0" smtClean="0"/>
          </a:p>
          <a:p>
            <a:pPr marL="0" indent="457200" algn="just">
              <a:buNone/>
            </a:pPr>
            <a:r>
              <a:rPr lang="zh-CN" altLang="zh-CN" sz="2100" dirty="0" smtClean="0"/>
              <a:t>（</a:t>
            </a:r>
            <a:r>
              <a:rPr lang="en-US" altLang="zh-CN" sz="2100" dirty="0" smtClean="0"/>
              <a:t>4</a:t>
            </a:r>
            <a:r>
              <a:rPr lang="zh-CN" altLang="zh-CN" sz="2100" dirty="0" smtClean="0"/>
              <a:t>）承包人和专业分包人应当按照交通运输主管部门制定的统一格式依法签订专业分包合同，并履行合同约定的义务。专业分包合同必须遵循承包合同的各项原则，满足承包合同中的质量、安全、进度、环保以及其他技术、经济等要求。专业分包合同必须明确约定工程款支付条款、结算方式以及保证按期支付的相应措施，确保工程款的支付。承包人应在工程实施前，将经监理人审查同意后的分包合同报发包人备案。</a:t>
            </a:r>
          </a:p>
          <a:p>
            <a:pPr marL="0" indent="457200" algn="just">
              <a:buNone/>
            </a:pPr>
            <a:r>
              <a:rPr lang="zh-CN" altLang="zh-CN" sz="2100" dirty="0" smtClean="0"/>
              <a:t>（</a:t>
            </a:r>
            <a:r>
              <a:rPr lang="en-US" altLang="zh-CN" sz="2100" dirty="0" smtClean="0"/>
              <a:t>5</a:t>
            </a:r>
            <a:r>
              <a:rPr lang="zh-CN" altLang="zh-CN" sz="2100" dirty="0" smtClean="0"/>
              <a:t>）专业分包人应当设立项目管理机构，对所分包工程的施工活动实施管理。项目管理机构应当具有与分包工程的规模、技术复杂程度相适应的技术、经济管理人员，其中项目负责人和技术、财务、计量、质量、安全等主要管理人员必须是专业分包人本单位人员。</a:t>
            </a:r>
            <a:endParaRPr lang="en-US"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4.3 分包</a:t>
            </a:r>
            <a:endParaRPr lang="zh-CN" altLang="zh-CN" sz="2200" b="1" dirty="0" smtClean="0"/>
          </a:p>
          <a:p>
            <a:pPr marL="0" indent="457200" algn="just">
              <a:buNone/>
            </a:pPr>
            <a:r>
              <a:rPr lang="zh-CN" altLang="zh-CN" sz="1900" dirty="0" smtClean="0"/>
              <a:t>（</a:t>
            </a:r>
            <a:r>
              <a:rPr lang="en-US" altLang="zh-CN" sz="1900" dirty="0" smtClean="0"/>
              <a:t>6</a:t>
            </a:r>
            <a:r>
              <a:rPr lang="zh-CN" altLang="zh-CN" sz="1900" dirty="0" smtClean="0"/>
              <a:t>）承包人应当建立健全相关分包管理制度和台账，对专业分包工程的质量、安全、进度和专业分包人的行为等实施全过程管理，按照本办法规定和合同约定对专业分包工程的实施向发包人负责，并承担赔偿责任。专业分包合同不免除承包合同中规定的承包人的责任或者义务。</a:t>
            </a:r>
          </a:p>
          <a:p>
            <a:pPr marL="0" indent="457200" algn="just">
              <a:buNone/>
            </a:pPr>
            <a:r>
              <a:rPr lang="zh-CN" altLang="zh-CN" sz="1900" dirty="0" smtClean="0"/>
              <a:t>（</a:t>
            </a:r>
            <a:r>
              <a:rPr lang="en-US" altLang="zh-CN" sz="1900" dirty="0" smtClean="0"/>
              <a:t>7</a:t>
            </a:r>
            <a:r>
              <a:rPr lang="zh-CN" altLang="zh-CN" sz="1900" dirty="0" smtClean="0"/>
              <a:t>）专业分包人应当依据专业分包合同的约定，组织分包工程的施工，并对分包工程的质量、安全和进度等实施有效控制。专业分包人对其分包的工程向承包人负责，并就所分包的工程向发包人承担连带责任。</a:t>
            </a:r>
          </a:p>
          <a:p>
            <a:pPr marL="0" indent="457200" algn="just">
              <a:buNone/>
            </a:pPr>
            <a:r>
              <a:rPr lang="zh-CN" altLang="zh-CN" sz="1900" dirty="0" smtClean="0"/>
              <a:t>（</a:t>
            </a:r>
            <a:r>
              <a:rPr lang="en-US" altLang="zh-CN" sz="1900" dirty="0" smtClean="0"/>
              <a:t>8</a:t>
            </a:r>
            <a:r>
              <a:rPr lang="zh-CN" altLang="zh-CN" sz="1900" dirty="0" smtClean="0"/>
              <a:t>）承包人对施工现场安全负总责，并对专业分包人的安全生产进行培训和管理。专业分包人应将其专业分包工程的施工组织设计和施工安全方案报承包人备案。专业分包人对分包施工现场安全负责，发现事故隐患，应及时处理。</a:t>
            </a:r>
          </a:p>
          <a:p>
            <a:pPr marL="0" indent="457200" algn="just">
              <a:buNone/>
            </a:pPr>
            <a:r>
              <a:rPr lang="zh-CN" altLang="zh-CN" sz="1900" dirty="0" smtClean="0"/>
              <a:t>违反上述规定之一者属违规分包。</a:t>
            </a:r>
            <a:endParaRPr lang="en-US" altLang="zh-CN" sz="19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4.3 分包</a:t>
            </a:r>
            <a:endParaRPr lang="zh-CN" altLang="zh-CN" sz="2200" b="1" dirty="0" smtClean="0"/>
          </a:p>
          <a:p>
            <a:pPr marL="0" indent="457200" algn="just">
              <a:buNone/>
            </a:pPr>
            <a:r>
              <a:rPr lang="en-US" altLang="zh-CN" sz="2200" dirty="0" smtClean="0"/>
              <a:t>4.3.4 </a:t>
            </a:r>
            <a:r>
              <a:rPr lang="zh-CN" altLang="zh-CN" sz="2200" dirty="0" smtClean="0"/>
              <a:t>劳务分包</a:t>
            </a:r>
          </a:p>
          <a:p>
            <a:pPr marL="0" indent="457200" algn="just">
              <a:buNone/>
            </a:pPr>
            <a:r>
              <a:rPr lang="zh-CN" altLang="zh-CN" sz="2200" dirty="0" smtClean="0"/>
              <a:t>在工程施工过程中，承包人进行劳务分包必须遵守以下规定：</a:t>
            </a:r>
          </a:p>
          <a:p>
            <a:pPr marL="0" indent="457200" algn="just">
              <a:buNone/>
            </a:pPr>
            <a:r>
              <a:rPr lang="zh-CN" altLang="zh-CN" sz="2200" dirty="0" smtClean="0">
                <a:solidFill>
                  <a:srgbClr val="FF0000"/>
                </a:solidFill>
              </a:rPr>
              <a:t>（</a:t>
            </a:r>
            <a:r>
              <a:rPr lang="en-US" altLang="zh-CN" sz="2200" dirty="0" smtClean="0">
                <a:solidFill>
                  <a:srgbClr val="FF0000"/>
                </a:solidFill>
              </a:rPr>
              <a:t>1</a:t>
            </a:r>
            <a:r>
              <a:rPr lang="zh-CN" altLang="zh-CN" sz="2200" dirty="0" smtClean="0">
                <a:solidFill>
                  <a:srgbClr val="FF0000"/>
                </a:solidFill>
              </a:rPr>
              <a:t>）劳务分包人应具有施工劳务资质。</a:t>
            </a:r>
          </a:p>
          <a:p>
            <a:pPr marL="0" indent="457200" algn="just">
              <a:buNone/>
            </a:pPr>
            <a:r>
              <a:rPr lang="zh-CN" altLang="zh-CN" sz="2200" dirty="0" smtClean="0"/>
              <a:t>（</a:t>
            </a:r>
            <a:r>
              <a:rPr lang="en-US" altLang="zh-CN" sz="2200" dirty="0" smtClean="0"/>
              <a:t>2</a:t>
            </a:r>
            <a:r>
              <a:rPr lang="zh-CN" altLang="zh-CN" sz="2200" dirty="0" smtClean="0"/>
              <a:t>）劳务分包应当依法签订劳务分包合同，劳务分包合同必须由承包人的法定代表人或其委托代理人与劳务分包人直接签订，不得由他人代签。承包人的项目经理部、项目经理、施工班组等不具备用工主体资格，不能与劳务分包人签订劳务分包合同。承包人应向发包人和监理人提交劳务分包合同副本并报项目所在地劳动保障部门备案。</a:t>
            </a:r>
            <a:endParaRPr lang="en-US"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4.3 分包</a:t>
            </a:r>
            <a:endParaRPr lang="zh-CN" altLang="zh-CN" sz="2200" b="1" dirty="0" smtClean="0"/>
          </a:p>
          <a:p>
            <a:pPr marL="0" indent="457200" algn="just">
              <a:buNone/>
            </a:pPr>
            <a:r>
              <a:rPr lang="en-US" altLang="zh-CN" sz="1800" dirty="0" smtClean="0"/>
              <a:t>4.3.4 </a:t>
            </a:r>
            <a:r>
              <a:rPr lang="zh-CN" altLang="zh-CN" sz="1800" dirty="0" smtClean="0"/>
              <a:t>劳务分包</a:t>
            </a:r>
          </a:p>
          <a:p>
            <a:pPr marL="0" indent="457200" algn="just">
              <a:buNone/>
            </a:pPr>
            <a:r>
              <a:rPr lang="zh-CN" altLang="zh-CN" sz="1800" dirty="0" smtClean="0"/>
              <a:t>（</a:t>
            </a:r>
            <a:r>
              <a:rPr lang="en-US" altLang="zh-CN" sz="1800" dirty="0" smtClean="0"/>
              <a:t>3</a:t>
            </a:r>
            <a:r>
              <a:rPr lang="zh-CN" altLang="zh-CN" sz="1800" dirty="0" smtClean="0"/>
              <a:t>）承包人雇用的劳务作业应加入到承包人的施工班组统一管理。有关施工质量、施工安全、施工进度、环境保护、技术方案、试验检测、材料保管与供应、机械设备等都必须由承包人管理与调配，不得以包代管。</a:t>
            </a:r>
          </a:p>
          <a:p>
            <a:pPr marL="0" indent="457200" algn="just">
              <a:buNone/>
            </a:pPr>
            <a:r>
              <a:rPr lang="zh-CN" altLang="zh-CN" sz="1800" dirty="0" smtClean="0"/>
              <a:t>（</a:t>
            </a:r>
            <a:r>
              <a:rPr lang="en-US" altLang="zh-CN" sz="1800" dirty="0" smtClean="0"/>
              <a:t>4</a:t>
            </a:r>
            <a:r>
              <a:rPr lang="zh-CN" altLang="zh-CN" sz="1800" dirty="0" smtClean="0"/>
              <a:t>）承包人应当对劳务分包人员进行安全培训和管理，劳务分包人不得将其分包的劳务作业再次分包。</a:t>
            </a:r>
          </a:p>
          <a:p>
            <a:pPr marL="0" indent="457200" algn="just">
              <a:buNone/>
            </a:pPr>
            <a:r>
              <a:rPr lang="zh-CN" altLang="zh-CN" sz="1800" dirty="0" smtClean="0"/>
              <a:t>违反上述规定之一者属违规分包。</a:t>
            </a:r>
          </a:p>
          <a:p>
            <a:pPr marL="0" indent="457200" algn="just">
              <a:buNone/>
            </a:pPr>
            <a:r>
              <a:rPr lang="zh-CN" altLang="zh-CN" sz="1800" dirty="0" smtClean="0"/>
              <a:t>本款补充第</a:t>
            </a:r>
            <a:r>
              <a:rPr lang="en-US" altLang="zh-CN" sz="1800" dirty="0" smtClean="0"/>
              <a:t>4.3.6</a:t>
            </a:r>
            <a:r>
              <a:rPr lang="zh-CN" altLang="zh-CN" sz="1800" dirty="0" smtClean="0"/>
              <a:t>项、</a:t>
            </a:r>
            <a:r>
              <a:rPr lang="en-US" altLang="zh-CN" sz="1800" dirty="0" smtClean="0"/>
              <a:t>4.3.7</a:t>
            </a:r>
            <a:r>
              <a:rPr lang="zh-CN" altLang="zh-CN" sz="1800" dirty="0" smtClean="0"/>
              <a:t>项：</a:t>
            </a:r>
          </a:p>
          <a:p>
            <a:pPr marL="0" indent="457200" algn="just">
              <a:buNone/>
            </a:pPr>
            <a:r>
              <a:rPr lang="en-US" altLang="zh-CN" sz="1800" dirty="0" smtClean="0"/>
              <a:t>4.3.6 </a:t>
            </a:r>
            <a:r>
              <a:rPr lang="zh-CN" altLang="zh-CN" sz="1800" dirty="0" smtClean="0"/>
              <a:t>发包人对承包人与分包人之间的法律与经济纠纷不承担任何责任和义务。</a:t>
            </a:r>
          </a:p>
          <a:p>
            <a:pPr marL="0" indent="457200" algn="just">
              <a:buNone/>
            </a:pPr>
            <a:r>
              <a:rPr lang="en-US" altLang="zh-CN" sz="1800" dirty="0" smtClean="0"/>
              <a:t>4.3.7 </a:t>
            </a:r>
            <a:r>
              <a:rPr lang="zh-CN" altLang="zh-CN" sz="1800" dirty="0" smtClean="0"/>
              <a:t>本项目的各项分包工作均应遵守《公路工程施工分包管理办法》的有关规定。</a:t>
            </a:r>
            <a:endParaRPr lang="en-US" altLang="zh-CN" sz="18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4.10 承包人现场查勘    </a:t>
            </a:r>
            <a:endParaRPr lang="zh-CN" altLang="zh-CN" sz="2200" b="1" dirty="0" smtClean="0"/>
          </a:p>
          <a:p>
            <a:pPr marL="0" indent="457200" algn="just">
              <a:buNone/>
            </a:pPr>
            <a:r>
              <a:rPr lang="zh-CN" altLang="zh-CN" sz="2200" dirty="0" smtClean="0"/>
              <a:t>第</a:t>
            </a:r>
            <a:r>
              <a:rPr lang="en-US" altLang="zh-CN" sz="2200" dirty="0" smtClean="0"/>
              <a:t>4.10.1</a:t>
            </a:r>
            <a:r>
              <a:rPr lang="zh-CN" altLang="zh-CN" sz="2200" dirty="0" smtClean="0"/>
              <a:t>项细化为：</a:t>
            </a:r>
          </a:p>
          <a:p>
            <a:pPr marL="0" indent="457200" algn="just">
              <a:buNone/>
            </a:pPr>
            <a:r>
              <a:rPr lang="zh-CN" altLang="zh-CN" sz="2200" dirty="0" smtClean="0"/>
              <a:t>发包人提供的本合同工程的水文、地质、气象和料场分布、取土场、弃土场位置等资料均属于参考资料，并不构成合同文件的组成部分，承包人应对自己就上述资料的解释、推论和应用负责，发包人不对承包人据此作出的判断和决策承担任何责任。</a:t>
            </a:r>
          </a:p>
          <a:p>
            <a:pPr marL="0" indent="457200" algn="just">
              <a:buNone/>
            </a:pPr>
            <a:endParaRPr lang="en-US" altLang="zh-CN" sz="2200" dirty="0" smtClean="0"/>
          </a:p>
          <a:p>
            <a:pPr marL="0" indent="457200" algn="just">
              <a:buNone/>
            </a:pPr>
            <a:r>
              <a:rPr lang="en-US" altLang="zh-CN" sz="2200" dirty="0" smtClean="0">
                <a:solidFill>
                  <a:srgbClr val="FF0000"/>
                </a:solidFill>
              </a:rPr>
              <a:t>【</a:t>
            </a:r>
            <a:r>
              <a:rPr lang="zh-CN" altLang="zh-CN" sz="2200" dirty="0" smtClean="0">
                <a:solidFill>
                  <a:srgbClr val="FF0000"/>
                </a:solidFill>
              </a:rPr>
              <a:t>如果在招标阶段，招标人在图纸中直接指定了取土场和弃土场位置，且作为投标人投标报价的依据，则招标人应在项目专用合同条款中对本项规定进行调整。</a:t>
            </a:r>
            <a:r>
              <a:rPr lang="en-US" altLang="zh-CN" sz="2200" dirty="0" smtClean="0">
                <a:solidFill>
                  <a:srgbClr val="FF0000"/>
                </a:solidFill>
              </a:rPr>
              <a:t>】</a:t>
            </a:r>
          </a:p>
          <a:p>
            <a:pPr marL="0" indent="457200" algn="just">
              <a:buNone/>
            </a:pPr>
            <a:endParaRPr lang="en-US"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4.13 开展党建工作要求</a:t>
            </a:r>
            <a:endParaRPr lang="zh-CN" altLang="zh-CN" sz="2200" b="1" dirty="0" smtClean="0"/>
          </a:p>
          <a:p>
            <a:pPr marL="0" indent="457200" algn="just">
              <a:buNone/>
            </a:pPr>
            <a:r>
              <a:rPr lang="zh-CN" altLang="zh-CN" sz="2200" dirty="0" smtClean="0"/>
              <a:t>对于政府投资的国家高速公路项目，或承包人为国有控股或参股企业的，承包人应按规定在项目现场设立基层党组织。</a:t>
            </a:r>
            <a:r>
              <a:rPr lang="zh-CN" altLang="en-US" sz="2200" dirty="0" smtClean="0"/>
              <a:t>不满足上述情形的，承包人应</a:t>
            </a:r>
            <a:r>
              <a:rPr lang="zh-CN" altLang="zh-CN" sz="2200" dirty="0" smtClean="0"/>
              <a:t>创造条件使党员能够参加党组织生活并接受相应管理。</a:t>
            </a:r>
          </a:p>
          <a:p>
            <a:pPr marL="0" indent="457200" algn="just">
              <a:buNone/>
            </a:pPr>
            <a:r>
              <a:rPr lang="zh-CN" altLang="zh-CN" sz="2200" dirty="0" smtClean="0"/>
              <a:t>承包人在项目现场设立基层党组织的，应明确党组织机构设置、党组织负责人及党务工作人员配备情况，编制党务工作开展预案，并按照预案要求在项目实施过程中同步开展党务工作，充分发挥基层党组织在项目实施中的作用。</a:t>
            </a:r>
            <a:endParaRPr lang="en-US"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400" b="1" dirty="0" smtClean="0"/>
              <a:t>9.2 承包人的施工安全责任</a:t>
            </a:r>
            <a:endParaRPr lang="zh-CN" altLang="zh-CN" sz="2400" b="1" dirty="0" smtClean="0"/>
          </a:p>
          <a:p>
            <a:pPr marL="0" indent="457200" algn="just">
              <a:buNone/>
            </a:pPr>
            <a:r>
              <a:rPr lang="zh-CN" altLang="zh-CN" sz="2200" dirty="0" smtClean="0"/>
              <a:t>第</a:t>
            </a:r>
            <a:r>
              <a:rPr lang="en-US" altLang="zh-CN" sz="2200" dirty="0" smtClean="0"/>
              <a:t>9.2.5</a:t>
            </a:r>
            <a:r>
              <a:rPr lang="zh-CN" altLang="zh-CN" sz="2200" dirty="0" smtClean="0"/>
              <a:t>项细化为：</a:t>
            </a:r>
          </a:p>
          <a:p>
            <a:pPr marL="0" indent="457200" algn="just">
              <a:buNone/>
            </a:pPr>
            <a:r>
              <a:rPr lang="zh-CN" altLang="zh-CN" sz="2200" dirty="0" smtClean="0"/>
              <a:t>除项目专用合同条款另有约定外，安全生产费用应为投标价（不含安全生产费及建筑工程一切险及第三者责任险的保险费）的</a:t>
            </a:r>
            <a:r>
              <a:rPr lang="en-US" altLang="zh-CN" sz="2200" dirty="0" smtClean="0"/>
              <a:t>1.5%</a:t>
            </a:r>
            <a:r>
              <a:rPr lang="zh-CN" altLang="zh-CN" sz="2200" dirty="0" smtClean="0"/>
              <a:t>（若发包人公布了最高投标限价时，按最高投标限价的</a:t>
            </a:r>
            <a:r>
              <a:rPr lang="en-US" altLang="zh-CN" sz="2200" dirty="0" smtClean="0"/>
              <a:t>1.5%</a:t>
            </a:r>
            <a:r>
              <a:rPr lang="zh-CN" altLang="zh-CN" sz="2200" dirty="0" smtClean="0"/>
              <a:t>计）。安全生产费用应用于施工安全防护用具及设施的采购和更新、安全施工措施的落实、安全生产条件的改善，不得挪作他用。如承包人在此基础上增加安全生产费用以满足项目施工需要，则承包人应在本项目工程量清单其他相关子目的单价或总额价中予以考虑，发包人不再另行支付。因采取合同未约定的特殊防护措施增加的费用，由监理人按第</a:t>
            </a:r>
            <a:r>
              <a:rPr lang="en-US" altLang="zh-CN" sz="2200" dirty="0" smtClean="0"/>
              <a:t>3.5</a:t>
            </a:r>
            <a:r>
              <a:rPr lang="zh-CN" altLang="zh-CN" sz="2200" dirty="0" smtClean="0"/>
              <a:t>款商定或确定。</a:t>
            </a:r>
            <a:endParaRPr lang="en-US"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第一章  招标公告</a:t>
            </a:r>
            <a:r>
              <a:rPr lang="zh-CN" altLang="zh-CN" dirty="0" smtClean="0"/>
              <a:t>（未进行资格预审）</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ectangle 3"/>
          <p:cNvSpPr txBox="1">
            <a:spLocks noChangeArrowheads="1"/>
          </p:cNvSpPr>
          <p:nvPr/>
        </p:nvSpPr>
        <p:spPr>
          <a:xfrm>
            <a:off x="1043608" y="1057300"/>
            <a:ext cx="7345363" cy="4300537"/>
          </a:xfrm>
          <a:prstGeom prst="rect">
            <a:avLst/>
          </a:prstGeom>
        </p:spPr>
        <p:txBody>
          <a:bodyPr/>
          <a:lstStyle/>
          <a:p>
            <a:pPr marL="0" marR="0" lvl="0" indent="0" algn="ctr" defTabSz="914400" rtl="0" eaLnBrk="1" fontAlgn="auto" latinLnBrk="0" hangingPunct="1">
              <a:lnSpc>
                <a:spcPct val="130000"/>
              </a:lnSpc>
              <a:spcBef>
                <a:spcPct val="20000"/>
              </a:spcBef>
              <a:spcAft>
                <a:spcPts val="0"/>
              </a:spcAft>
              <a:buClr>
                <a:srgbClr val="FFC000"/>
              </a:buClr>
              <a:buSzTx/>
              <a:buFont typeface="Wingdings" pitchFamily="2" charset="2"/>
              <a:buNone/>
              <a:tabLst/>
              <a:defRPr/>
            </a:pPr>
            <a:r>
              <a:rPr kumimoji="0" lang="en-US" altLang="zh-CN"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a:t>
            </a:r>
            <a:r>
              <a:rPr kumimoji="0" lang="en-US" altLang="zh-CN" sz="2800" b="1" i="0" u="none" strike="noStrike" kern="1200" cap="none" spc="0" normalizeH="0" baseline="0" noProof="0" dirty="0" err="1" smtClean="0">
                <a:ln>
                  <a:noFill/>
                </a:ln>
                <a:solidFill>
                  <a:srgbClr val="FF0000"/>
                </a:solidFill>
                <a:effectLst/>
                <a:uLnTx/>
                <a:uFillTx/>
                <a:latin typeface="黑体" pitchFamily="49" charset="-122"/>
                <a:ea typeface="黑体" pitchFamily="49" charset="-122"/>
              </a:rPr>
              <a:t>招标公告和公示信息发布管理办法</a:t>
            </a:r>
            <a:r>
              <a:rPr kumimoji="0" lang="en-US" altLang="zh-CN"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a:t>
            </a:r>
          </a:p>
          <a:p>
            <a:pPr marL="0" marR="0" lvl="0" indent="0" algn="ctr" defTabSz="914400" rtl="0" eaLnBrk="1" fontAlgn="auto" latinLnBrk="0" hangingPunct="1">
              <a:lnSpc>
                <a:spcPct val="130000"/>
              </a:lnSpc>
              <a:spcBef>
                <a:spcPct val="20000"/>
              </a:spcBef>
              <a:spcAft>
                <a:spcPts val="0"/>
              </a:spcAft>
              <a:buClr>
                <a:srgbClr val="FFC000"/>
              </a:buClr>
              <a:buSzTx/>
              <a:buFont typeface="Wingdings" pitchFamily="2" charset="2"/>
              <a:buNone/>
              <a:tabLst/>
              <a:defRPr/>
            </a:pPr>
            <a:r>
              <a:rPr kumimoji="0" lang="zh-CN" altLang="en-US"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国家发改委 </a:t>
            </a:r>
            <a:r>
              <a:rPr kumimoji="0" lang="en-US" altLang="zh-CN"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2017</a:t>
            </a:r>
            <a:r>
              <a:rPr kumimoji="0" lang="zh-CN" altLang="en-US"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年</a:t>
            </a:r>
            <a:r>
              <a:rPr kumimoji="0" lang="en-US" altLang="zh-CN"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10</a:t>
            </a:r>
            <a:r>
              <a:rPr kumimoji="0" lang="zh-CN" altLang="en-US"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号令</a:t>
            </a:r>
            <a:endParaRPr kumimoji="0" lang="en-US" altLang="zh-CN"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a:p>
            <a:pPr algn="just">
              <a:lnSpc>
                <a:spcPct val="130000"/>
              </a:lnSpc>
              <a:spcBef>
                <a:spcPct val="20000"/>
              </a:spcBef>
              <a:buClr>
                <a:srgbClr val="FFC000"/>
              </a:buClr>
            </a:pPr>
            <a:r>
              <a:rPr lang="zh-CN" altLang="zh-CN" sz="2800" b="1" dirty="0" smtClean="0">
                <a:latin typeface="黑体" pitchFamily="49" charset="-122"/>
                <a:ea typeface="黑体" pitchFamily="49" charset="-122"/>
              </a:rPr>
              <a:t>第八条</a:t>
            </a:r>
            <a:r>
              <a:rPr lang="en-US" altLang="zh-CN" sz="2800" b="1" dirty="0" smtClean="0">
                <a:latin typeface="黑体" pitchFamily="49" charset="-122"/>
                <a:ea typeface="黑体" pitchFamily="49" charset="-122"/>
              </a:rPr>
              <a:t> </a:t>
            </a:r>
            <a:r>
              <a:rPr lang="zh-CN" altLang="zh-CN" sz="2800" b="1" dirty="0" smtClean="0">
                <a:latin typeface="黑体" pitchFamily="49" charset="-122"/>
                <a:ea typeface="黑体" pitchFamily="49" charset="-122"/>
              </a:rPr>
              <a:t>依法必须招标项目的招标公告和公示信息应当在</a:t>
            </a:r>
            <a:r>
              <a:rPr lang="zh-CN" altLang="zh-CN" sz="2800" b="1" dirty="0" smtClean="0">
                <a:solidFill>
                  <a:srgbClr val="FF0000"/>
                </a:solidFill>
                <a:latin typeface="黑体" pitchFamily="49" charset="-122"/>
                <a:ea typeface="黑体" pitchFamily="49" charset="-122"/>
              </a:rPr>
              <a:t>“中国招标投标公共服务平台”</a:t>
            </a:r>
            <a:r>
              <a:rPr lang="zh-CN" altLang="zh-CN" sz="2800" b="1" dirty="0" smtClean="0">
                <a:latin typeface="黑体" pitchFamily="49" charset="-122"/>
                <a:ea typeface="黑体" pitchFamily="49" charset="-122"/>
              </a:rPr>
              <a:t>或者项目所在地</a:t>
            </a:r>
            <a:r>
              <a:rPr lang="zh-CN" altLang="zh-CN" sz="2800" b="1" dirty="0" smtClean="0">
                <a:solidFill>
                  <a:srgbClr val="FF0000"/>
                </a:solidFill>
                <a:latin typeface="黑体" pitchFamily="49" charset="-122"/>
                <a:ea typeface="黑体" pitchFamily="49" charset="-122"/>
              </a:rPr>
              <a:t>省级电子招标投标公共服务平台</a:t>
            </a:r>
            <a:r>
              <a:rPr lang="zh-CN" altLang="zh-CN" sz="2800" b="1" dirty="0" smtClean="0">
                <a:latin typeface="黑体" pitchFamily="49" charset="-122"/>
                <a:ea typeface="黑体" pitchFamily="49" charset="-122"/>
              </a:rPr>
              <a:t>（以下统一简称“发布媒介”）发布。</a:t>
            </a:r>
            <a:endParaRPr kumimoji="0" lang="en-US" altLang="zh-CN"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1900" b="1" dirty="0" smtClean="0"/>
              <a:t>9.2 承包人的施工安全责任</a:t>
            </a:r>
            <a:endParaRPr lang="zh-CN" altLang="zh-CN" sz="1900" b="1" dirty="0" smtClean="0"/>
          </a:p>
          <a:p>
            <a:pPr marL="0" indent="457200" algn="just">
              <a:buNone/>
            </a:pPr>
            <a:r>
              <a:rPr lang="en-US" altLang="zh-CN" sz="1900" dirty="0" smtClean="0"/>
              <a:t>9.2.8 </a:t>
            </a:r>
            <a:r>
              <a:rPr lang="zh-CN" altLang="zh-CN" sz="1900" dirty="0" smtClean="0"/>
              <a:t>承包人应充分关注和保障所有在现场工作的人员的安全，采取以下有效措施，使现场和本合同工程的实施保持有条不紊，以免使上述人员的安全受到威胁。</a:t>
            </a:r>
          </a:p>
          <a:p>
            <a:pPr marL="0" indent="457200" algn="just">
              <a:buNone/>
            </a:pPr>
            <a:r>
              <a:rPr lang="zh-CN" altLang="zh-CN" sz="1900" dirty="0" smtClean="0"/>
              <a:t>（</a:t>
            </a:r>
            <a:r>
              <a:rPr lang="en-US" altLang="zh-CN" sz="1900" dirty="0" smtClean="0"/>
              <a:t>1</a:t>
            </a:r>
            <a:r>
              <a:rPr lang="zh-CN" altLang="zh-CN" sz="1900" dirty="0" smtClean="0"/>
              <a:t>）按《公路水运工程安全生产监督管理办法》规定的最低数量和资质条件配备专职安全生产管理人员；</a:t>
            </a:r>
          </a:p>
          <a:p>
            <a:pPr marL="0" indent="457200" algn="just">
              <a:buNone/>
            </a:pPr>
            <a:r>
              <a:rPr lang="zh-CN" altLang="zh-CN" sz="1900" dirty="0" smtClean="0"/>
              <a:t>（</a:t>
            </a:r>
            <a:r>
              <a:rPr lang="en-US" altLang="zh-CN" sz="1900" dirty="0" smtClean="0"/>
              <a:t>2</a:t>
            </a:r>
            <a:r>
              <a:rPr lang="zh-CN" altLang="zh-CN" sz="1900" dirty="0" smtClean="0"/>
              <a:t>） 承包人的垂直运输机械作业人员、施工船舶作业人员、爆破作业人员、安装拆卸工、起重信号工、电工、焊工等国家规定的特种作业人员，必须按照国家规定经过专门的安全作业培训，并取得特种作业操作资格证书后，方可上岗作业；</a:t>
            </a:r>
          </a:p>
          <a:p>
            <a:pPr marL="0" indent="457200" algn="just">
              <a:buNone/>
            </a:pPr>
            <a:r>
              <a:rPr lang="zh-CN" altLang="zh-CN" sz="1900" dirty="0" smtClean="0"/>
              <a:t>（</a:t>
            </a:r>
            <a:r>
              <a:rPr lang="en-US" altLang="zh-CN" sz="1900" dirty="0" smtClean="0"/>
              <a:t>3</a:t>
            </a:r>
            <a:r>
              <a:rPr lang="zh-CN" altLang="zh-CN" sz="1900" dirty="0" smtClean="0"/>
              <a:t>）所有施工机具设备和高空作业设备均应定期检查，并有安全员的签字记录；</a:t>
            </a:r>
          </a:p>
          <a:p>
            <a:pPr marL="0" indent="457200" algn="just">
              <a:buNone/>
            </a:pPr>
            <a:r>
              <a:rPr lang="zh-CN" altLang="zh-CN" sz="1900" dirty="0" smtClean="0"/>
              <a:t>（</a:t>
            </a:r>
            <a:r>
              <a:rPr lang="en-US" altLang="zh-CN" sz="1900" dirty="0" smtClean="0"/>
              <a:t>4</a:t>
            </a:r>
            <a:r>
              <a:rPr lang="zh-CN" altLang="zh-CN" sz="1900" dirty="0" smtClean="0"/>
              <a:t>）根据本合同各单位工程的施工特点，严格执行《公路水运工程安全生产监督管理办法》、《公路工程施工安全技术规范》等有关规定。</a:t>
            </a:r>
            <a:endParaRPr lang="en-US" altLang="zh-CN" sz="19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8022288"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ectangle 3"/>
          <p:cNvSpPr txBox="1">
            <a:spLocks noChangeArrowheads="1"/>
          </p:cNvSpPr>
          <p:nvPr/>
        </p:nvSpPr>
        <p:spPr>
          <a:xfrm>
            <a:off x="827584" y="1057300"/>
            <a:ext cx="7776864" cy="4300537"/>
          </a:xfrm>
          <a:prstGeom prst="rect">
            <a:avLst/>
          </a:prstGeom>
        </p:spPr>
        <p:txBody>
          <a:bodyPr/>
          <a:lstStyle/>
          <a:p>
            <a:pPr algn="ctr"/>
            <a:r>
              <a:rPr lang="zh-CN" altLang="zh-CN" sz="2000" b="1" dirty="0" smtClean="0">
                <a:solidFill>
                  <a:srgbClr val="FF0000"/>
                </a:solidFill>
              </a:rPr>
              <a:t>公路水运工程安全生产监督管理办法</a:t>
            </a:r>
          </a:p>
          <a:p>
            <a:pPr algn="ctr"/>
            <a:r>
              <a:rPr lang="zh-CN" altLang="zh-CN" sz="2000" b="1" dirty="0" smtClean="0"/>
              <a:t>交通运输部令</a:t>
            </a:r>
            <a:r>
              <a:rPr lang="en-US" altLang="zh-CN" sz="2000" b="1" dirty="0" smtClean="0"/>
              <a:t>2017</a:t>
            </a:r>
            <a:r>
              <a:rPr lang="zh-CN" altLang="zh-CN" sz="2000" b="1" dirty="0" smtClean="0"/>
              <a:t>年第</a:t>
            </a:r>
            <a:r>
              <a:rPr lang="en-US" altLang="zh-CN" sz="2000" b="1" dirty="0" smtClean="0"/>
              <a:t>25</a:t>
            </a:r>
            <a:r>
              <a:rPr lang="zh-CN" altLang="zh-CN" sz="2000" b="1" dirty="0" smtClean="0"/>
              <a:t>号</a:t>
            </a:r>
            <a:endParaRPr lang="en-US" altLang="zh-CN" sz="2000" b="1" dirty="0" smtClean="0"/>
          </a:p>
          <a:p>
            <a:pPr indent="457200"/>
            <a:endParaRPr lang="en-US" altLang="zh-CN" sz="2000" b="1" dirty="0" smtClean="0"/>
          </a:p>
          <a:p>
            <a:pPr indent="457200"/>
            <a:r>
              <a:rPr lang="zh-CN" altLang="zh-CN" sz="2000" b="1" dirty="0" smtClean="0"/>
              <a:t>第十四条　施工单位从事公路水运工程建设活动，应当取得安全生产许可证及相应等级的资质证书。施工单位的主要负责人和安全生产管理人员应当经交通运输主管部门对其安全生产知识和管理能力考核合格。</a:t>
            </a:r>
            <a:r>
              <a:rPr lang="en-US" altLang="zh-CN" sz="2000" b="1" dirty="0" smtClean="0"/>
              <a:t> </a:t>
            </a:r>
            <a:br>
              <a:rPr lang="en-US" altLang="zh-CN" sz="2000" b="1" dirty="0" smtClean="0"/>
            </a:br>
            <a:r>
              <a:rPr lang="zh-CN" altLang="zh-CN" sz="2000" b="1" dirty="0" smtClean="0"/>
              <a:t>　　</a:t>
            </a:r>
            <a:r>
              <a:rPr lang="zh-CN" altLang="zh-CN" sz="2000" b="1" dirty="0" smtClean="0">
                <a:solidFill>
                  <a:srgbClr val="FF0000"/>
                </a:solidFill>
              </a:rPr>
              <a:t>施工单位应当设置安全生产管理机构或者配备专职安全生产管理人员。施工单位应当根据工程施工作业特点、安全风险以及施工组织难度，按照年度施工产值配备专职安全生产管理人员，不足</a:t>
            </a:r>
            <a:r>
              <a:rPr lang="en-US" altLang="zh-CN" sz="2000" b="1" dirty="0" smtClean="0">
                <a:solidFill>
                  <a:srgbClr val="FF0000"/>
                </a:solidFill>
              </a:rPr>
              <a:t>5000</a:t>
            </a:r>
            <a:r>
              <a:rPr lang="zh-CN" altLang="zh-CN" sz="2000" b="1" dirty="0" smtClean="0">
                <a:solidFill>
                  <a:srgbClr val="FF0000"/>
                </a:solidFill>
              </a:rPr>
              <a:t>万元的至少配备</a:t>
            </a:r>
            <a:r>
              <a:rPr lang="en-US" altLang="zh-CN" sz="2000" b="1" dirty="0" smtClean="0">
                <a:solidFill>
                  <a:srgbClr val="FF0000"/>
                </a:solidFill>
              </a:rPr>
              <a:t>1</a:t>
            </a:r>
            <a:r>
              <a:rPr lang="zh-CN" altLang="zh-CN" sz="2000" b="1" dirty="0" smtClean="0">
                <a:solidFill>
                  <a:srgbClr val="FF0000"/>
                </a:solidFill>
              </a:rPr>
              <a:t>名；</a:t>
            </a:r>
            <a:r>
              <a:rPr lang="en-US" altLang="zh-CN" sz="2000" b="1" dirty="0" smtClean="0">
                <a:solidFill>
                  <a:srgbClr val="FF0000"/>
                </a:solidFill>
              </a:rPr>
              <a:t>5000</a:t>
            </a:r>
            <a:r>
              <a:rPr lang="zh-CN" altLang="zh-CN" sz="2000" b="1" dirty="0" smtClean="0">
                <a:solidFill>
                  <a:srgbClr val="FF0000"/>
                </a:solidFill>
              </a:rPr>
              <a:t>万元以上不足</a:t>
            </a:r>
            <a:r>
              <a:rPr lang="en-US" altLang="zh-CN" sz="2000" b="1" dirty="0" smtClean="0">
                <a:solidFill>
                  <a:srgbClr val="FF0000"/>
                </a:solidFill>
              </a:rPr>
              <a:t>2</a:t>
            </a:r>
            <a:r>
              <a:rPr lang="zh-CN" altLang="zh-CN" sz="2000" b="1" dirty="0" smtClean="0">
                <a:solidFill>
                  <a:srgbClr val="FF0000"/>
                </a:solidFill>
              </a:rPr>
              <a:t>亿元的按每</a:t>
            </a:r>
            <a:r>
              <a:rPr lang="en-US" altLang="zh-CN" sz="2000" b="1" dirty="0" smtClean="0">
                <a:solidFill>
                  <a:srgbClr val="FF0000"/>
                </a:solidFill>
              </a:rPr>
              <a:t>5000</a:t>
            </a:r>
            <a:r>
              <a:rPr lang="zh-CN" altLang="zh-CN" sz="2000" b="1" dirty="0" smtClean="0">
                <a:solidFill>
                  <a:srgbClr val="FF0000"/>
                </a:solidFill>
              </a:rPr>
              <a:t>万元不少于</a:t>
            </a:r>
            <a:r>
              <a:rPr lang="en-US" altLang="zh-CN" sz="2000" b="1" dirty="0" smtClean="0">
                <a:solidFill>
                  <a:srgbClr val="FF0000"/>
                </a:solidFill>
              </a:rPr>
              <a:t>1</a:t>
            </a:r>
            <a:r>
              <a:rPr lang="zh-CN" altLang="zh-CN" sz="2000" b="1" dirty="0" smtClean="0">
                <a:solidFill>
                  <a:srgbClr val="FF0000"/>
                </a:solidFill>
              </a:rPr>
              <a:t>名的比例配备；</a:t>
            </a:r>
            <a:r>
              <a:rPr lang="en-US" altLang="zh-CN" sz="2000" b="1" dirty="0" smtClean="0">
                <a:solidFill>
                  <a:srgbClr val="FF0000"/>
                </a:solidFill>
              </a:rPr>
              <a:t>2</a:t>
            </a:r>
            <a:r>
              <a:rPr lang="zh-CN" altLang="zh-CN" sz="2000" b="1" dirty="0" smtClean="0">
                <a:solidFill>
                  <a:srgbClr val="FF0000"/>
                </a:solidFill>
              </a:rPr>
              <a:t>亿元以上的不少于</a:t>
            </a:r>
            <a:r>
              <a:rPr lang="en-US" altLang="zh-CN" sz="2000" b="1" dirty="0" smtClean="0">
                <a:solidFill>
                  <a:srgbClr val="FF0000"/>
                </a:solidFill>
              </a:rPr>
              <a:t>5</a:t>
            </a:r>
            <a:r>
              <a:rPr lang="zh-CN" altLang="zh-CN" sz="2000" b="1" dirty="0" smtClean="0">
                <a:solidFill>
                  <a:srgbClr val="FF0000"/>
                </a:solidFill>
              </a:rPr>
              <a:t>名，且按专业配备</a:t>
            </a:r>
            <a:r>
              <a:rPr lang="zh-CN" altLang="en-US" sz="2000" b="1" dirty="0" smtClean="0">
                <a:solidFill>
                  <a:srgbClr val="FF0000"/>
                </a:solidFill>
              </a:rPr>
              <a:t>。</a:t>
            </a:r>
            <a:endParaRPr kumimoji="0" lang="en-US"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8022288"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ectangle 3"/>
          <p:cNvSpPr txBox="1">
            <a:spLocks noChangeArrowheads="1"/>
          </p:cNvSpPr>
          <p:nvPr/>
        </p:nvSpPr>
        <p:spPr>
          <a:xfrm>
            <a:off x="827584" y="1057300"/>
            <a:ext cx="7776864" cy="4300537"/>
          </a:xfrm>
          <a:prstGeom prst="rect">
            <a:avLst/>
          </a:prstGeom>
        </p:spPr>
        <p:txBody>
          <a:bodyPr/>
          <a:lstStyle/>
          <a:p>
            <a:pPr algn="ctr"/>
            <a:r>
              <a:rPr lang="zh-CN" altLang="zh-CN" sz="2000" b="1" dirty="0" smtClean="0">
                <a:solidFill>
                  <a:srgbClr val="FF0000"/>
                </a:solidFill>
              </a:rPr>
              <a:t>公路水运工程安全生产监督管理办法</a:t>
            </a:r>
          </a:p>
          <a:p>
            <a:pPr algn="ctr"/>
            <a:r>
              <a:rPr lang="zh-CN" altLang="zh-CN" sz="2000" b="1" dirty="0" smtClean="0"/>
              <a:t>交通运输部令</a:t>
            </a:r>
            <a:r>
              <a:rPr lang="en-US" altLang="zh-CN" sz="2000" b="1" dirty="0" smtClean="0"/>
              <a:t>2017</a:t>
            </a:r>
            <a:r>
              <a:rPr lang="zh-CN" altLang="zh-CN" sz="2000" b="1" dirty="0" smtClean="0"/>
              <a:t>年第</a:t>
            </a:r>
            <a:r>
              <a:rPr lang="en-US" altLang="zh-CN" sz="2000" b="1" dirty="0" smtClean="0"/>
              <a:t>25</a:t>
            </a:r>
            <a:r>
              <a:rPr lang="zh-CN" altLang="zh-CN" sz="2000" b="1" dirty="0" smtClean="0"/>
              <a:t>号</a:t>
            </a:r>
            <a:endParaRPr lang="en-US" altLang="zh-CN" sz="2000" b="1" dirty="0" smtClean="0"/>
          </a:p>
          <a:p>
            <a:pPr indent="457200"/>
            <a:endParaRPr lang="en-US" altLang="zh-CN" sz="2000" b="1" dirty="0" smtClean="0"/>
          </a:p>
          <a:p>
            <a:pPr indent="457200" algn="just"/>
            <a:r>
              <a:rPr lang="zh-CN" altLang="zh-CN" sz="2000" b="1" dirty="0" smtClean="0"/>
              <a:t>　第二十一条　从业单位应当保证本单位所应具备的安全生产条件必需的资金投入。</a:t>
            </a:r>
            <a:endParaRPr lang="en-US" altLang="zh-CN" sz="2000" b="1" dirty="0" smtClean="0"/>
          </a:p>
          <a:p>
            <a:pPr indent="457200" algn="just"/>
            <a:r>
              <a:rPr lang="zh-CN" altLang="zh-CN" sz="2000" b="1" dirty="0" smtClean="0"/>
              <a:t>建设单位在编制工程招标文件及项目概预算时，应当确定保障安全作业环境及安全施工措施所需的安全生产费用，并不得低于国家规定的标准。</a:t>
            </a:r>
            <a:endParaRPr lang="en-US" altLang="zh-CN" sz="2000" b="1" dirty="0" smtClean="0"/>
          </a:p>
          <a:p>
            <a:pPr indent="457200" algn="just"/>
            <a:r>
              <a:rPr lang="zh-CN" altLang="zh-CN" sz="2000" b="1" dirty="0" smtClean="0">
                <a:solidFill>
                  <a:srgbClr val="FF0000"/>
                </a:solidFill>
              </a:rPr>
              <a:t>施工单位在工程投标报价中应当包含安全生产费用并单独计提，不得作为竞争性报价。</a:t>
            </a:r>
            <a:endParaRPr lang="en-US" altLang="zh-CN" sz="2000" b="1" dirty="0" smtClean="0">
              <a:solidFill>
                <a:srgbClr val="FF0000"/>
              </a:solidFill>
            </a:endParaRPr>
          </a:p>
          <a:p>
            <a:pPr indent="457200" algn="just"/>
            <a:r>
              <a:rPr lang="zh-CN" altLang="zh-CN" sz="2000" b="1" dirty="0" smtClean="0"/>
              <a:t>安全生产费用应当经监理工程师审核签认，并经建设单位同意后，在项目建设成本中据实列支，严禁挪用。</a:t>
            </a:r>
            <a:endParaRPr kumimoji="0" lang="en-US"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13.2 </a:t>
            </a:r>
            <a:r>
              <a:rPr lang="zh-CN" altLang="zh-CN" sz="2200" b="1" dirty="0" smtClean="0"/>
              <a:t>承包人的质量管理</a:t>
            </a:r>
            <a:endParaRPr lang="en-US" altLang="zh-CN" sz="2200" b="1" dirty="0" smtClean="0"/>
          </a:p>
          <a:p>
            <a:pPr marL="0" indent="457200" algn="just">
              <a:buNone/>
            </a:pPr>
            <a:r>
              <a:rPr lang="zh-CN" altLang="zh-CN" sz="2200" dirty="0" smtClean="0"/>
              <a:t>本款补充第</a:t>
            </a:r>
            <a:r>
              <a:rPr lang="en-US" altLang="zh-CN" sz="2200" dirty="0" smtClean="0"/>
              <a:t>13.2.3</a:t>
            </a:r>
            <a:r>
              <a:rPr lang="zh-CN" altLang="zh-CN" sz="2200" dirty="0" smtClean="0"/>
              <a:t>项</a:t>
            </a:r>
            <a:r>
              <a:rPr lang="en-US" altLang="zh-CN" sz="2200" dirty="0" smtClean="0"/>
              <a:t>~</a:t>
            </a:r>
            <a:r>
              <a:rPr lang="zh-CN" altLang="zh-CN" sz="2200" dirty="0" smtClean="0"/>
              <a:t>第</a:t>
            </a:r>
            <a:r>
              <a:rPr lang="en-US" altLang="zh-CN" sz="2200" dirty="0" smtClean="0"/>
              <a:t>13.2.10</a:t>
            </a:r>
            <a:r>
              <a:rPr lang="zh-CN" altLang="zh-CN" sz="2200" dirty="0" smtClean="0"/>
              <a:t>项：</a:t>
            </a:r>
          </a:p>
          <a:p>
            <a:pPr marL="0" indent="457200" algn="just">
              <a:buNone/>
            </a:pPr>
            <a:r>
              <a:rPr lang="en-US" altLang="zh-CN" sz="2200" dirty="0" smtClean="0"/>
              <a:t>13.2.3 </a:t>
            </a:r>
            <a:r>
              <a:rPr lang="zh-CN" altLang="zh-CN" sz="2200" dirty="0" smtClean="0"/>
              <a:t>公路工程施行质量责任终身制。承包人应当书面明确相应的项目负责人和质量负责人。承包人的相关人员按照国家法律法规和有关规定在工程合理使用年限内承担相应的质量责任。</a:t>
            </a:r>
          </a:p>
          <a:p>
            <a:pPr marL="0" indent="457200" algn="just">
              <a:buNone/>
            </a:pPr>
            <a:r>
              <a:rPr lang="en-US" altLang="zh-CN" sz="2200" dirty="0" smtClean="0"/>
              <a:t>13.2.4 </a:t>
            </a:r>
            <a:r>
              <a:rPr lang="zh-CN" altLang="zh-CN" sz="2200" dirty="0" smtClean="0"/>
              <a:t>承包人应当建立健全工程质量保证体系，制定质量管理制度，强化工程质量管理措施，完善工程质量目标保障机制；严格遵守国家有关法律、法规和规章，严格执行公路工程强制性技术标准、各类技术规范及规程，全面履行工程合同义务。</a:t>
            </a:r>
          </a:p>
          <a:p>
            <a:pPr marL="0" indent="457200" algn="just">
              <a:buNone/>
            </a:pPr>
            <a:r>
              <a:rPr lang="en-US" altLang="zh-CN" sz="2200" dirty="0" smtClean="0"/>
              <a:t>13.2.5 </a:t>
            </a:r>
            <a:r>
              <a:rPr lang="zh-CN" altLang="zh-CN" sz="2200" dirty="0" smtClean="0"/>
              <a:t>承包人对工程施工质量负责，应当按合同约定设立现场质量管理机构、配备工程技术人员和质量管理人员，落实工程施工质量责任制。</a:t>
            </a:r>
            <a:endParaRPr lang="en-US"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13.2 </a:t>
            </a:r>
            <a:r>
              <a:rPr lang="zh-CN" altLang="zh-CN" sz="2200" b="1" dirty="0" smtClean="0"/>
              <a:t>承包人的质量管理</a:t>
            </a:r>
            <a:endParaRPr lang="en-US" altLang="zh-CN" sz="2200" b="1" dirty="0" smtClean="0"/>
          </a:p>
          <a:p>
            <a:pPr marL="0" indent="457200" algn="just">
              <a:buNone/>
            </a:pPr>
            <a:r>
              <a:rPr lang="en-US" altLang="zh-CN" sz="2200" dirty="0" smtClean="0"/>
              <a:t>13.2.6 </a:t>
            </a:r>
            <a:r>
              <a:rPr lang="zh-CN" altLang="zh-CN" sz="2200" dirty="0" smtClean="0"/>
              <a:t>承包人应当严格按照工程设计图纸、施工技术标准和合同约定施工，对原材料、混合料、构配件、工程实体、机电设备等进行检验；按规定施行班组自检、工序交接检、专职质检员检验的质量控制程序；对分项工程、分部工程和单位工程进行质量自评。检验或者自评不合格的，不得进入下道工序或者投入使用。</a:t>
            </a:r>
          </a:p>
          <a:p>
            <a:pPr marL="0" indent="457200" algn="just">
              <a:buNone/>
            </a:pPr>
            <a:r>
              <a:rPr lang="en-US" altLang="zh-CN" sz="2200" dirty="0" smtClean="0"/>
              <a:t>13.2.7 </a:t>
            </a:r>
            <a:r>
              <a:rPr lang="zh-CN" altLang="zh-CN" sz="2200" dirty="0" smtClean="0"/>
              <a:t>承包人应当加强施工过程质量控制，并形成完整、可追溯的施工质量管理资料，主体工程的隐蔽部位施工还应当保留影像资料。对施工中出现的质量问题或者验收不合格的工程，应当负责返工处理；对在保修范围和保修期限内发生质量问题的工程，应当履行保修义务。</a:t>
            </a:r>
            <a:endParaRPr lang="en-US"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13.2 </a:t>
            </a:r>
            <a:r>
              <a:rPr lang="zh-CN" altLang="zh-CN" sz="2200" b="1" dirty="0" smtClean="0"/>
              <a:t>承包人的质量管理</a:t>
            </a:r>
            <a:endParaRPr lang="en-US" altLang="zh-CN" sz="2200" b="1" dirty="0" smtClean="0"/>
          </a:p>
          <a:p>
            <a:pPr marL="0" indent="457200" algn="just">
              <a:buNone/>
            </a:pPr>
            <a:r>
              <a:rPr lang="en-US" altLang="zh-CN" sz="2200" dirty="0" smtClean="0"/>
              <a:t>13.2.8 </a:t>
            </a:r>
            <a:r>
              <a:rPr lang="zh-CN" altLang="zh-CN" sz="2200" dirty="0" smtClean="0"/>
              <a:t>承包人应当按照合同约定设立工地临时试验室，配齐检测和试验仪器、仪表，及时校正确保其精度；严格按照工程技术标准、检测规范和规程，在核定的试验检测参数范围内开展试验检测活动，并确保规范规定的检验、抽检频率。承包人应当对其设立的工地临时试验室所出具的试验检测数据和报告的真实性、客观性、准确性负责。</a:t>
            </a:r>
          </a:p>
          <a:p>
            <a:pPr marL="0" indent="457200" algn="just">
              <a:buNone/>
            </a:pPr>
            <a:r>
              <a:rPr lang="en-US" altLang="zh-CN" sz="2200" dirty="0" smtClean="0"/>
              <a:t>13.2.9 </a:t>
            </a:r>
            <a:r>
              <a:rPr lang="zh-CN" altLang="zh-CN" sz="2200" dirty="0" smtClean="0"/>
              <a:t>承包人应当依法规范分包行为，并对承担的工程质量负总责，分包单位对分包合同范围内的工程质量负责。</a:t>
            </a:r>
          </a:p>
          <a:p>
            <a:pPr marL="0" indent="457200" algn="just">
              <a:buNone/>
            </a:pPr>
            <a:r>
              <a:rPr lang="en-US" altLang="zh-CN" sz="2200" dirty="0" smtClean="0"/>
              <a:t>13.2.10 </a:t>
            </a:r>
            <a:r>
              <a:rPr lang="zh-CN" altLang="zh-CN" sz="2200" dirty="0" smtClean="0"/>
              <a:t>承包人驻工程现场机构应在现场驻地和重要的分部、分项工程施工现场设置明显的工程质量责任登记表公示牌。</a:t>
            </a:r>
            <a:endParaRPr lang="en-US"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8022288"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ectangle 3"/>
          <p:cNvSpPr txBox="1">
            <a:spLocks noChangeArrowheads="1"/>
          </p:cNvSpPr>
          <p:nvPr/>
        </p:nvSpPr>
        <p:spPr>
          <a:xfrm>
            <a:off x="827584" y="1057300"/>
            <a:ext cx="7776864" cy="4300537"/>
          </a:xfrm>
          <a:prstGeom prst="rect">
            <a:avLst/>
          </a:prstGeom>
        </p:spPr>
        <p:txBody>
          <a:bodyPr/>
          <a:lstStyle/>
          <a:p>
            <a:pPr algn="ctr"/>
            <a:r>
              <a:rPr lang="zh-CN" altLang="zh-CN" sz="2200" b="1" dirty="0" smtClean="0">
                <a:solidFill>
                  <a:srgbClr val="FF0000"/>
                </a:solidFill>
              </a:rPr>
              <a:t>公路水运工程质量监督管理规定</a:t>
            </a:r>
          </a:p>
          <a:p>
            <a:pPr algn="ctr"/>
            <a:r>
              <a:rPr lang="zh-CN" altLang="zh-CN" sz="2200" b="1" dirty="0" smtClean="0"/>
              <a:t>交通运输部令</a:t>
            </a:r>
            <a:r>
              <a:rPr lang="en-US" altLang="zh-CN" sz="2200" b="1" dirty="0" smtClean="0"/>
              <a:t>2017</a:t>
            </a:r>
            <a:r>
              <a:rPr lang="zh-CN" altLang="zh-CN" sz="2200" b="1" dirty="0" smtClean="0"/>
              <a:t>年第</a:t>
            </a:r>
            <a:r>
              <a:rPr lang="en-US" altLang="zh-CN" sz="2200" b="1" dirty="0" smtClean="0"/>
              <a:t>28</a:t>
            </a:r>
            <a:r>
              <a:rPr lang="zh-CN" altLang="zh-CN" sz="2200" b="1" dirty="0" smtClean="0"/>
              <a:t>号</a:t>
            </a:r>
            <a:endParaRPr lang="en-US" altLang="zh-CN" sz="2200" b="1" dirty="0" smtClean="0"/>
          </a:p>
          <a:p>
            <a:pPr indent="457200"/>
            <a:endParaRPr lang="en-US" altLang="zh-CN" sz="2200" b="1" dirty="0" smtClean="0"/>
          </a:p>
          <a:p>
            <a:pPr indent="457200" algn="just"/>
            <a:r>
              <a:rPr lang="zh-CN" altLang="zh-CN" sz="2200" b="1" dirty="0" smtClean="0"/>
              <a:t>第七条　从业单位应当建立健全工程质量保证体系，制定质量管理制度，强化工程质量管理措施，完善工程质量目标保障机制。</a:t>
            </a:r>
            <a:endParaRPr lang="en-US" altLang="zh-CN" sz="2200" b="1" dirty="0" smtClean="0"/>
          </a:p>
          <a:p>
            <a:pPr indent="457200" algn="just"/>
            <a:r>
              <a:rPr lang="zh-CN" altLang="zh-CN" sz="2200" b="1" dirty="0" smtClean="0"/>
              <a:t>公路水运工程施行质量责任终身制。建设、勘察、设计、施工、监理等单位应当书面明确相应的项目负责人和质量负责人。从业单位的相关人员按照国家法律法规和有关规定在工程合理使用年限内承担相应的质量责任。</a:t>
            </a:r>
            <a:endParaRPr kumimoji="0" lang="en-US"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17.1 </a:t>
            </a:r>
            <a:r>
              <a:rPr lang="zh-CN" altLang="zh-CN" sz="2200" b="1" dirty="0" smtClean="0"/>
              <a:t>计量</a:t>
            </a:r>
            <a:endParaRPr lang="en-US" altLang="zh-CN" sz="2200" b="1" dirty="0" smtClean="0"/>
          </a:p>
          <a:p>
            <a:pPr marL="0" indent="457200" algn="just">
              <a:buNone/>
            </a:pPr>
            <a:r>
              <a:rPr lang="en-US" altLang="zh-CN" sz="2200" dirty="0" smtClean="0"/>
              <a:t>17.1.5 </a:t>
            </a:r>
            <a:r>
              <a:rPr lang="zh-CN" altLang="zh-CN" sz="2200" dirty="0" smtClean="0"/>
              <a:t>总价子目的计量</a:t>
            </a:r>
          </a:p>
          <a:p>
            <a:pPr marL="0" indent="457200" algn="just">
              <a:buNone/>
            </a:pPr>
            <a:r>
              <a:rPr lang="zh-CN" altLang="zh-CN" sz="2200" dirty="0" smtClean="0"/>
              <a:t>本项补充：</a:t>
            </a:r>
          </a:p>
          <a:p>
            <a:pPr marL="0" indent="457200" algn="just">
              <a:buNone/>
            </a:pPr>
            <a:r>
              <a:rPr lang="zh-CN" altLang="zh-CN" sz="2200" dirty="0" smtClean="0">
                <a:solidFill>
                  <a:srgbClr val="FF0000"/>
                </a:solidFill>
              </a:rPr>
              <a:t>本项目工程量清单中要求承包人以“总额”方式报价的子目，各子目的支付原则和支付进度按项目专用合同条款的规定执行。</a:t>
            </a:r>
            <a:endParaRPr lang="en-US" altLang="zh-CN" sz="2200" dirty="0" smtClean="0">
              <a:solidFill>
                <a:srgbClr val="FF0000"/>
              </a:solidFill>
            </a:endParaRPr>
          </a:p>
          <a:p>
            <a:pPr marL="0" indent="457200" algn="just">
              <a:buNone/>
            </a:pPr>
            <a:endParaRPr lang="en-US" altLang="zh-CN" sz="2200" dirty="0" smtClean="0"/>
          </a:p>
          <a:p>
            <a:pPr marL="0" indent="457200" algn="just">
              <a:buNone/>
            </a:pPr>
            <a:r>
              <a:rPr lang="zh-CN" altLang="en-US" sz="2200" b="1" dirty="0" smtClean="0"/>
              <a:t>项目专用合同条款：</a:t>
            </a:r>
            <a:endParaRPr lang="en-US" altLang="zh-CN" sz="2200" b="1" dirty="0" smtClean="0"/>
          </a:p>
          <a:p>
            <a:pPr marL="0" indent="457200" algn="just">
              <a:buNone/>
            </a:pPr>
            <a:r>
              <a:rPr lang="x-none" altLang="zh-CN" sz="2200" b="1" dirty="0" smtClean="0"/>
              <a:t>17.1 </a:t>
            </a:r>
            <a:r>
              <a:rPr lang="zh-CN" altLang="zh-CN" sz="2200" b="1" dirty="0" smtClean="0"/>
              <a:t>计量</a:t>
            </a:r>
          </a:p>
          <a:p>
            <a:pPr marL="0" indent="457200" algn="just">
              <a:buNone/>
            </a:pPr>
            <a:r>
              <a:rPr lang="en-US" altLang="zh-CN" sz="2200" dirty="0" smtClean="0"/>
              <a:t>17.1.5 </a:t>
            </a:r>
            <a:r>
              <a:rPr lang="zh-CN" altLang="zh-CN" sz="2200" dirty="0" smtClean="0"/>
              <a:t>本项目工程量清单中总额价子目的支付原则和支付进度：</a:t>
            </a:r>
            <a:endParaRPr lang="en-US" altLang="zh-CN" sz="2200" dirty="0" smtClean="0"/>
          </a:p>
        </p:txBody>
      </p:sp>
      <p:cxnSp>
        <p:nvCxnSpPr>
          <p:cNvPr id="7" name="直接连接符 6"/>
          <p:cNvCxnSpPr/>
          <p:nvPr/>
        </p:nvCxnSpPr>
        <p:spPr>
          <a:xfrm>
            <a:off x="1331640" y="4801716"/>
            <a:ext cx="3168352"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zh-CN" altLang="en-US" sz="2200" b="1" dirty="0" smtClean="0"/>
              <a:t>例如，</a:t>
            </a:r>
            <a:r>
              <a:rPr lang="en-US" altLang="zh-CN" sz="2200" b="1" dirty="0" smtClean="0"/>
              <a:t>2009</a:t>
            </a:r>
            <a:r>
              <a:rPr lang="zh-CN" altLang="en-US" sz="2200" b="1" dirty="0" smtClean="0"/>
              <a:t>年版标准文件规定：</a:t>
            </a:r>
            <a:endParaRPr lang="en-US" altLang="zh-CN" sz="2200" b="1" dirty="0" smtClean="0"/>
          </a:p>
          <a:p>
            <a:pPr marL="0" indent="457200" algn="just">
              <a:buNone/>
            </a:pPr>
            <a:r>
              <a:rPr lang="zh-CN" altLang="zh-CN" sz="2200" dirty="0" smtClean="0"/>
              <a:t>合同条款中规定的建筑工程一切险和第三者责任险的保险费，将根据保险公司的保单经监理人签证后支付。如果由发包人统一与保险公司办理上述两项保险，则由发包人扣回。</a:t>
            </a:r>
            <a:endParaRPr lang="en-US" altLang="zh-CN" sz="2200" dirty="0" smtClean="0"/>
          </a:p>
          <a:p>
            <a:pPr marL="0" indent="457200" algn="just" fontAlgn="b">
              <a:buNone/>
            </a:pPr>
            <a:r>
              <a:rPr lang="zh-CN" altLang="en-US" sz="2200" dirty="0" smtClean="0"/>
              <a:t>“</a:t>
            </a:r>
            <a:r>
              <a:rPr lang="zh-CN" altLang="zh-CN" sz="2200" dirty="0" smtClean="0"/>
              <a:t>竣工文件</a:t>
            </a:r>
            <a:r>
              <a:rPr lang="zh-CN" altLang="en-US" sz="2200" dirty="0" smtClean="0"/>
              <a:t>”</a:t>
            </a:r>
            <a:r>
              <a:rPr lang="zh-CN" altLang="zh-CN" sz="2200" dirty="0" smtClean="0"/>
              <a:t> 子目在监理人验收合格后一次支付。</a:t>
            </a:r>
          </a:p>
          <a:p>
            <a:pPr marL="0" indent="457200" algn="just" fontAlgn="b">
              <a:buNone/>
            </a:pPr>
            <a:r>
              <a:rPr lang="zh-CN" altLang="en-US" sz="2200" dirty="0" smtClean="0"/>
              <a:t>“</a:t>
            </a:r>
            <a:r>
              <a:rPr lang="zh-CN" altLang="zh-CN" sz="2200" dirty="0" smtClean="0"/>
              <a:t>施工环保费</a:t>
            </a:r>
            <a:r>
              <a:rPr lang="zh-CN" altLang="en-US" sz="2200" dirty="0" smtClean="0"/>
              <a:t>”</a:t>
            </a:r>
            <a:r>
              <a:rPr lang="zh-CN" altLang="zh-CN" sz="2200" dirty="0" smtClean="0"/>
              <a:t>子目费用每三分之一工期支付总额的</a:t>
            </a:r>
            <a:r>
              <a:rPr lang="en-US" altLang="zh-CN" sz="2200" dirty="0" smtClean="0"/>
              <a:t>30%</a:t>
            </a:r>
            <a:r>
              <a:rPr lang="zh-CN" altLang="zh-CN" sz="2200" dirty="0" smtClean="0"/>
              <a:t>。交工验收证书签发之后，支付总额的</a:t>
            </a:r>
            <a:r>
              <a:rPr lang="en-US" altLang="zh-CN" sz="2200" dirty="0" smtClean="0"/>
              <a:t>10%</a:t>
            </a:r>
            <a:r>
              <a:rPr lang="zh-CN" altLang="zh-CN" sz="2200" dirty="0" smtClean="0"/>
              <a:t>。</a:t>
            </a:r>
          </a:p>
          <a:p>
            <a:pPr marL="0" indent="457200" algn="just" fontAlgn="b">
              <a:buNone/>
            </a:pPr>
            <a:r>
              <a:rPr lang="zh-CN" altLang="zh-CN" sz="2200" dirty="0" smtClean="0"/>
              <a:t>临时工程完工后，由监理人验收合格后分期支付，所报总额的</a:t>
            </a:r>
            <a:r>
              <a:rPr lang="en-US" altLang="zh-CN" sz="2200" dirty="0" smtClean="0"/>
              <a:t>80%</a:t>
            </a:r>
            <a:r>
              <a:rPr lang="zh-CN" altLang="zh-CN" sz="2200" dirty="0" smtClean="0"/>
              <a:t>，应在第</a:t>
            </a:r>
            <a:r>
              <a:rPr lang="en-US" altLang="zh-CN" sz="2200" dirty="0" smtClean="0"/>
              <a:t>1</a:t>
            </a:r>
            <a:r>
              <a:rPr lang="zh-CN" altLang="zh-CN" sz="2200" dirty="0" smtClean="0"/>
              <a:t>次至第</a:t>
            </a:r>
            <a:r>
              <a:rPr lang="en-US" altLang="zh-CN" sz="2200" dirty="0" smtClean="0"/>
              <a:t>4</a:t>
            </a:r>
            <a:r>
              <a:rPr lang="zh-CN" altLang="zh-CN" sz="2200" dirty="0" smtClean="0"/>
              <a:t>次进度付款证书中，以</a:t>
            </a:r>
            <a:r>
              <a:rPr lang="en-US" altLang="zh-CN" sz="2200" dirty="0" smtClean="0"/>
              <a:t>4</a:t>
            </a:r>
            <a:r>
              <a:rPr lang="zh-CN" altLang="zh-CN" sz="2200" dirty="0" smtClean="0"/>
              <a:t>次等额予以支付； 所报总价中余下的</a:t>
            </a:r>
            <a:r>
              <a:rPr lang="en-US" altLang="zh-CN" sz="2200" dirty="0" smtClean="0"/>
              <a:t>20%</a:t>
            </a:r>
            <a:r>
              <a:rPr lang="zh-CN" altLang="zh-CN" sz="2200" dirty="0" smtClean="0"/>
              <a:t>，待交工验收证书颁发后支付。</a:t>
            </a:r>
            <a:endParaRPr lang="en-US"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17.2.1</a:t>
            </a:r>
            <a:r>
              <a:rPr lang="zh-CN" altLang="zh-CN" sz="2200" b="1" dirty="0" smtClean="0"/>
              <a:t>预付款</a:t>
            </a:r>
          </a:p>
          <a:p>
            <a:pPr marL="0" indent="457200" algn="just">
              <a:buNone/>
            </a:pPr>
            <a:r>
              <a:rPr lang="zh-CN" altLang="zh-CN" sz="2200" dirty="0" smtClean="0"/>
              <a:t>本项约定为：</a:t>
            </a:r>
          </a:p>
          <a:p>
            <a:pPr marL="0" indent="457200" algn="just">
              <a:buNone/>
            </a:pPr>
            <a:r>
              <a:rPr lang="zh-CN" altLang="zh-CN" sz="2200" dirty="0" smtClean="0"/>
              <a:t>预付款包括开工预付款和材料、设备预付款。具体额度和预付办法如下：</a:t>
            </a:r>
          </a:p>
          <a:p>
            <a:pPr marL="0" indent="457200" algn="just">
              <a:buNone/>
            </a:pPr>
            <a:r>
              <a:rPr lang="zh-CN" altLang="zh-CN" sz="2200" dirty="0" smtClean="0"/>
              <a:t>（</a:t>
            </a:r>
            <a:r>
              <a:rPr lang="en-US" altLang="zh-CN" sz="2200" dirty="0" smtClean="0"/>
              <a:t>1</a:t>
            </a:r>
            <a:r>
              <a:rPr lang="zh-CN" altLang="zh-CN" sz="2200" dirty="0" smtClean="0"/>
              <a:t>）开工预付款的金额在项目专用合同条款数据表中约定。在承包人签订了合同协议书且承包人承诺的主要设备进场后，监理人应在当期进度付款证书中向承包人支付开工预付款。</a:t>
            </a:r>
          </a:p>
          <a:p>
            <a:pPr marL="0" indent="457200" algn="just">
              <a:buNone/>
            </a:pPr>
            <a:r>
              <a:rPr lang="zh-CN" altLang="zh-CN" sz="2200" dirty="0" smtClean="0"/>
              <a:t>承包人不得将该预付款用于与本工程无关的支出，监理人有权监督承包人对该项费用的使用，如经查实承包人滥用开工预付款，发包人有权立即向银行索赔履约保证金，并解除合同。</a:t>
            </a:r>
            <a:endParaRPr lang="en-US"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第一章  招标公告</a:t>
            </a:r>
            <a:r>
              <a:rPr lang="zh-CN" altLang="zh-CN" dirty="0" smtClean="0"/>
              <a:t>（未进行资格预审）</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Rectangle 3"/>
          <p:cNvSpPr txBox="1">
            <a:spLocks noChangeArrowheads="1"/>
          </p:cNvSpPr>
          <p:nvPr/>
        </p:nvSpPr>
        <p:spPr>
          <a:xfrm>
            <a:off x="539552" y="908050"/>
            <a:ext cx="8136904" cy="4300538"/>
          </a:xfrm>
          <a:prstGeom prst="rect">
            <a:avLst/>
          </a:prstGeom>
        </p:spPr>
        <p:txBody>
          <a:bodyPr/>
          <a:lstStyle/>
          <a:p>
            <a:pPr marL="0" marR="0" lvl="0" indent="0" algn="ctr" defTabSz="914400" rtl="0" eaLnBrk="1" fontAlgn="auto" latinLnBrk="0" hangingPunct="1">
              <a:lnSpc>
                <a:spcPct val="130000"/>
              </a:lnSpc>
              <a:spcBef>
                <a:spcPct val="20000"/>
              </a:spcBef>
              <a:spcAft>
                <a:spcPts val="0"/>
              </a:spcAft>
              <a:buClr>
                <a:srgbClr val="FFC000"/>
              </a:buClr>
              <a:buSzTx/>
              <a:buFont typeface="Wingdings" pitchFamily="2" charset="2"/>
              <a:buNone/>
              <a:tabLst/>
              <a:defRPr/>
            </a:pPr>
            <a:r>
              <a:rPr kumimoji="0" lang="en-US"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a:t>
            </a:r>
            <a:r>
              <a:rPr kumimoji="0" lang="en-US" altLang="zh-CN" sz="2200" b="1" i="0" u="none" strike="noStrike" kern="1200" cap="none" spc="0" normalizeH="0" baseline="0" noProof="0" dirty="0" err="1" smtClean="0">
                <a:ln>
                  <a:noFill/>
                </a:ln>
                <a:solidFill>
                  <a:srgbClr val="FF0000"/>
                </a:solidFill>
                <a:effectLst/>
                <a:uLnTx/>
                <a:uFillTx/>
                <a:latin typeface="黑体" pitchFamily="49" charset="-122"/>
                <a:ea typeface="黑体" pitchFamily="49" charset="-122"/>
              </a:rPr>
              <a:t>招标公告和公示信息发布管理办法</a:t>
            </a:r>
            <a:r>
              <a:rPr kumimoji="0" lang="en-US"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a:t>
            </a:r>
          </a:p>
          <a:p>
            <a:pPr marL="0" marR="0" lvl="0" indent="0" algn="ctr" defTabSz="914400" rtl="0" eaLnBrk="1" fontAlgn="auto" latinLnBrk="0" hangingPunct="1">
              <a:lnSpc>
                <a:spcPct val="130000"/>
              </a:lnSpc>
              <a:spcBef>
                <a:spcPct val="20000"/>
              </a:spcBef>
              <a:spcAft>
                <a:spcPts val="0"/>
              </a:spcAft>
              <a:buClr>
                <a:srgbClr val="FFC000"/>
              </a:buClr>
              <a:buSzTx/>
              <a:buFont typeface="Wingdings" pitchFamily="2" charset="2"/>
              <a:buNone/>
              <a:tabLst/>
              <a:defRPr/>
            </a:pPr>
            <a:r>
              <a:rPr kumimoji="0" lang="zh-CN" altLang="en-US"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国家发改委 </a:t>
            </a:r>
            <a:r>
              <a:rPr kumimoji="0" lang="en-US"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2017</a:t>
            </a:r>
            <a:r>
              <a:rPr kumimoji="0" lang="zh-CN" altLang="en-US"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年</a:t>
            </a:r>
            <a:r>
              <a:rPr kumimoji="0" lang="en-US"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10</a:t>
            </a:r>
            <a:r>
              <a:rPr kumimoji="0" lang="zh-CN" altLang="en-US"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号令</a:t>
            </a:r>
            <a:endParaRPr kumimoji="0" lang="en-US"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a:p>
            <a:pPr marL="0" marR="0" lvl="0" indent="0" algn="just" defTabSz="914400" rtl="0" eaLnBrk="1" fontAlgn="auto" latinLnBrk="0" hangingPunct="1">
              <a:lnSpc>
                <a:spcPct val="100000"/>
              </a:lnSpc>
              <a:spcBef>
                <a:spcPts val="300"/>
              </a:spcBef>
              <a:spcAft>
                <a:spcPts val="0"/>
              </a:spcAft>
              <a:buClrTx/>
              <a:buSzTx/>
              <a:buFont typeface="Wingdings" pitchFamily="2" charset="2"/>
              <a:buNone/>
              <a:tabLst/>
              <a:defRPr/>
            </a:pP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第五条</a:t>
            </a:r>
            <a:r>
              <a:rPr kumimoji="0" lang="en-US"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 </a:t>
            </a: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依法必须招标项目的资格预审公告和招标公告，应当载明以下内容：</a:t>
            </a:r>
          </a:p>
          <a:p>
            <a:pPr marL="0" marR="0" lvl="0" indent="0" algn="just" defTabSz="914400" rtl="0" eaLnBrk="1" fontAlgn="auto" latinLnBrk="0" hangingPunct="1">
              <a:lnSpc>
                <a:spcPct val="100000"/>
              </a:lnSpc>
              <a:spcBef>
                <a:spcPts val="300"/>
              </a:spcBef>
              <a:spcAft>
                <a:spcPts val="0"/>
              </a:spcAft>
              <a:buClrTx/>
              <a:buSzTx/>
              <a:buFont typeface="Wingdings" pitchFamily="2" charset="2"/>
              <a:buNone/>
              <a:tabLst/>
              <a:defRPr/>
            </a:pP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（一）招标项目名称、内容、范围、规模、资金来源；</a:t>
            </a:r>
            <a:endParaRPr kumimoji="0" lang="en-US"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endParaRPr>
          </a:p>
          <a:p>
            <a:pPr marL="0" marR="0" lvl="0" indent="0" algn="just" defTabSz="914400" rtl="0" eaLnBrk="1" fontAlgn="auto" latinLnBrk="0" hangingPunct="1">
              <a:lnSpc>
                <a:spcPct val="100000"/>
              </a:lnSpc>
              <a:spcBef>
                <a:spcPts val="300"/>
              </a:spcBef>
              <a:spcAft>
                <a:spcPts val="0"/>
              </a:spcAft>
              <a:buClrTx/>
              <a:buSzTx/>
              <a:buFont typeface="Wingdings" pitchFamily="2" charset="2"/>
              <a:buNone/>
              <a:tabLst/>
              <a:defRPr/>
            </a:pP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（二）投标资格能力要求，以及是否接受联合体投标；</a:t>
            </a:r>
            <a:endParaRPr kumimoji="0" lang="en-US"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endParaRPr>
          </a:p>
          <a:p>
            <a:pPr marL="0" marR="0" lvl="0" indent="0" algn="just" defTabSz="914400" rtl="0" eaLnBrk="1" fontAlgn="auto" latinLnBrk="0" hangingPunct="1">
              <a:lnSpc>
                <a:spcPct val="100000"/>
              </a:lnSpc>
              <a:spcBef>
                <a:spcPts val="300"/>
              </a:spcBef>
              <a:spcAft>
                <a:spcPts val="0"/>
              </a:spcAft>
              <a:buClrTx/>
              <a:buSzTx/>
              <a:buFont typeface="Wingdings" pitchFamily="2" charset="2"/>
              <a:buNone/>
              <a:tabLst/>
              <a:defRPr/>
            </a:pP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（三）获取资格预审文件或招标文件的时间、方式；　</a:t>
            </a:r>
            <a:endParaRPr kumimoji="0" lang="en-US"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endParaRPr>
          </a:p>
          <a:p>
            <a:pPr marL="0" marR="0" lvl="0" indent="0" algn="just" defTabSz="914400" rtl="0" eaLnBrk="1" fontAlgn="auto" latinLnBrk="0" hangingPunct="1">
              <a:lnSpc>
                <a:spcPct val="100000"/>
              </a:lnSpc>
              <a:spcBef>
                <a:spcPts val="300"/>
              </a:spcBef>
              <a:spcAft>
                <a:spcPts val="0"/>
              </a:spcAft>
              <a:buClrTx/>
              <a:buSzTx/>
              <a:buFont typeface="Wingdings" pitchFamily="2" charset="2"/>
              <a:buNone/>
              <a:tabLst/>
              <a:defRPr/>
            </a:pP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（四）递交资格预审文件或投标文件的截止时间、方式；</a:t>
            </a:r>
            <a:endParaRPr kumimoji="0" lang="en-US"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endParaRPr>
          </a:p>
          <a:p>
            <a:pPr marL="0" marR="0" lvl="0" indent="0" algn="just" defTabSz="914400" rtl="0" eaLnBrk="1" fontAlgn="auto" latinLnBrk="0" hangingPunct="1">
              <a:lnSpc>
                <a:spcPct val="100000"/>
              </a:lnSpc>
              <a:spcBef>
                <a:spcPts val="300"/>
              </a:spcBef>
              <a:spcAft>
                <a:spcPts val="0"/>
              </a:spcAft>
              <a:buClrTx/>
              <a:buSzTx/>
              <a:buFont typeface="Wingdings" pitchFamily="2" charset="2"/>
              <a:buNone/>
              <a:tabLst/>
              <a:defRPr/>
            </a:pP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（五）招标人及其招标代理机构的名称、地址、联系人及联系方式；</a:t>
            </a:r>
          </a:p>
          <a:p>
            <a:pPr marL="0" marR="0" lvl="0" indent="0" algn="just" defTabSz="914400" rtl="0" eaLnBrk="1" fontAlgn="auto" latinLnBrk="0" hangingPunct="1">
              <a:lnSpc>
                <a:spcPct val="100000"/>
              </a:lnSpc>
              <a:spcBef>
                <a:spcPts val="300"/>
              </a:spcBef>
              <a:spcAft>
                <a:spcPts val="0"/>
              </a:spcAft>
              <a:buClrTx/>
              <a:buSzTx/>
              <a:buFont typeface="Wingdings" pitchFamily="2" charset="2"/>
              <a:buNone/>
              <a:tabLst/>
              <a:defRPr/>
            </a:pP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（六）采用电子招标投标方式的，潜在投标人访问电子招标投标交易平台的网址和方法；</a:t>
            </a:r>
          </a:p>
          <a:p>
            <a:pPr marL="0" marR="0" lvl="0" indent="0" algn="just" defTabSz="914400" rtl="0" eaLnBrk="1" fontAlgn="auto" latinLnBrk="0" hangingPunct="1">
              <a:lnSpc>
                <a:spcPct val="100000"/>
              </a:lnSpc>
              <a:spcBef>
                <a:spcPts val="300"/>
              </a:spcBef>
              <a:spcAft>
                <a:spcPts val="0"/>
              </a:spcAft>
              <a:buClrTx/>
              <a:buSzTx/>
              <a:buFont typeface="Wingdings" pitchFamily="2" charset="2"/>
              <a:buNone/>
              <a:tabLst/>
              <a:defRPr/>
            </a:pP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（七）其他依法应当载明的内容。</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400" b="1" dirty="0" smtClean="0"/>
              <a:t>17.2.2 </a:t>
            </a:r>
            <a:r>
              <a:rPr lang="zh-CN" altLang="zh-CN" sz="2400" b="1" dirty="0" smtClean="0"/>
              <a:t>预付款保函</a:t>
            </a:r>
          </a:p>
          <a:p>
            <a:pPr marL="0" indent="457200" algn="just">
              <a:buNone/>
            </a:pPr>
            <a:r>
              <a:rPr lang="zh-CN" altLang="zh-CN" sz="2400" dirty="0" smtClean="0"/>
              <a:t>本项细化为：</a:t>
            </a:r>
          </a:p>
          <a:p>
            <a:pPr marL="0" indent="457200" algn="just">
              <a:buNone/>
            </a:pPr>
            <a:r>
              <a:rPr lang="zh-CN" altLang="zh-CN" sz="2400" dirty="0" smtClean="0"/>
              <a:t>承包人无须向发包人提交预付款保函。发包人向承包人支付的预付款，应按照本合同第</a:t>
            </a:r>
            <a:r>
              <a:rPr lang="en-US" altLang="zh-CN" sz="2400" dirty="0" smtClean="0"/>
              <a:t>17.2.1</a:t>
            </a:r>
            <a:r>
              <a:rPr lang="zh-CN" altLang="zh-CN" sz="2400" dirty="0" smtClean="0"/>
              <a:t>项规定使用，承包人提交的履约保证金对预付款的正常使用承担保证责任。</a:t>
            </a:r>
            <a:endParaRPr lang="en-US" altLang="zh-CN" sz="24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17.3.3 </a:t>
            </a:r>
            <a:r>
              <a:rPr lang="zh-CN" altLang="zh-CN" sz="2200" b="1" dirty="0" smtClean="0"/>
              <a:t>进度付款证书和支付时间</a:t>
            </a:r>
          </a:p>
          <a:p>
            <a:pPr marL="0" indent="457200" algn="just">
              <a:buNone/>
            </a:pPr>
            <a:r>
              <a:rPr lang="zh-CN" altLang="zh-CN" sz="2200" dirty="0" smtClean="0"/>
              <a:t>本项（</a:t>
            </a:r>
            <a:r>
              <a:rPr lang="en-US" altLang="zh-CN" sz="2200" dirty="0" smtClean="0"/>
              <a:t>2</a:t>
            </a:r>
            <a:r>
              <a:rPr lang="zh-CN" altLang="zh-CN" sz="2200" dirty="0" smtClean="0"/>
              <a:t>）目细化为：</a:t>
            </a:r>
          </a:p>
          <a:p>
            <a:pPr marL="0" indent="457200" algn="just">
              <a:buNone/>
            </a:pPr>
            <a:r>
              <a:rPr lang="zh-CN" altLang="zh-CN" sz="2200" dirty="0" smtClean="0"/>
              <a:t>发包人应在监理人收到进度付款申请单且</a:t>
            </a:r>
            <a:r>
              <a:rPr lang="zh-CN" altLang="zh-CN" sz="2200" dirty="0" smtClean="0">
                <a:solidFill>
                  <a:srgbClr val="FF0000"/>
                </a:solidFill>
              </a:rPr>
              <a:t>承包人提交了合格的增值税专用发票后的</a:t>
            </a:r>
            <a:r>
              <a:rPr lang="en-US" altLang="zh-CN" sz="2200" dirty="0" smtClean="0">
                <a:solidFill>
                  <a:srgbClr val="FF0000"/>
                </a:solidFill>
              </a:rPr>
              <a:t>28</a:t>
            </a:r>
            <a:r>
              <a:rPr lang="zh-CN" altLang="zh-CN" sz="2200" dirty="0" smtClean="0">
                <a:solidFill>
                  <a:srgbClr val="FF0000"/>
                </a:solidFill>
              </a:rPr>
              <a:t>天内</a:t>
            </a:r>
            <a:r>
              <a:rPr lang="zh-CN" altLang="zh-CN" sz="2200" dirty="0" smtClean="0"/>
              <a:t>，将进度应付款支付给承包人。</a:t>
            </a:r>
          </a:p>
          <a:p>
            <a:pPr marL="0" indent="457200" algn="just">
              <a:buNone/>
            </a:pPr>
            <a:r>
              <a:rPr lang="zh-CN" altLang="zh-CN" sz="2200" dirty="0" smtClean="0"/>
              <a:t>发包人不按期支付的，按项目专用合同条款数据表中约定的利率向承包人支付逾期付款违约金。违约金计算基数为发包人的全部未付款额，时间从应付而未付该款额之日算起（不计复利）。</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zh-CN" altLang="zh-CN" sz="2200" dirty="0" smtClean="0"/>
              <a:t>本款补充第</a:t>
            </a:r>
            <a:r>
              <a:rPr lang="en-US" altLang="zh-CN" sz="2200" dirty="0" smtClean="0"/>
              <a:t>17.3.5</a:t>
            </a:r>
            <a:r>
              <a:rPr lang="zh-CN" altLang="zh-CN" sz="2200" dirty="0" smtClean="0"/>
              <a:t>项：</a:t>
            </a:r>
          </a:p>
          <a:p>
            <a:pPr marL="0" indent="457200" algn="just">
              <a:buNone/>
            </a:pPr>
            <a:r>
              <a:rPr lang="en-US" altLang="zh-CN" sz="2200" b="1" dirty="0" smtClean="0"/>
              <a:t>17.3.5 </a:t>
            </a:r>
            <a:r>
              <a:rPr lang="zh-CN" altLang="zh-CN" sz="2200" b="1" dirty="0" smtClean="0"/>
              <a:t>农民工工资保证金</a:t>
            </a:r>
          </a:p>
          <a:p>
            <a:pPr marL="0" indent="457200" algn="just">
              <a:buNone/>
            </a:pPr>
            <a:r>
              <a:rPr lang="zh-CN" altLang="zh-CN" sz="2200" dirty="0" smtClean="0"/>
              <a:t>（</a:t>
            </a:r>
            <a:r>
              <a:rPr lang="en-US" altLang="zh-CN" sz="2200" dirty="0" smtClean="0"/>
              <a:t>1</a:t>
            </a:r>
            <a:r>
              <a:rPr lang="zh-CN" altLang="zh-CN" sz="2200" dirty="0" smtClean="0"/>
              <a:t>）为确保施工过程中农民工工资实时、足额发放到位，承包人应按照项目专用合同条款约定的时间和金额缴存农民工工资保证金。</a:t>
            </a:r>
          </a:p>
          <a:p>
            <a:pPr marL="0" indent="457200" algn="just">
              <a:buNone/>
            </a:pPr>
            <a:r>
              <a:rPr lang="zh-CN" altLang="zh-CN" sz="2200" dirty="0" smtClean="0"/>
              <a:t>（</a:t>
            </a:r>
            <a:r>
              <a:rPr lang="en-US" altLang="zh-CN" sz="2200" dirty="0" smtClean="0"/>
              <a:t>2</a:t>
            </a:r>
            <a:r>
              <a:rPr lang="zh-CN" altLang="zh-CN" sz="2200" dirty="0" smtClean="0"/>
              <a:t>）农民工工资保证金可采用银行保函或现金、支票形式。采用银行保函时，出具保函的银行须具有相应担保能力，且按照发包人批准的格式出具，所需费用由承包人承担。</a:t>
            </a:r>
          </a:p>
          <a:p>
            <a:pPr marL="0" indent="457200" algn="just">
              <a:buNone/>
            </a:pPr>
            <a:r>
              <a:rPr lang="zh-CN" altLang="zh-CN" sz="2200" dirty="0" smtClean="0"/>
              <a:t>（</a:t>
            </a:r>
            <a:r>
              <a:rPr lang="en-US" altLang="zh-CN" sz="2200" dirty="0" smtClean="0"/>
              <a:t>3</a:t>
            </a:r>
            <a:r>
              <a:rPr lang="zh-CN" altLang="zh-CN" sz="2200" dirty="0" smtClean="0"/>
              <a:t>）</a:t>
            </a:r>
            <a:r>
              <a:rPr lang="zh-CN" altLang="zh-CN" sz="2200" dirty="0" smtClean="0">
                <a:solidFill>
                  <a:srgbClr val="FF0000"/>
                </a:solidFill>
              </a:rPr>
              <a:t>农民工工资保证金的扣留条件、返还时间按照项目专用合同条款的约定执行。</a:t>
            </a:r>
            <a:endParaRPr lang="en-US" altLang="zh-CN" sz="22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1900" b="1" dirty="0" smtClean="0"/>
              <a:t>17.4 质量保证金</a:t>
            </a:r>
            <a:endParaRPr lang="zh-CN" altLang="zh-CN" sz="1900" b="1" dirty="0" smtClean="0"/>
          </a:p>
          <a:p>
            <a:pPr marL="0" indent="457200" algn="just">
              <a:buNone/>
            </a:pPr>
            <a:r>
              <a:rPr lang="zh-CN" altLang="zh-CN" sz="1900" dirty="0" smtClean="0"/>
              <a:t>第</a:t>
            </a:r>
            <a:r>
              <a:rPr lang="en-US" altLang="zh-CN" sz="1900" dirty="0" smtClean="0"/>
              <a:t>17.4.1</a:t>
            </a:r>
            <a:r>
              <a:rPr lang="zh-CN" altLang="zh-CN" sz="1900" dirty="0" smtClean="0"/>
              <a:t>、</a:t>
            </a:r>
            <a:r>
              <a:rPr lang="en-US" altLang="zh-CN" sz="1900" dirty="0" smtClean="0"/>
              <a:t>17.4.2</a:t>
            </a:r>
            <a:r>
              <a:rPr lang="zh-CN" altLang="zh-CN" sz="1900" dirty="0" smtClean="0"/>
              <a:t>项细化为：</a:t>
            </a:r>
          </a:p>
          <a:p>
            <a:pPr marL="0" indent="457200" algn="just">
              <a:buNone/>
            </a:pPr>
            <a:r>
              <a:rPr lang="en-US" altLang="zh-CN" sz="1900" dirty="0" smtClean="0"/>
              <a:t>17.4.1 </a:t>
            </a:r>
            <a:r>
              <a:rPr lang="zh-CN" altLang="zh-CN" sz="1900" dirty="0" smtClean="0"/>
              <a:t>交工验收证书签发后</a:t>
            </a:r>
            <a:r>
              <a:rPr lang="en-US" altLang="zh-CN" sz="1900" dirty="0" smtClean="0"/>
              <a:t>14</a:t>
            </a:r>
            <a:r>
              <a:rPr lang="zh-CN" altLang="zh-CN" sz="1900" dirty="0" smtClean="0"/>
              <a:t>天内，承包人应向发包人缴纳质量保证金。质量保证金可采用银行保函或现金、支票形式，金额应符合项目专用合同条款数据表的规定。采用银行保函时，出具保函的银行须具有相应担保能力，且按照发包人批准的格式出具，所需费用由承包人承担。</a:t>
            </a:r>
          </a:p>
          <a:p>
            <a:pPr marL="0" indent="457200" algn="just">
              <a:buNone/>
            </a:pPr>
            <a:r>
              <a:rPr lang="zh-CN" altLang="zh-CN" sz="1900" dirty="0" smtClean="0"/>
              <a:t>质量保证金采用现金、支票形式提交的，发包人应在项目专用合同条款数据表中明确是否计付利息以及利息的计算方式。</a:t>
            </a:r>
          </a:p>
          <a:p>
            <a:pPr marL="0" indent="457200" algn="just">
              <a:buNone/>
            </a:pPr>
            <a:r>
              <a:rPr lang="en-US" altLang="zh-CN" sz="1900" dirty="0" smtClean="0"/>
              <a:t>17.4.2 </a:t>
            </a:r>
            <a:r>
              <a:rPr lang="zh-CN" altLang="zh-CN" sz="1900" dirty="0" smtClean="0"/>
              <a:t>在第</a:t>
            </a:r>
            <a:r>
              <a:rPr lang="en-US" altLang="zh-CN" sz="1900" dirty="0" smtClean="0"/>
              <a:t>1.1.4.5</a:t>
            </a:r>
            <a:r>
              <a:rPr lang="zh-CN" altLang="zh-CN" sz="1900" dirty="0" smtClean="0"/>
              <a:t>目约定的缺陷责任期满，且质量监督机构已按规定对工程质量检测鉴定合格，承包人向发包人申请到期应返还承包人剩余的质量保证金金额，发包人应在</a:t>
            </a:r>
            <a:r>
              <a:rPr lang="en-US" altLang="zh-CN" sz="1900" dirty="0" smtClean="0"/>
              <a:t>14</a:t>
            </a:r>
            <a:r>
              <a:rPr lang="zh-CN" altLang="zh-CN" sz="1900" dirty="0" smtClean="0"/>
              <a:t>天内会同承包人按照合同约定的内容核实承包人是否完成缺陷责任。如无异议，发包人应当在核实后将剩余保证金返还承包人。</a:t>
            </a:r>
            <a:endParaRPr lang="en-US" altLang="zh-CN" sz="19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22.2 发包人违约</a:t>
            </a:r>
            <a:endParaRPr lang="zh-CN" altLang="zh-CN" sz="2200" b="1" dirty="0" smtClean="0"/>
          </a:p>
          <a:p>
            <a:pPr marL="0" indent="457200" algn="just">
              <a:buNone/>
            </a:pPr>
            <a:r>
              <a:rPr lang="en-US" altLang="zh-CN" sz="2200" b="1" dirty="0" smtClean="0"/>
              <a:t>22.2.1</a:t>
            </a:r>
            <a:r>
              <a:rPr lang="zh-CN" altLang="zh-CN" sz="2200" b="1" dirty="0" smtClean="0"/>
              <a:t>发包人违约的情形</a:t>
            </a:r>
          </a:p>
          <a:p>
            <a:pPr marL="0" indent="457200" algn="just">
              <a:buNone/>
            </a:pPr>
            <a:r>
              <a:rPr lang="zh-CN" altLang="zh-CN" sz="2200" dirty="0" smtClean="0"/>
              <a:t>本项（</a:t>
            </a:r>
            <a:r>
              <a:rPr lang="en-US" altLang="zh-CN" sz="2200" dirty="0" smtClean="0"/>
              <a:t>5</a:t>
            </a:r>
            <a:r>
              <a:rPr lang="zh-CN" altLang="zh-CN" sz="2200" dirty="0" smtClean="0"/>
              <a:t>）目细化为：</a:t>
            </a:r>
          </a:p>
          <a:p>
            <a:pPr marL="0" indent="457200" algn="just">
              <a:buNone/>
            </a:pPr>
            <a:r>
              <a:rPr lang="zh-CN" altLang="zh-CN" sz="2200" dirty="0" smtClean="0">
                <a:solidFill>
                  <a:srgbClr val="FF0000"/>
                </a:solidFill>
              </a:rPr>
              <a:t>（</a:t>
            </a:r>
            <a:r>
              <a:rPr lang="en-US" altLang="zh-CN" sz="2200" dirty="0" smtClean="0">
                <a:solidFill>
                  <a:srgbClr val="FF0000"/>
                </a:solidFill>
              </a:rPr>
              <a:t>5</a:t>
            </a:r>
            <a:r>
              <a:rPr lang="zh-CN" altLang="zh-CN" sz="2200" dirty="0" smtClean="0">
                <a:solidFill>
                  <a:srgbClr val="FF0000"/>
                </a:solidFill>
              </a:rPr>
              <a:t>）发包人无正当理由不按时返还履约保证金、质量保证金或农民工工资保证金的；</a:t>
            </a:r>
          </a:p>
          <a:p>
            <a:pPr marL="0" indent="457200" algn="just">
              <a:buNone/>
            </a:pPr>
            <a:r>
              <a:rPr lang="zh-CN" altLang="zh-CN" sz="2200" dirty="0" smtClean="0"/>
              <a:t>（</a:t>
            </a:r>
            <a:r>
              <a:rPr lang="en-US" altLang="zh-CN" sz="2200" dirty="0" smtClean="0"/>
              <a:t>6</a:t>
            </a:r>
            <a:r>
              <a:rPr lang="zh-CN" altLang="zh-CN" sz="2200" dirty="0" smtClean="0"/>
              <a:t>）发包人不履行合同约定其他义务的。</a:t>
            </a:r>
            <a:endParaRPr lang="en-US" altLang="zh-CN" sz="22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000" b="1" dirty="0" smtClean="0"/>
              <a:t>22.2 发包人违约</a:t>
            </a:r>
            <a:endParaRPr lang="zh-CN" altLang="zh-CN" sz="2000" b="1" dirty="0" smtClean="0"/>
          </a:p>
          <a:p>
            <a:pPr marL="0" indent="457200" algn="just">
              <a:buNone/>
            </a:pPr>
            <a:r>
              <a:rPr lang="en-US" altLang="zh-CN" sz="2000" b="1" dirty="0" smtClean="0"/>
              <a:t>22.2.2 </a:t>
            </a:r>
            <a:r>
              <a:rPr lang="zh-CN" altLang="zh-CN" sz="2000" b="1" dirty="0" smtClean="0"/>
              <a:t>承包人有权暂停施工</a:t>
            </a:r>
          </a:p>
          <a:p>
            <a:pPr marL="0" indent="457200" algn="just">
              <a:buNone/>
            </a:pPr>
            <a:r>
              <a:rPr lang="zh-CN" altLang="zh-CN" sz="2000" dirty="0" smtClean="0"/>
              <a:t>本项细化为：</a:t>
            </a:r>
          </a:p>
          <a:p>
            <a:pPr marL="0" indent="457200" algn="just">
              <a:buNone/>
            </a:pPr>
            <a:r>
              <a:rPr lang="zh-CN" altLang="zh-CN" sz="2000" dirty="0" smtClean="0"/>
              <a:t>发包人发生除第</a:t>
            </a:r>
            <a:r>
              <a:rPr lang="en-US" altLang="zh-CN" sz="2000" dirty="0" smtClean="0"/>
              <a:t>22.2.1</a:t>
            </a:r>
            <a:r>
              <a:rPr lang="zh-CN" altLang="zh-CN" sz="2000" dirty="0" smtClean="0"/>
              <a:t>（</a:t>
            </a:r>
            <a:r>
              <a:rPr lang="en-US" altLang="zh-CN" sz="2000" dirty="0" smtClean="0"/>
              <a:t>4</a:t>
            </a:r>
            <a:r>
              <a:rPr lang="zh-CN" altLang="zh-CN" sz="2000" dirty="0" smtClean="0"/>
              <a:t>）、（</a:t>
            </a:r>
            <a:r>
              <a:rPr lang="en-US" altLang="zh-CN" sz="2000" dirty="0" smtClean="0"/>
              <a:t>5</a:t>
            </a:r>
            <a:r>
              <a:rPr lang="zh-CN" altLang="zh-CN" sz="2000" dirty="0" smtClean="0"/>
              <a:t>）目以外的违约情况时，承包人可向发包人发出通知，要求发包人采取有效措施纠正违约行为。发包人收到承包人通知后的</a:t>
            </a:r>
            <a:r>
              <a:rPr lang="en-US" altLang="zh-CN" sz="2000" dirty="0" smtClean="0"/>
              <a:t>28</a:t>
            </a:r>
            <a:r>
              <a:rPr lang="zh-CN" altLang="zh-CN" sz="2000" dirty="0" smtClean="0"/>
              <a:t>天内仍不履行合同义务，承包人有权暂停施工，并通知监理人，发包人应承担由此增加的费用和（或）工期延误，并支付承包人合理利润。</a:t>
            </a:r>
          </a:p>
          <a:p>
            <a:pPr marL="0" indent="457200" algn="just">
              <a:buNone/>
            </a:pPr>
            <a:r>
              <a:rPr lang="zh-CN" altLang="zh-CN" sz="2000" dirty="0" smtClean="0"/>
              <a:t>发包人发生第</a:t>
            </a:r>
            <a:r>
              <a:rPr lang="en-US" altLang="zh-CN" sz="2000" dirty="0" smtClean="0"/>
              <a:t>22.2.1</a:t>
            </a:r>
            <a:r>
              <a:rPr lang="zh-CN" altLang="zh-CN" sz="2000" dirty="0" smtClean="0"/>
              <a:t>（</a:t>
            </a:r>
            <a:r>
              <a:rPr lang="en-US" altLang="zh-CN" sz="2000" dirty="0" smtClean="0"/>
              <a:t>5</a:t>
            </a:r>
            <a:r>
              <a:rPr lang="zh-CN" altLang="zh-CN" sz="2000" dirty="0" smtClean="0"/>
              <a:t>）目的违约情况时，承包人可向发包人发出通知，要求发包人采取有效措施纠正违约行为。发包人收到承包人通知后的</a:t>
            </a:r>
            <a:r>
              <a:rPr lang="en-US" altLang="zh-CN" sz="2000" dirty="0" smtClean="0"/>
              <a:t>28</a:t>
            </a:r>
            <a:r>
              <a:rPr lang="zh-CN" altLang="zh-CN" sz="2000" dirty="0" smtClean="0"/>
              <a:t>天内仍不返还履约保证金、质量保证金或农民工工资保证金的，发包人应按项目专用合同条款的约定向承包人支付逾期返还保证金的违约金。</a:t>
            </a:r>
            <a:endParaRPr lang="en-US" altLang="zh-CN" sz="20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zh-CN" dirty="0" smtClean="0"/>
              <a:t>公路工程专用合同条款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lnSpc>
                <a:spcPct val="90000"/>
              </a:lnSpc>
              <a:buClr>
                <a:schemeClr val="hlink"/>
              </a:buClr>
              <a:buSzPct val="60000"/>
              <a:buNone/>
              <a:defRPr/>
            </a:pPr>
            <a:r>
              <a:rPr lang="zh-CN" altLang="en-US" sz="2400" b="1" dirty="0" smtClean="0"/>
              <a:t>为何没有增加</a:t>
            </a:r>
            <a:r>
              <a:rPr lang="en-US" altLang="zh-CN" sz="2400" b="1" dirty="0" smtClean="0"/>
              <a:t>《2003</a:t>
            </a:r>
            <a:r>
              <a:rPr lang="zh-CN" altLang="en-US" sz="2400" b="1" dirty="0" smtClean="0"/>
              <a:t>年范本</a:t>
            </a:r>
            <a:r>
              <a:rPr lang="en-US" altLang="zh-CN" sz="2400" b="1" dirty="0" smtClean="0"/>
              <a:t>》</a:t>
            </a:r>
            <a:r>
              <a:rPr lang="zh-CN" altLang="en-US" sz="2400" b="1" dirty="0" smtClean="0"/>
              <a:t>中下列条款？</a:t>
            </a:r>
            <a:endParaRPr lang="en-US" altLang="zh-CN" sz="2400" b="1" dirty="0" smtClean="0"/>
          </a:p>
          <a:p>
            <a:pPr marL="0" indent="457200" algn="just">
              <a:lnSpc>
                <a:spcPct val="90000"/>
              </a:lnSpc>
              <a:buNone/>
              <a:defRPr/>
            </a:pPr>
            <a:endParaRPr lang="en-US" altLang="zh-CN" sz="2400" b="1" dirty="0" smtClean="0"/>
          </a:p>
          <a:p>
            <a:pPr marL="0" indent="457200" algn="just">
              <a:lnSpc>
                <a:spcPct val="90000"/>
              </a:lnSpc>
              <a:buNone/>
              <a:defRPr/>
            </a:pPr>
            <a:r>
              <a:rPr lang="en-US" altLang="zh-CN" sz="2400" b="1" dirty="0" smtClean="0"/>
              <a:t>52.2 </a:t>
            </a:r>
            <a:r>
              <a:rPr lang="zh-CN" altLang="en-US" sz="2400" b="1" dirty="0" smtClean="0"/>
              <a:t>但是，如果合同的工程量清单中某一个支付细目所列的“金额”或“合价”</a:t>
            </a:r>
            <a:r>
              <a:rPr lang="zh-CN" altLang="en-US" sz="2400" b="1" dirty="0" smtClean="0">
                <a:solidFill>
                  <a:srgbClr val="FF0000"/>
                </a:solidFill>
              </a:rPr>
              <a:t>超过签约时合同价格的</a:t>
            </a:r>
            <a:r>
              <a:rPr lang="en-US" altLang="zh-CN" sz="2400" b="1" dirty="0" smtClean="0">
                <a:solidFill>
                  <a:srgbClr val="FF0000"/>
                </a:solidFill>
              </a:rPr>
              <a:t>2%</a:t>
            </a:r>
            <a:r>
              <a:rPr lang="zh-CN" altLang="en-US" sz="2400" b="1" dirty="0" smtClean="0"/>
              <a:t>，而且该支付细目变更后的工程实际数量</a:t>
            </a:r>
            <a:r>
              <a:rPr lang="zh-CN" altLang="en-US" sz="2400" b="1" dirty="0" smtClean="0">
                <a:solidFill>
                  <a:srgbClr val="FF0000"/>
                </a:solidFill>
              </a:rPr>
              <a:t>超过或少于工程量清单中所列数量的</a:t>
            </a:r>
            <a:r>
              <a:rPr lang="en-US" altLang="zh-CN" sz="2400" b="1" dirty="0" smtClean="0">
                <a:solidFill>
                  <a:srgbClr val="FF0000"/>
                </a:solidFill>
              </a:rPr>
              <a:t>25%</a:t>
            </a:r>
            <a:r>
              <a:rPr lang="zh-CN" altLang="en-US" sz="2400" b="1" dirty="0" smtClean="0"/>
              <a:t>，则该支付细目的单价或总额价应予以调整。</a:t>
            </a:r>
            <a:endParaRPr lang="en-US" altLang="zh-CN" sz="20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——B. </a:t>
            </a:r>
            <a:r>
              <a:rPr lang="zh-CN" altLang="zh-CN" dirty="0" smtClean="0"/>
              <a:t>项目专用合同条款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5" name="表格 4"/>
          <p:cNvGraphicFramePr>
            <a:graphicFrameLocks noGrp="1"/>
          </p:cNvGraphicFramePr>
          <p:nvPr/>
        </p:nvGraphicFramePr>
        <p:xfrm>
          <a:off x="611560" y="841276"/>
          <a:ext cx="8208912" cy="2743200"/>
        </p:xfrm>
        <a:graphic>
          <a:graphicData uri="http://schemas.openxmlformats.org/drawingml/2006/table">
            <a:tbl>
              <a:tblPr/>
              <a:tblGrid>
                <a:gridCol w="648072"/>
                <a:gridCol w="1224136"/>
                <a:gridCol w="6336704"/>
              </a:tblGrid>
              <a:tr h="224735">
                <a:tc>
                  <a:txBody>
                    <a:bodyPr/>
                    <a:lstStyle/>
                    <a:p>
                      <a:pPr algn="ctr">
                        <a:lnSpc>
                          <a:spcPct val="100000"/>
                        </a:lnSpc>
                        <a:spcAft>
                          <a:spcPts val="0"/>
                        </a:spcAft>
                      </a:pPr>
                      <a:r>
                        <a:rPr lang="zh-CN" sz="2000" b="1" kern="100" dirty="0">
                          <a:latin typeface="黑体" pitchFamily="49" charset="-122"/>
                          <a:ea typeface="黑体" pitchFamily="49" charset="-122"/>
                        </a:rPr>
                        <a:t>序号</a:t>
                      </a:r>
                    </a:p>
                  </a:txBody>
                  <a:tcPr marL="67420" marR="674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smtClean="0">
                          <a:latin typeface="黑体" pitchFamily="49" charset="-122"/>
                          <a:ea typeface="黑体" pitchFamily="49" charset="-122"/>
                        </a:rPr>
                        <a:t>条目号</a:t>
                      </a:r>
                      <a:endParaRPr lang="zh-CN" sz="2000" b="1" kern="100">
                        <a:latin typeface="黑体" pitchFamily="49" charset="-122"/>
                        <a:ea typeface="黑体" pitchFamily="49" charset="-122"/>
                      </a:endParaRPr>
                    </a:p>
                  </a:txBody>
                  <a:tcPr marL="67420" marR="674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a:latin typeface="黑体" pitchFamily="49" charset="-122"/>
                          <a:ea typeface="黑体" pitchFamily="49" charset="-122"/>
                        </a:rPr>
                        <a:t>信息或数据</a:t>
                      </a:r>
                    </a:p>
                  </a:txBody>
                  <a:tcPr marL="67420" marR="674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735">
                <a:tc>
                  <a:txBody>
                    <a:bodyPr/>
                    <a:lstStyle/>
                    <a:p>
                      <a:pPr algn="ctr">
                        <a:lnSpc>
                          <a:spcPct val="100000"/>
                        </a:lnSpc>
                        <a:spcAft>
                          <a:spcPts val="0"/>
                        </a:spcAft>
                      </a:pPr>
                      <a:r>
                        <a:rPr lang="en-US" sz="2000" b="1" kern="100" dirty="0">
                          <a:solidFill>
                            <a:schemeClr val="tx1"/>
                          </a:solidFill>
                          <a:latin typeface="黑体" pitchFamily="49" charset="-122"/>
                          <a:ea typeface="黑体" pitchFamily="49" charset="-122"/>
                          <a:cs typeface="+mn-cs"/>
                        </a:rPr>
                        <a:t>3</a:t>
                      </a:r>
                      <a:endParaRPr lang="zh-CN" sz="2000" b="1" kern="100" dirty="0">
                        <a:solidFill>
                          <a:schemeClr val="tx1"/>
                        </a:solidFill>
                        <a:latin typeface="黑体" pitchFamily="49" charset="-122"/>
                        <a:ea typeface="黑体" pitchFamily="49" charset="-122"/>
                        <a:cs typeface="+mn-cs"/>
                      </a:endParaRPr>
                    </a:p>
                  </a:txBody>
                  <a:tcPr marL="67420" marR="674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altLang="zh-CN" sz="2000" b="1" kern="100" dirty="0" smtClean="0">
                          <a:solidFill>
                            <a:schemeClr val="tx1"/>
                          </a:solidFill>
                          <a:latin typeface="黑体" pitchFamily="49" charset="-122"/>
                          <a:ea typeface="黑体" pitchFamily="49" charset="-122"/>
                          <a:cs typeface="+mn-cs"/>
                        </a:rPr>
                        <a:t>1.1.4.5</a:t>
                      </a:r>
                      <a:endParaRPr lang="en-US" sz="2000" b="1" kern="100" dirty="0">
                        <a:solidFill>
                          <a:schemeClr val="tx1"/>
                        </a:solidFill>
                        <a:latin typeface="黑体" pitchFamily="49" charset="-122"/>
                        <a:ea typeface="黑体" pitchFamily="49"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51765" algn="just">
                        <a:lnSpc>
                          <a:spcPct val="100000"/>
                        </a:lnSpc>
                        <a:spcAft>
                          <a:spcPts val="0"/>
                        </a:spcAft>
                      </a:pPr>
                      <a:r>
                        <a:rPr lang="zh-CN" sz="2000" b="1" kern="100">
                          <a:latin typeface="黑体" pitchFamily="49" charset="-122"/>
                          <a:ea typeface="黑体" pitchFamily="49" charset="-122"/>
                        </a:rPr>
                        <a:t>缺陷责任期：自实际交工日期起计算</a:t>
                      </a:r>
                      <a:r>
                        <a:rPr lang="en-US" sz="2000" b="1" u="sng" kern="100">
                          <a:latin typeface="黑体" pitchFamily="49" charset="-122"/>
                          <a:ea typeface="黑体" pitchFamily="49" charset="-122"/>
                        </a:rPr>
                        <a:t>   </a:t>
                      </a:r>
                      <a:r>
                        <a:rPr lang="zh-CN" sz="2000" b="1" kern="100">
                          <a:latin typeface="黑体" pitchFamily="49" charset="-122"/>
                          <a:ea typeface="黑体" pitchFamily="49" charset="-122"/>
                        </a:rPr>
                        <a:t>年</a:t>
                      </a:r>
                    </a:p>
                  </a:txBody>
                  <a:tcPr marL="67420" marR="674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48407">
                <a:tc>
                  <a:txBody>
                    <a:bodyPr/>
                    <a:lstStyle/>
                    <a:p>
                      <a:pPr algn="ctr">
                        <a:lnSpc>
                          <a:spcPct val="100000"/>
                        </a:lnSpc>
                        <a:spcAft>
                          <a:spcPts val="0"/>
                        </a:spcAft>
                      </a:pPr>
                      <a:r>
                        <a:rPr lang="en-US" sz="2000" b="1" kern="100" dirty="0">
                          <a:solidFill>
                            <a:schemeClr val="tx1"/>
                          </a:solidFill>
                          <a:latin typeface="黑体" pitchFamily="49" charset="-122"/>
                          <a:ea typeface="黑体" pitchFamily="49" charset="-122"/>
                          <a:cs typeface="+mn-cs"/>
                        </a:rPr>
                        <a:t>20</a:t>
                      </a:r>
                      <a:endParaRPr lang="zh-CN" sz="2000" b="1" kern="100" dirty="0">
                        <a:solidFill>
                          <a:schemeClr val="tx1"/>
                        </a:solidFill>
                        <a:latin typeface="黑体" pitchFamily="49" charset="-122"/>
                        <a:ea typeface="黑体" pitchFamily="49" charset="-122"/>
                        <a:cs typeface="+mn-cs"/>
                      </a:endParaRPr>
                    </a:p>
                  </a:txBody>
                  <a:tcPr marL="67420" marR="674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altLang="zh-CN" sz="2000" b="1" kern="100" dirty="0" smtClean="0">
                          <a:solidFill>
                            <a:schemeClr val="tx1"/>
                          </a:solidFill>
                          <a:latin typeface="黑体" pitchFamily="49" charset="-122"/>
                          <a:ea typeface="黑体" pitchFamily="49" charset="-122"/>
                          <a:cs typeface="+mn-cs"/>
                        </a:rPr>
                        <a:t>17.4.1</a:t>
                      </a:r>
                      <a:endParaRPr lang="en-US" sz="2000" b="1" kern="100" dirty="0">
                        <a:solidFill>
                          <a:schemeClr val="tx1"/>
                        </a:solidFill>
                        <a:latin typeface="黑体" pitchFamily="49" charset="-122"/>
                        <a:ea typeface="黑体" pitchFamily="49"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51765" algn="just">
                        <a:lnSpc>
                          <a:spcPct val="100000"/>
                        </a:lnSpc>
                        <a:spcAft>
                          <a:spcPts val="0"/>
                        </a:spcAft>
                      </a:pPr>
                      <a:r>
                        <a:rPr lang="zh-CN" sz="2000" b="1" kern="100" dirty="0">
                          <a:latin typeface="黑体" pitchFamily="49" charset="-122"/>
                          <a:ea typeface="黑体" pitchFamily="49" charset="-122"/>
                        </a:rPr>
                        <a:t>质量保证金金额：</a:t>
                      </a:r>
                      <a:r>
                        <a:rPr lang="zh-CN" sz="2000" b="1" u="sng" kern="100" dirty="0">
                          <a:latin typeface="黑体" pitchFamily="49" charset="-122"/>
                          <a:ea typeface="黑体" pitchFamily="49" charset="-122"/>
                        </a:rPr>
                        <a:t> </a:t>
                      </a:r>
                      <a:r>
                        <a:rPr lang="en-US" sz="2000" b="1" u="sng" kern="100" dirty="0">
                          <a:latin typeface="黑体" pitchFamily="49" charset="-122"/>
                          <a:ea typeface="黑体" pitchFamily="49" charset="-122"/>
                        </a:rPr>
                        <a:t>    </a:t>
                      </a:r>
                      <a:r>
                        <a:rPr lang="en-US" sz="2000" b="1" kern="100" dirty="0">
                          <a:latin typeface="黑体" pitchFamily="49" charset="-122"/>
                          <a:ea typeface="黑体" pitchFamily="49" charset="-122"/>
                        </a:rPr>
                        <a:t>%</a:t>
                      </a:r>
                      <a:r>
                        <a:rPr lang="zh-CN" sz="2000" b="1" kern="100" dirty="0">
                          <a:latin typeface="黑体" pitchFamily="49" charset="-122"/>
                          <a:ea typeface="黑体" pitchFamily="49" charset="-122"/>
                        </a:rPr>
                        <a:t>合同价格，若交工验收时承包人具备被招标项目所在地省级交通运输主管部门评定的最高信用等级，发包人给予</a:t>
                      </a:r>
                      <a:r>
                        <a:rPr lang="en-US" sz="2000" b="1" u="sng" kern="100" dirty="0">
                          <a:latin typeface="黑体" pitchFamily="49" charset="-122"/>
                          <a:ea typeface="黑体" pitchFamily="49" charset="-122"/>
                        </a:rPr>
                        <a:t>   </a:t>
                      </a:r>
                      <a:r>
                        <a:rPr lang="en-US" sz="2000" b="1" kern="100" dirty="0">
                          <a:latin typeface="黑体" pitchFamily="49" charset="-122"/>
                          <a:ea typeface="黑体" pitchFamily="49" charset="-122"/>
                        </a:rPr>
                        <a:t>%</a:t>
                      </a:r>
                      <a:r>
                        <a:rPr lang="zh-CN" sz="2000" b="1" kern="100" dirty="0">
                          <a:latin typeface="黑体" pitchFamily="49" charset="-122"/>
                          <a:ea typeface="黑体" pitchFamily="49" charset="-122"/>
                        </a:rPr>
                        <a:t>合同价格质量保证金的优惠。</a:t>
                      </a:r>
                    </a:p>
                    <a:p>
                      <a:pPr indent="151765" algn="just">
                        <a:lnSpc>
                          <a:spcPct val="100000"/>
                        </a:lnSpc>
                        <a:spcAft>
                          <a:spcPts val="0"/>
                        </a:spcAft>
                      </a:pPr>
                      <a:r>
                        <a:rPr lang="zh-CN" sz="2000" b="1" kern="100" dirty="0">
                          <a:latin typeface="黑体" pitchFamily="49" charset="-122"/>
                          <a:ea typeface="黑体" pitchFamily="49" charset="-122"/>
                        </a:rPr>
                        <a:t>质量保证金是否</a:t>
                      </a:r>
                      <a:r>
                        <a:rPr lang="zh-CN" sz="2000" b="1" kern="0" dirty="0">
                          <a:solidFill>
                            <a:srgbClr val="000000"/>
                          </a:solidFill>
                          <a:latin typeface="黑体" pitchFamily="49" charset="-122"/>
                          <a:ea typeface="黑体" pitchFamily="49" charset="-122"/>
                          <a:cs typeface="宋体"/>
                        </a:rPr>
                        <a:t>计付利息：</a:t>
                      </a:r>
                      <a:r>
                        <a:rPr lang="en-US" sz="2000" b="1" kern="0" dirty="0">
                          <a:solidFill>
                            <a:srgbClr val="000000"/>
                          </a:solidFill>
                          <a:latin typeface="黑体" pitchFamily="49" charset="-122"/>
                          <a:ea typeface="黑体" pitchFamily="49" charset="-122"/>
                          <a:cs typeface="宋体"/>
                        </a:rPr>
                        <a:t>   </a:t>
                      </a:r>
                      <a:endParaRPr lang="zh-CN" sz="2000" b="1" kern="100" dirty="0">
                        <a:latin typeface="黑体" pitchFamily="49" charset="-122"/>
                        <a:ea typeface="黑体" pitchFamily="49" charset="-122"/>
                      </a:endParaRPr>
                    </a:p>
                    <a:p>
                      <a:pPr indent="231775" algn="just">
                        <a:lnSpc>
                          <a:spcPct val="100000"/>
                        </a:lnSpc>
                        <a:spcAft>
                          <a:spcPts val="0"/>
                        </a:spcAft>
                      </a:pPr>
                      <a:r>
                        <a:rPr lang="en-US" sz="2000" b="1" kern="100" dirty="0">
                          <a:latin typeface="黑体" pitchFamily="49" charset="-122"/>
                          <a:ea typeface="黑体" pitchFamily="49" charset="-122"/>
                        </a:rPr>
                        <a:t>□</a:t>
                      </a:r>
                      <a:r>
                        <a:rPr lang="zh-CN" sz="2000" b="1" kern="100" dirty="0">
                          <a:latin typeface="黑体" pitchFamily="49" charset="-122"/>
                          <a:ea typeface="黑体" pitchFamily="49" charset="-122"/>
                        </a:rPr>
                        <a:t>是，</a:t>
                      </a:r>
                      <a:r>
                        <a:rPr lang="zh-CN" sz="2000" b="1" kern="0" dirty="0">
                          <a:solidFill>
                            <a:srgbClr val="000000"/>
                          </a:solidFill>
                          <a:latin typeface="黑体" pitchFamily="49" charset="-122"/>
                          <a:ea typeface="黑体" pitchFamily="49" charset="-122"/>
                          <a:cs typeface="宋体"/>
                        </a:rPr>
                        <a:t>利息的计算方式：</a:t>
                      </a:r>
                      <a:r>
                        <a:rPr lang="en-US" sz="2000" b="1" u="sng" kern="0" dirty="0">
                          <a:solidFill>
                            <a:srgbClr val="000000"/>
                          </a:solidFill>
                          <a:latin typeface="黑体" pitchFamily="49" charset="-122"/>
                          <a:ea typeface="黑体" pitchFamily="49" charset="-122"/>
                          <a:cs typeface="宋体"/>
                        </a:rPr>
                        <a:t>              </a:t>
                      </a:r>
                      <a:endParaRPr lang="zh-CN" sz="2000" b="1" kern="100" dirty="0">
                        <a:latin typeface="黑体" pitchFamily="49" charset="-122"/>
                        <a:ea typeface="黑体" pitchFamily="49" charset="-122"/>
                      </a:endParaRPr>
                    </a:p>
                    <a:p>
                      <a:pPr indent="231775" algn="just">
                        <a:lnSpc>
                          <a:spcPct val="100000"/>
                        </a:lnSpc>
                        <a:spcAft>
                          <a:spcPts val="0"/>
                        </a:spcAft>
                      </a:pPr>
                      <a:r>
                        <a:rPr lang="en-US" sz="2000" b="1" kern="100" dirty="0">
                          <a:latin typeface="黑体" pitchFamily="49" charset="-122"/>
                          <a:ea typeface="黑体" pitchFamily="49" charset="-122"/>
                        </a:rPr>
                        <a:t>□</a:t>
                      </a:r>
                      <a:r>
                        <a:rPr lang="zh-CN" sz="2000" b="1" kern="100" dirty="0">
                          <a:latin typeface="黑体" pitchFamily="49" charset="-122"/>
                          <a:ea typeface="黑体" pitchFamily="49" charset="-122"/>
                        </a:rPr>
                        <a:t>否</a:t>
                      </a:r>
                    </a:p>
                  </a:txBody>
                  <a:tcPr marL="67420" marR="674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5395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53955" name="Rectangle 3"/>
          <p:cNvSpPr>
            <a:spLocks noChangeArrowheads="1"/>
          </p:cNvSpPr>
          <p:nvPr/>
        </p:nvSpPr>
        <p:spPr bwMode="auto">
          <a:xfrm>
            <a:off x="323528" y="3793604"/>
            <a:ext cx="8640960" cy="15081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30000" dirty="0" smtClean="0">
                <a:ln>
                  <a:noFill/>
                </a:ln>
                <a:solidFill>
                  <a:schemeClr val="tx1"/>
                </a:solidFill>
                <a:effectLst/>
                <a:latin typeface="Times New Roman" pitchFamily="18" charset="0"/>
                <a:ea typeface="宋体" pitchFamily="2" charset="-122"/>
                <a:cs typeface="Times New Roman" pitchFamily="18" charset="0"/>
                <a:hlinkClick r:id=""/>
              </a:rPr>
              <a:t>[</a:t>
            </a:r>
            <a:r>
              <a:rPr kumimoji="0" lang="zh-CN" altLang="zh-CN" sz="2000" b="0" i="0" u="none" strike="noStrike" cap="none" normalizeH="0" baseline="30000" dirty="0" smtClean="0" bmk="">
                <a:ln>
                  <a:noFill/>
                </a:ln>
                <a:solidFill>
                  <a:schemeClr val="tx1"/>
                </a:solidFill>
                <a:effectLst/>
                <a:latin typeface="Times New Roman" pitchFamily="18" charset="0"/>
                <a:ea typeface="宋体" pitchFamily="2" charset="-122"/>
                <a:cs typeface="Times New Roman" pitchFamily="18" charset="0"/>
                <a:hlinkClick r:id=""/>
              </a:rPr>
              <a:t>1]</a:t>
            </a:r>
            <a:r>
              <a:rPr kumimoji="0" lang="zh-CN" altLang="zh-CN" sz="2000"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 </a:t>
            </a:r>
            <a:r>
              <a:rPr kumimoji="0" lang="zh-CN" b="1" i="0" u="none" strike="noStrike" cap="none" normalizeH="0" baseline="0" dirty="0" smtClean="0" bmk="">
                <a:ln>
                  <a:noFill/>
                </a:ln>
                <a:solidFill>
                  <a:srgbClr val="FF0000"/>
                </a:solidFill>
                <a:effectLst/>
                <a:latin typeface="黑体" pitchFamily="49" charset="-122"/>
                <a:ea typeface="黑体" pitchFamily="49" charset="-122"/>
                <a:cs typeface="Times New Roman" pitchFamily="18" charset="0"/>
              </a:rPr>
              <a:t>缺陷责任期一般为自实际交工日期起计算</a:t>
            </a:r>
            <a:r>
              <a:rPr kumimoji="0" lang="zh-CN" altLang="zh-CN" b="1" i="0" u="none" strike="noStrike" cap="none" normalizeH="0" baseline="0" dirty="0" smtClean="0" bmk="">
                <a:ln>
                  <a:noFill/>
                </a:ln>
                <a:solidFill>
                  <a:srgbClr val="FF0000"/>
                </a:solidFill>
                <a:effectLst/>
                <a:latin typeface="黑体" pitchFamily="49" charset="-122"/>
                <a:ea typeface="黑体" pitchFamily="49" charset="-122"/>
                <a:cs typeface="Times New Roman" pitchFamily="18" charset="0"/>
              </a:rPr>
              <a:t>1</a:t>
            </a:r>
            <a:r>
              <a:rPr kumimoji="0" lang="zh-CN" b="1" i="0" u="none" strike="noStrike" cap="none" normalizeH="0" baseline="0" dirty="0" smtClean="0" bmk="">
                <a:ln>
                  <a:noFill/>
                </a:ln>
                <a:solidFill>
                  <a:srgbClr val="FF0000"/>
                </a:solidFill>
                <a:effectLst/>
                <a:latin typeface="黑体" pitchFamily="49" charset="-122"/>
                <a:ea typeface="黑体" pitchFamily="49" charset="-122"/>
                <a:cs typeface="Times New Roman" pitchFamily="18" charset="0"/>
              </a:rPr>
              <a:t>年，最长不超过</a:t>
            </a:r>
            <a:r>
              <a:rPr kumimoji="0" lang="zh-CN" altLang="zh-CN" b="1" i="0" u="none" strike="noStrike" cap="none" normalizeH="0" baseline="0" dirty="0" smtClean="0" bmk="">
                <a:ln>
                  <a:noFill/>
                </a:ln>
                <a:solidFill>
                  <a:srgbClr val="FF0000"/>
                </a:solidFill>
                <a:effectLst/>
                <a:latin typeface="黑体" pitchFamily="49" charset="-122"/>
                <a:ea typeface="黑体" pitchFamily="49" charset="-122"/>
                <a:cs typeface="Times New Roman" pitchFamily="18" charset="0"/>
              </a:rPr>
              <a:t>2</a:t>
            </a:r>
            <a:r>
              <a:rPr kumimoji="0" lang="zh-CN" b="1" i="0" u="none" strike="noStrike" cap="none" normalizeH="0" baseline="0" dirty="0" smtClean="0" bmk="">
                <a:ln>
                  <a:noFill/>
                </a:ln>
                <a:solidFill>
                  <a:srgbClr val="FF0000"/>
                </a:solidFill>
                <a:effectLst/>
                <a:latin typeface="黑体" pitchFamily="49" charset="-122"/>
                <a:ea typeface="黑体" pitchFamily="49" charset="-122"/>
                <a:cs typeface="Times New Roman" pitchFamily="18" charset="0"/>
              </a:rPr>
              <a:t>年。</a:t>
            </a:r>
            <a:endParaRPr kumimoji="0" lang="zh-CN" b="1" i="0" u="none" strike="noStrike" cap="none" normalizeH="0" baseline="0" dirty="0" smtClean="0" bmk="">
              <a:ln>
                <a:noFill/>
              </a:ln>
              <a:solidFill>
                <a:srgbClr val="FF0000"/>
              </a:solidFill>
              <a:effectLst/>
              <a:latin typeface="黑体" pitchFamily="49" charset="-122"/>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b="1" i="0" u="none" strike="noStrike" cap="none" normalizeH="0" baseline="30000" dirty="0" smtClean="0" bmk="">
                <a:ln>
                  <a:noFill/>
                </a:ln>
                <a:solidFill>
                  <a:schemeClr val="tx1"/>
                </a:solidFill>
                <a:effectLst/>
                <a:latin typeface="黑体" pitchFamily="49" charset="-122"/>
                <a:ea typeface="黑体" pitchFamily="49" charset="-122"/>
                <a:cs typeface="Times New Roman" pitchFamily="18" charset="0"/>
                <a:hlinkClick r:id=""/>
              </a:rPr>
              <a:t>[2]</a:t>
            </a:r>
            <a:r>
              <a:rPr kumimoji="0" lang="zh-CN"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质量保证金最高不超过合同价格的</a:t>
            </a:r>
            <a:r>
              <a:rPr kumimoji="0" lang="zh-CN" altLang="zh-CN"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3%</a:t>
            </a:r>
            <a:r>
              <a:rPr kumimoji="0" lang="zh-CN" b="1" i="0" u="none" strike="noStrike" cap="none" normalizeH="0" baseline="0" dirty="0" smtClean="0" bmk="">
                <a:ln>
                  <a:noFill/>
                </a:ln>
                <a:solidFill>
                  <a:schemeClr val="tx1"/>
                </a:solidFill>
                <a:effectLst/>
                <a:latin typeface="黑体" pitchFamily="49" charset="-122"/>
                <a:ea typeface="黑体" pitchFamily="49" charset="-122"/>
                <a:cs typeface="Times New Roman" pitchFamily="18" charset="0"/>
              </a:rPr>
              <a:t>。</a:t>
            </a:r>
            <a:endParaRPr kumimoji="0" lang="zh-CN" b="1" i="0" u="none" strike="noStrike" cap="none" normalizeH="0" baseline="0" dirty="0" smtClean="0" bmk="">
              <a:ln>
                <a:noFill/>
              </a:ln>
              <a:solidFill>
                <a:schemeClr val="tx1"/>
              </a:solidFill>
              <a:effectLst/>
              <a:latin typeface="黑体" pitchFamily="49" charset="-122"/>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b="1" i="0" u="none" strike="noStrike" cap="none" normalizeH="0" baseline="30000" dirty="0" smtClean="0" bmk="">
                <a:ln>
                  <a:noFill/>
                </a:ln>
                <a:solidFill>
                  <a:schemeClr val="tx1"/>
                </a:solidFill>
                <a:effectLst/>
                <a:latin typeface="黑体" pitchFamily="49" charset="-122"/>
                <a:ea typeface="黑体" pitchFamily="49" charset="-122"/>
                <a:cs typeface="Times New Roman" pitchFamily="18" charset="0"/>
                <a:hlinkClick r:id=""/>
              </a:rPr>
              <a:t>[3]</a:t>
            </a:r>
            <a:r>
              <a:rPr kumimoji="0" lang="zh-CN"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若交工验收时承包人具备被招标项目所在地省级交通运输主管部门评定的最高信用等级，发包人可在质量保证金方面给予一定的优惠奖励，例如发包人可给予承包人</a:t>
            </a:r>
            <a:r>
              <a:rPr kumimoji="0" lang="zh-CN" altLang="zh-CN"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2%</a:t>
            </a:r>
            <a:r>
              <a:rPr kumimoji="0" lang="zh-CN"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合同价格质量保证金的优惠，具体优惠幅度由发包人自行确定。</a:t>
            </a:r>
            <a:endParaRPr kumimoji="0" lang="zh-CN" b="1"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t>
            </a:r>
            <a:r>
              <a:rPr lang="zh-CN" altLang="en-US" dirty="0" smtClean="0"/>
              <a:t>合同附件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zh-CN" altLang="zh-CN" sz="2400" b="1" dirty="0" smtClean="0"/>
              <a:t>附件一：合同协议书</a:t>
            </a:r>
            <a:endParaRPr lang="en-US" altLang="zh-CN" sz="2200" dirty="0" smtClean="0"/>
          </a:p>
          <a:p>
            <a:pPr marL="0" indent="457200" algn="just">
              <a:buNone/>
            </a:pPr>
            <a:r>
              <a:rPr lang="zh-CN" altLang="zh-CN" sz="2400" b="1" dirty="0" smtClean="0"/>
              <a:t>附件二：廉政合同</a:t>
            </a:r>
            <a:endParaRPr lang="en-US" altLang="zh-CN" sz="2200" dirty="0" smtClean="0"/>
          </a:p>
          <a:p>
            <a:pPr marL="0" indent="457200" algn="just">
              <a:buNone/>
            </a:pPr>
            <a:r>
              <a:rPr lang="zh-CN" altLang="zh-CN" sz="2400" b="1" dirty="0" smtClean="0"/>
              <a:t>附件三：安全生产合同</a:t>
            </a:r>
            <a:endParaRPr lang="en-US" altLang="zh-CN" sz="2200" dirty="0" smtClean="0"/>
          </a:p>
          <a:p>
            <a:pPr marL="0" indent="457200" algn="just">
              <a:buNone/>
            </a:pPr>
            <a:r>
              <a:rPr lang="zh-CN" altLang="zh-CN" sz="2400" b="1" dirty="0" smtClean="0"/>
              <a:t>附件四：其他管理和技术人员最低要求</a:t>
            </a:r>
            <a:endParaRPr lang="en-US" altLang="zh-CN" sz="2200" dirty="0" smtClean="0"/>
          </a:p>
          <a:p>
            <a:pPr marL="0" indent="457200" algn="just">
              <a:buNone/>
            </a:pPr>
            <a:r>
              <a:rPr lang="zh-CN" altLang="zh-CN" sz="2400" b="1" dirty="0" smtClean="0"/>
              <a:t>附件五：主要机械设备和试验检测设备最低要求</a:t>
            </a:r>
            <a:endParaRPr lang="en-US" altLang="zh-CN" sz="2400" b="1" dirty="0" smtClean="0"/>
          </a:p>
          <a:p>
            <a:pPr marL="0" indent="457200" algn="just">
              <a:buNone/>
            </a:pPr>
            <a:r>
              <a:rPr lang="zh-CN" altLang="zh-CN" sz="2400" b="1" dirty="0" smtClean="0"/>
              <a:t>附件六：项目经理委任书</a:t>
            </a:r>
            <a:endParaRPr lang="en-US" altLang="zh-CN" sz="2400" b="1" dirty="0" smtClean="0"/>
          </a:p>
          <a:p>
            <a:pPr marL="0" indent="457200" algn="just">
              <a:buNone/>
            </a:pPr>
            <a:r>
              <a:rPr lang="zh-CN" altLang="zh-CN" sz="2400" b="1" dirty="0" smtClean="0"/>
              <a:t>附件七：履约保证金格式</a:t>
            </a:r>
            <a:endParaRPr lang="en-US" altLang="zh-CN" sz="2400" b="1" dirty="0" smtClean="0"/>
          </a:p>
          <a:p>
            <a:pPr marL="0" indent="457200" algn="just">
              <a:buNone/>
            </a:pPr>
            <a:r>
              <a:rPr lang="zh-CN" altLang="zh-CN" sz="2400" b="1" dirty="0" smtClean="0"/>
              <a:t>附件八：工程资金监管协议格式</a:t>
            </a:r>
            <a:endParaRPr lang="en-US" altLang="zh-CN" sz="22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t>
            </a:r>
            <a:r>
              <a:rPr lang="zh-CN" altLang="en-US" dirty="0" smtClean="0"/>
              <a:t>合同附件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000" dirty="0" smtClean="0"/>
              <a:t>【</a:t>
            </a:r>
            <a:r>
              <a:rPr lang="zh-CN" altLang="zh-CN" sz="2000" dirty="0" smtClean="0"/>
              <a:t>招标人应在招标文件中规定若投标人在所投标段中标需派驻的其他管理和技术人员（例如项目副经理、专业工程师等）。上述人员的具体人选由招标人和中标人在合同谈判阶段确定，且经招标人审批后作为派驻本标段的项目管理机构主要人员，不允许更换。如中标人拟派驻的人员数量和资格条件不满足本表要求，招标人应取消其中标资格。</a:t>
            </a:r>
            <a:endParaRPr lang="en-US" altLang="zh-CN" sz="2000" dirty="0" smtClean="0"/>
          </a:p>
          <a:p>
            <a:pPr marL="0" indent="457200" algn="just">
              <a:buNone/>
            </a:pPr>
            <a:r>
              <a:rPr lang="zh-CN" altLang="zh-CN" sz="2000" dirty="0" smtClean="0"/>
              <a:t>招标人应在招标文件中规定若投标人在所投标段中标需提供的主要机械设备和试验检测设备。招标人将在合同谈判阶段要求中标人按照本表的最低要求填报为本标段配备的主要设备，在经招标人审批后作为投入本标段的主要设备且不允许更换。如招标人拟提供的设备数量和规格指标等不满足本表要求，招标人应取消其中标资格。</a:t>
            </a:r>
            <a:r>
              <a:rPr lang="en-US" altLang="zh-CN" sz="2000" dirty="0" smtClean="0"/>
              <a:t>】</a:t>
            </a:r>
            <a:endParaRPr lang="en-US" altLang="zh-CN" sz="20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第一章  招标公告</a:t>
            </a:r>
            <a:r>
              <a:rPr lang="zh-CN" altLang="zh-CN" dirty="0" smtClean="0"/>
              <a:t>（未进行资格预审）</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83568" y="985292"/>
            <a:ext cx="8064896"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600"/>
              </a:spcBef>
              <a:buNone/>
            </a:pPr>
            <a:r>
              <a:rPr lang="en-US" altLang="zh-CN" sz="2400" dirty="0" smtClean="0"/>
              <a:t>【</a:t>
            </a:r>
            <a:r>
              <a:rPr lang="zh-CN" altLang="zh-CN" sz="2400" dirty="0" smtClean="0"/>
              <a:t>招标人应自招标文件开始发售之日起，将招标文件的关键内容上传至具有招标监督职责的交通运输主管部门政府网站或其指定的其他网站上进行公开，公开内容包括项目概况、对投标人的全部资格条件要求、评标办法全文、招标人联系方式等。</a:t>
            </a:r>
            <a:r>
              <a:rPr lang="zh-CN" altLang="zh-CN" sz="2400" dirty="0" smtClean="0">
                <a:solidFill>
                  <a:srgbClr val="FF0000"/>
                </a:solidFill>
              </a:rPr>
              <a:t>招标人可将招标文件的关键内容全部载明在招标公告正文中，或作为招标公告的附件进行公开，或作为独立文件在网站上进行公开。</a:t>
            </a:r>
            <a:r>
              <a:rPr lang="en-US" altLang="zh-CN" sz="2000" dirty="0" smtClean="0"/>
              <a:t>】</a:t>
            </a:r>
            <a:endParaRPr lang="en-US" altLang="zh-CN" sz="24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p:nvPr/>
        </p:nvSpPr>
        <p:spPr>
          <a:xfrm>
            <a:off x="0" y="1"/>
            <a:ext cx="3191461" cy="2137420"/>
          </a:xfrm>
          <a:prstGeom prst="rect">
            <a:avLst/>
          </a:prstGeom>
          <a:solidFill>
            <a:schemeClr val="bg1">
              <a:lumMod val="8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1" y="2137420"/>
            <a:ext cx="6897041"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工程量清单</a:t>
            </a:r>
            <a:endParaRPr lang="zh-CN" altLang="en-US" sz="2800" dirty="0">
              <a:solidFill>
                <a:schemeClr val="bg1"/>
              </a:solidFill>
              <a:latin typeface="+mn-ea"/>
            </a:endParaRPr>
          </a:p>
        </p:txBody>
      </p:sp>
      <p:sp>
        <p:nvSpPr>
          <p:cNvPr id="5" name="文本框 4"/>
          <p:cNvSpPr txBox="1"/>
          <p:nvPr/>
        </p:nvSpPr>
        <p:spPr>
          <a:xfrm>
            <a:off x="251520" y="1213510"/>
            <a:ext cx="3096344" cy="707886"/>
          </a:xfrm>
          <a:prstGeom prst="rect">
            <a:avLst/>
          </a:prstGeom>
          <a:noFill/>
        </p:spPr>
        <p:txBody>
          <a:bodyPr wrap="square" rtlCol="0">
            <a:spAutoFit/>
          </a:bodyPr>
          <a:lstStyle/>
          <a:p>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5  </a:t>
            </a:r>
            <a:r>
              <a:rPr lang="zh-CN" altLang="en-US" sz="4000" b="1" dirty="0" smtClean="0">
                <a:solidFill>
                  <a:schemeClr val="accent1"/>
                </a:solidFill>
                <a:latin typeface="微软雅黑" panose="020B0503020204020204" pitchFamily="34" charset="-122"/>
                <a:ea typeface="微软雅黑" panose="020B0503020204020204" pitchFamily="34" charset="-122"/>
              </a:rPr>
              <a:t>第五章</a:t>
            </a:r>
            <a:endParaRPr lang="zh-CN" altLang="en-US" sz="4000" b="1" dirty="0">
              <a:solidFill>
                <a:schemeClr val="accent1"/>
              </a:solidFill>
              <a:latin typeface="Adobe Gothic Std B" panose="020B0800000000000000" pitchFamily="34" charset="-128"/>
            </a:endParaRPr>
          </a:p>
        </p:txBody>
      </p:sp>
      <p:sp>
        <p:nvSpPr>
          <p:cNvPr id="15" name="矩形 4"/>
          <p:cNvSpPr/>
          <p:nvPr/>
        </p:nvSpPr>
        <p:spPr>
          <a:xfrm>
            <a:off x="6897040" y="3575498"/>
            <a:ext cx="2246960" cy="2139502"/>
          </a:xfrm>
          <a:prstGeom prst="rect">
            <a:avLst/>
          </a:prstGeom>
          <a:solidFill>
            <a:schemeClr val="bg2">
              <a:lumMod val="7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408377" y="78042"/>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62247598"/>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五</a:t>
            </a:r>
            <a:r>
              <a:rPr lang="zh-CN" altLang="zh-CN" dirty="0" smtClean="0"/>
              <a:t>章</a:t>
            </a:r>
            <a:r>
              <a:rPr lang="en-US" altLang="zh-CN" dirty="0" smtClean="0"/>
              <a:t>  </a:t>
            </a:r>
            <a:r>
              <a:rPr lang="zh-CN" altLang="en-US" dirty="0" smtClean="0"/>
              <a:t>工程量清单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1. 工程量清单说明</a:t>
            </a:r>
            <a:endParaRPr lang="zh-CN" altLang="zh-CN" sz="2200" b="1" dirty="0" smtClean="0"/>
          </a:p>
          <a:p>
            <a:pPr marL="0" indent="457200" algn="just">
              <a:buNone/>
            </a:pPr>
            <a:r>
              <a:rPr lang="en-US" altLang="zh-CN" sz="2200" dirty="0" smtClean="0"/>
              <a:t>1.2 </a:t>
            </a:r>
            <a:r>
              <a:rPr lang="zh-CN" altLang="zh-CN" sz="2200" dirty="0" smtClean="0"/>
              <a:t>本工程量清单应与招标文件中的投标人须知、通用合同条款、专用合同条款、工程量清单计量规则、技术规范及图纸等一起阅读和理解。</a:t>
            </a:r>
          </a:p>
          <a:p>
            <a:pPr marL="0" indent="457200" algn="just">
              <a:buNone/>
            </a:pPr>
            <a:r>
              <a:rPr lang="en-US" altLang="zh-CN" sz="2200" dirty="0" smtClean="0"/>
              <a:t>1.4 </a:t>
            </a:r>
            <a:r>
              <a:rPr lang="zh-CN" altLang="zh-CN" sz="2200" dirty="0" smtClean="0"/>
              <a:t>工程量清单各章是按第八章</a:t>
            </a:r>
            <a:r>
              <a:rPr lang="en-US" altLang="zh-CN" sz="2200" dirty="0" smtClean="0"/>
              <a:t>“</a:t>
            </a:r>
            <a:r>
              <a:rPr lang="zh-CN" altLang="zh-CN" sz="2200" dirty="0" smtClean="0"/>
              <a:t>工程量清单计量规则</a:t>
            </a:r>
            <a:r>
              <a:rPr lang="en-US" altLang="zh-CN" sz="2200" dirty="0" smtClean="0"/>
              <a:t>”</a:t>
            </a:r>
            <a:r>
              <a:rPr lang="zh-CN" altLang="zh-CN" sz="2200" dirty="0" smtClean="0"/>
              <a:t>、第七章</a:t>
            </a:r>
            <a:r>
              <a:rPr lang="en-US" altLang="zh-CN" sz="2200" dirty="0" smtClean="0"/>
              <a:t>“</a:t>
            </a:r>
            <a:r>
              <a:rPr lang="zh-CN" altLang="zh-CN" sz="2200" dirty="0" smtClean="0"/>
              <a:t>技术规范</a:t>
            </a:r>
            <a:r>
              <a:rPr lang="en-US" altLang="zh-CN" sz="2200" dirty="0" smtClean="0"/>
              <a:t>”</a:t>
            </a:r>
            <a:r>
              <a:rPr lang="zh-CN" altLang="zh-CN" sz="2200" dirty="0" smtClean="0"/>
              <a:t>的相应章次编号的，因此，工程量清单中各章的工程子目的范围与计量等应与</a:t>
            </a:r>
            <a:r>
              <a:rPr lang="en-US" altLang="zh-CN" sz="2200" dirty="0" smtClean="0"/>
              <a:t>“</a:t>
            </a:r>
            <a:r>
              <a:rPr lang="zh-CN" altLang="zh-CN" sz="2200" dirty="0" smtClean="0"/>
              <a:t>工程量清单计量规则</a:t>
            </a:r>
            <a:r>
              <a:rPr lang="en-US" altLang="zh-CN" sz="2200" dirty="0" smtClean="0"/>
              <a:t>”</a:t>
            </a:r>
            <a:r>
              <a:rPr lang="zh-CN" altLang="zh-CN" sz="2200" dirty="0" smtClean="0"/>
              <a:t>、</a:t>
            </a:r>
            <a:r>
              <a:rPr lang="en-US" altLang="zh-CN" sz="2200" dirty="0" smtClean="0"/>
              <a:t>“</a:t>
            </a:r>
            <a:r>
              <a:rPr lang="zh-CN" altLang="zh-CN" sz="2200" dirty="0" smtClean="0"/>
              <a:t>技术规范</a:t>
            </a:r>
            <a:r>
              <a:rPr lang="en-US" altLang="zh-CN" sz="2200" dirty="0" smtClean="0"/>
              <a:t>”</a:t>
            </a:r>
            <a:r>
              <a:rPr lang="zh-CN" altLang="zh-CN" sz="2200" dirty="0" smtClean="0"/>
              <a:t>相应章节的范围、计量与支付条款结合起来理解或解释。</a:t>
            </a:r>
            <a:endParaRPr lang="en-US" altLang="zh-CN" sz="22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五</a:t>
            </a:r>
            <a:r>
              <a:rPr lang="zh-CN" altLang="zh-CN" dirty="0" smtClean="0"/>
              <a:t>章</a:t>
            </a:r>
            <a:r>
              <a:rPr lang="en-US" altLang="zh-CN" dirty="0" smtClean="0"/>
              <a:t>  </a:t>
            </a:r>
            <a:r>
              <a:rPr lang="zh-CN" altLang="en-US" dirty="0" smtClean="0"/>
              <a:t>工程量清单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11298" name="Picture 2"/>
          <p:cNvPicPr>
            <a:picLocks noChangeAspect="1" noChangeArrowheads="1"/>
          </p:cNvPicPr>
          <p:nvPr/>
        </p:nvPicPr>
        <p:blipFill>
          <a:blip r:embed="rId4" cstate="print"/>
          <a:srcRect/>
          <a:stretch>
            <a:fillRect/>
          </a:stretch>
        </p:blipFill>
        <p:spPr bwMode="auto">
          <a:xfrm>
            <a:off x="1331640" y="985292"/>
            <a:ext cx="6408711" cy="3550654"/>
          </a:xfrm>
          <a:prstGeom prst="rect">
            <a:avLst/>
          </a:prstGeom>
          <a:noFill/>
          <a:ln w="9525">
            <a:noFill/>
            <a:miter lim="800000"/>
            <a:headEnd/>
            <a:tailEnd/>
          </a:ln>
        </p:spPr>
      </p:pic>
      <p:sp>
        <p:nvSpPr>
          <p:cNvPr id="7" name="矩形 6"/>
          <p:cNvSpPr/>
          <p:nvPr/>
        </p:nvSpPr>
        <p:spPr>
          <a:xfrm>
            <a:off x="683568" y="4585692"/>
            <a:ext cx="8064896" cy="400110"/>
          </a:xfrm>
          <a:prstGeom prst="rect">
            <a:avLst/>
          </a:prstGeom>
        </p:spPr>
        <p:txBody>
          <a:bodyPr wrap="square">
            <a:spAutoFit/>
          </a:bodyPr>
          <a:lstStyle/>
          <a:p>
            <a:r>
              <a:rPr lang="zh-CN" altLang="zh-CN" sz="2000" b="1" dirty="0" smtClean="0"/>
              <a:t>暂列金额的设置不宜超过工程量清单第</a:t>
            </a:r>
            <a:r>
              <a:rPr lang="en-US" altLang="zh-CN" sz="2000" b="1" dirty="0" smtClean="0"/>
              <a:t>100</a:t>
            </a:r>
            <a:r>
              <a:rPr lang="zh-CN" altLang="zh-CN" sz="2000" b="1" dirty="0" smtClean="0"/>
              <a:t>章至第</a:t>
            </a:r>
            <a:r>
              <a:rPr lang="en-US" altLang="zh-CN" sz="2000" b="1" dirty="0" smtClean="0"/>
              <a:t>700</a:t>
            </a:r>
            <a:r>
              <a:rPr lang="zh-CN" altLang="zh-CN" sz="2000" b="1" dirty="0" smtClean="0"/>
              <a:t>章合计金额的</a:t>
            </a:r>
            <a:r>
              <a:rPr lang="en-US" altLang="zh-CN" sz="2000" b="1" dirty="0" smtClean="0"/>
              <a:t>3%</a:t>
            </a:r>
            <a:r>
              <a:rPr lang="zh-CN" altLang="zh-CN" sz="2000" b="1" dirty="0" smtClean="0"/>
              <a:t>。</a:t>
            </a:r>
            <a:endParaRPr lang="zh-CN" altLang="en-US" sz="20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6156176" y="0"/>
            <a:ext cx="2987825" cy="2209428"/>
          </a:xfrm>
          <a:prstGeom prst="rect">
            <a:avLst/>
          </a:prstGeom>
          <a:solidFill>
            <a:schemeClr val="accent6">
              <a:lumMod val="60000"/>
              <a:lumOff val="40000"/>
              <a:alpha val="69804"/>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2313365" y="2209428"/>
            <a:ext cx="6830636"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技术规范</a:t>
            </a:r>
            <a:endParaRPr lang="zh-CN" altLang="en-US" sz="2800" dirty="0">
              <a:solidFill>
                <a:schemeClr val="bg1"/>
              </a:solidFill>
              <a:latin typeface="+mn-ea"/>
            </a:endParaRPr>
          </a:p>
        </p:txBody>
      </p:sp>
      <p:sp>
        <p:nvSpPr>
          <p:cNvPr id="5" name="文本框 4"/>
          <p:cNvSpPr txBox="1"/>
          <p:nvPr/>
        </p:nvSpPr>
        <p:spPr>
          <a:xfrm>
            <a:off x="6156176" y="1129308"/>
            <a:ext cx="3096344" cy="707886"/>
          </a:xfrm>
          <a:prstGeom prst="rect">
            <a:avLst/>
          </a:prstGeom>
          <a:noFill/>
        </p:spPr>
        <p:txBody>
          <a:bodyPr wrap="square" rtlCol="0">
            <a:spAutoFit/>
          </a:bodyPr>
          <a:lstStyle/>
          <a:p>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6   </a:t>
            </a:r>
            <a:r>
              <a:rPr lang="zh-CN" altLang="en-US" sz="4000" b="1" dirty="0" smtClean="0">
                <a:solidFill>
                  <a:schemeClr val="accent1"/>
                </a:solidFill>
                <a:latin typeface="微软雅黑" panose="020B0503020204020204" pitchFamily="34" charset="-122"/>
                <a:ea typeface="微软雅黑" panose="020B0503020204020204" pitchFamily="34" charset="-122"/>
              </a:rPr>
              <a:t>第七章</a:t>
            </a:r>
            <a:endParaRPr lang="zh-CN" altLang="en-US" sz="4000" b="1" dirty="0">
              <a:solidFill>
                <a:schemeClr val="accent1"/>
              </a:solidFill>
              <a:latin typeface="Adobe Gothic Std B" panose="020B0800000000000000" pitchFamily="34" charset="-128"/>
            </a:endParaRPr>
          </a:p>
        </p:txBody>
      </p:sp>
      <p:sp>
        <p:nvSpPr>
          <p:cNvPr id="10" name="矩形 4"/>
          <p:cNvSpPr/>
          <p:nvPr/>
        </p:nvSpPr>
        <p:spPr>
          <a:xfrm>
            <a:off x="1" y="3649046"/>
            <a:ext cx="2313364" cy="2065954"/>
          </a:xfrm>
          <a:prstGeom prst="rect">
            <a:avLst/>
          </a:prstGeom>
          <a:solidFill>
            <a:schemeClr val="accent5">
              <a:lumMod val="40000"/>
              <a:lumOff val="60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82421776"/>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七</a:t>
            </a:r>
            <a:r>
              <a:rPr lang="zh-CN" altLang="zh-CN" dirty="0" smtClean="0"/>
              <a:t>章</a:t>
            </a:r>
            <a:r>
              <a:rPr lang="en-US" altLang="zh-CN" dirty="0" smtClean="0"/>
              <a:t>  </a:t>
            </a:r>
            <a:r>
              <a:rPr lang="zh-CN" altLang="en-US" dirty="0" smtClean="0"/>
              <a:t>技术规范</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9" name="表格 8"/>
          <p:cNvGraphicFramePr>
            <a:graphicFrameLocks noGrp="1"/>
          </p:cNvGraphicFramePr>
          <p:nvPr>
            <p:extLst>
              <p:ext uri="{D42A27DB-BD31-4B8C-83A1-F6EECF244321}">
                <p14:modId xmlns="" xmlns:p14="http://schemas.microsoft.com/office/powerpoint/2010/main" val="953101697"/>
              </p:ext>
            </p:extLst>
          </p:nvPr>
        </p:nvGraphicFramePr>
        <p:xfrm>
          <a:off x="251520" y="1057300"/>
          <a:ext cx="8749479" cy="4023360"/>
        </p:xfrm>
        <a:graphic>
          <a:graphicData uri="http://schemas.openxmlformats.org/drawingml/2006/table">
            <a:tbl>
              <a:tblPr firstRow="1" bandRow="1">
                <a:tableStyleId>{21E4AEA4-8DFA-4A89-87EB-49C32662AFE0}</a:tableStyleId>
              </a:tblPr>
              <a:tblGrid>
                <a:gridCol w="747443"/>
                <a:gridCol w="2374230"/>
                <a:gridCol w="5627806"/>
              </a:tblGrid>
              <a:tr h="365760">
                <a:tc>
                  <a:txBody>
                    <a:bodyPr/>
                    <a:lstStyle/>
                    <a:p>
                      <a:pPr algn="ctr">
                        <a:lnSpc>
                          <a:spcPct val="100000"/>
                        </a:lnSpc>
                        <a:spcBef>
                          <a:spcPts val="300"/>
                        </a:spcBef>
                        <a:spcAft>
                          <a:spcPts val="300"/>
                        </a:spcAft>
                      </a:pPr>
                      <a:r>
                        <a:rPr lang="zh-CN" altLang="en-US" sz="1800" b="0" dirty="0" smtClean="0">
                          <a:latin typeface="微软雅黑" panose="020B0503020204020204" pitchFamily="34" charset="-122"/>
                          <a:ea typeface="微软雅黑" panose="020B0503020204020204" pitchFamily="34" charset="-122"/>
                        </a:rPr>
                        <a:t>序号</a:t>
                      </a:r>
                      <a:endParaRPr lang="zh-CN" altLang="en-US" sz="1800" b="0" dirty="0">
                        <a:latin typeface="微软雅黑" panose="020B0503020204020204" pitchFamily="34" charset="-122"/>
                        <a:ea typeface="微软雅黑" panose="020B0503020204020204" pitchFamily="34" charset="-122"/>
                      </a:endParaRPr>
                    </a:p>
                  </a:txBody>
                  <a:tcPr/>
                </a:tc>
                <a:tc>
                  <a:txBody>
                    <a:bodyPr/>
                    <a:lstStyle/>
                    <a:p>
                      <a:pPr algn="ctr">
                        <a:lnSpc>
                          <a:spcPct val="100000"/>
                        </a:lnSpc>
                        <a:spcBef>
                          <a:spcPts val="300"/>
                        </a:spcBef>
                        <a:spcAft>
                          <a:spcPts val="300"/>
                        </a:spcAft>
                      </a:pPr>
                      <a:r>
                        <a:rPr lang="zh-CN" altLang="en-US" sz="1800" b="0" dirty="0" smtClean="0">
                          <a:latin typeface="微软雅黑" panose="020B0503020204020204" pitchFamily="34" charset="-122"/>
                          <a:ea typeface="微软雅黑" panose="020B0503020204020204" pitchFamily="34" charset="-122"/>
                        </a:rPr>
                        <a:t>标准编号</a:t>
                      </a:r>
                      <a:endParaRPr lang="zh-CN" altLang="en-US" sz="1800" b="0" dirty="0">
                        <a:latin typeface="微软雅黑" panose="020B0503020204020204" pitchFamily="34" charset="-122"/>
                        <a:ea typeface="微软雅黑" panose="020B0503020204020204" pitchFamily="34" charset="-122"/>
                      </a:endParaRPr>
                    </a:p>
                  </a:txBody>
                  <a:tcPr/>
                </a:tc>
                <a:tc>
                  <a:txBody>
                    <a:bodyPr/>
                    <a:lstStyle/>
                    <a:p>
                      <a:pPr algn="ctr">
                        <a:lnSpc>
                          <a:spcPct val="100000"/>
                        </a:lnSpc>
                        <a:spcBef>
                          <a:spcPts val="300"/>
                        </a:spcBef>
                        <a:spcAft>
                          <a:spcPts val="300"/>
                        </a:spcAft>
                      </a:pPr>
                      <a:r>
                        <a:rPr lang="zh-CN" altLang="en-US" sz="1800" b="0" dirty="0" smtClean="0">
                          <a:latin typeface="微软雅黑" panose="020B0503020204020204" pitchFamily="34" charset="-122"/>
                          <a:ea typeface="微软雅黑" panose="020B0503020204020204" pitchFamily="34" charset="-122"/>
                        </a:rPr>
                        <a:t>规范名称</a:t>
                      </a:r>
                      <a:endParaRPr lang="zh-CN" altLang="en-US" sz="1800" b="0" dirty="0">
                        <a:latin typeface="微软雅黑" panose="020B0503020204020204" pitchFamily="34" charset="-122"/>
                        <a:ea typeface="微软雅黑" panose="020B0503020204020204" pitchFamily="34" charset="-122"/>
                      </a:endParaRPr>
                    </a:p>
                  </a:txBody>
                  <a:tcPr/>
                </a:tc>
              </a:tr>
              <a:tr h="365760">
                <a:tc>
                  <a:txBody>
                    <a:bodyPr/>
                    <a:lstStyle/>
                    <a:p>
                      <a:pPr algn="ctr" fontAlgn="ctr">
                        <a:lnSpc>
                          <a:spcPct val="100000"/>
                        </a:lnSpc>
                        <a:spcBef>
                          <a:spcPts val="300"/>
                        </a:spcBef>
                        <a:spcAft>
                          <a:spcPts val="300"/>
                        </a:spcAft>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1</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spcBef>
                          <a:spcPts val="300"/>
                        </a:spcBef>
                        <a:spcAft>
                          <a:spcPts val="300"/>
                        </a:spcAft>
                      </a:pPr>
                      <a:r>
                        <a:rPr lang="en-US" sz="1800" b="0" kern="1200" dirty="0">
                          <a:solidFill>
                            <a:schemeClr val="dk1"/>
                          </a:solidFill>
                          <a:latin typeface="微软雅黑" panose="020B0503020204020204" pitchFamily="34" charset="-122"/>
                          <a:ea typeface="微软雅黑" panose="020B0503020204020204" pitchFamily="34" charset="-122"/>
                          <a:cs typeface="+mn-cs"/>
                        </a:rPr>
                        <a:t>JTG 1001-2017</a:t>
                      </a:r>
                    </a:p>
                  </a:txBody>
                  <a:tcPr marL="9525" marR="9525" marT="9525" marB="0" anchor="ctr"/>
                </a:tc>
                <a:tc>
                  <a:txBody>
                    <a:bodyPr/>
                    <a:lstStyle/>
                    <a:p>
                      <a:pPr marL="0" algn="l" defTabSz="914400" rtl="0" eaLnBrk="1" fontAlgn="ctr" latinLnBrk="0" hangingPunct="1">
                        <a:lnSpc>
                          <a:spcPct val="100000"/>
                        </a:lnSpc>
                        <a:spcBef>
                          <a:spcPts val="300"/>
                        </a:spcBef>
                        <a:spcAft>
                          <a:spcPts val="300"/>
                        </a:spcAft>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公路工程标准体系</a:t>
                      </a:r>
                    </a:p>
                  </a:txBody>
                  <a:tcPr marL="9525" marR="9525" marT="9525" marB="0" anchor="ctr"/>
                </a:tc>
              </a:tr>
              <a:tr h="365760">
                <a:tc>
                  <a:txBody>
                    <a:bodyPr/>
                    <a:lstStyle/>
                    <a:p>
                      <a:pPr algn="ctr" fontAlgn="ctr">
                        <a:lnSpc>
                          <a:spcPct val="100000"/>
                        </a:lnSpc>
                        <a:spcBef>
                          <a:spcPts val="300"/>
                        </a:spcBef>
                        <a:spcAft>
                          <a:spcPts val="300"/>
                        </a:spcAft>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2</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algn="l" fontAlgn="ctr">
                        <a:lnSpc>
                          <a:spcPct val="100000"/>
                        </a:lnSpc>
                        <a:spcBef>
                          <a:spcPts val="300"/>
                        </a:spcBef>
                        <a:spcAft>
                          <a:spcPts val="300"/>
                        </a:spcAft>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JTG B01-2014</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algn="l" fontAlgn="ctr">
                        <a:lnSpc>
                          <a:spcPct val="100000"/>
                        </a:lnSpc>
                        <a:spcBef>
                          <a:spcPts val="300"/>
                        </a:spcBef>
                        <a:spcAft>
                          <a:spcPts val="300"/>
                        </a:spcAft>
                      </a:pPr>
                      <a:r>
                        <a:rPr lang="zh-CN" altLang="en-US" sz="1800" b="0" kern="1200" dirty="0" smtClean="0">
                          <a:solidFill>
                            <a:schemeClr val="dk1"/>
                          </a:solidFill>
                          <a:latin typeface="微软雅黑" panose="020B0503020204020204" pitchFamily="34" charset="-122"/>
                          <a:ea typeface="微软雅黑" panose="020B0503020204020204" pitchFamily="34" charset="-122"/>
                          <a:cs typeface="+mn-cs"/>
                        </a:rPr>
                        <a:t>公路工程技术标准</a:t>
                      </a:r>
                      <a:endParaRPr lang="zh-CN" alt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r>
              <a:tr h="365760">
                <a:tc>
                  <a:txBody>
                    <a:bodyPr/>
                    <a:lstStyle/>
                    <a:p>
                      <a:pPr algn="ctr" fontAlgn="ctr">
                        <a:lnSpc>
                          <a:spcPct val="100000"/>
                        </a:lnSpc>
                        <a:spcBef>
                          <a:spcPts val="300"/>
                        </a:spcBef>
                        <a:spcAft>
                          <a:spcPts val="300"/>
                        </a:spcAft>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3</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algn="l" fontAlgn="ctr">
                        <a:lnSpc>
                          <a:spcPct val="100000"/>
                        </a:lnSpc>
                        <a:spcBef>
                          <a:spcPts val="300"/>
                        </a:spcBef>
                        <a:spcAft>
                          <a:spcPts val="300"/>
                        </a:spcAft>
                      </a:pPr>
                      <a:r>
                        <a:rPr lang="en-US" sz="1800" b="0" kern="1200" dirty="0">
                          <a:solidFill>
                            <a:srgbClr val="FF0000"/>
                          </a:solidFill>
                          <a:latin typeface="微软雅黑" panose="020B0503020204020204" pitchFamily="34" charset="-122"/>
                          <a:ea typeface="微软雅黑" panose="020B0503020204020204" pitchFamily="34" charset="-122"/>
                          <a:cs typeface="+mn-cs"/>
                        </a:rPr>
                        <a:t>JTG/T D31-02-2013</a:t>
                      </a:r>
                    </a:p>
                  </a:txBody>
                  <a:tcPr marL="9525" marR="9525" marT="9525" marB="0" anchor="ctr"/>
                </a:tc>
                <a:tc>
                  <a:txBody>
                    <a:bodyPr/>
                    <a:lstStyle/>
                    <a:p>
                      <a:pPr algn="l" fontAlgn="ctr">
                        <a:lnSpc>
                          <a:spcPct val="100000"/>
                        </a:lnSpc>
                        <a:spcBef>
                          <a:spcPts val="300"/>
                        </a:spcBef>
                        <a:spcAft>
                          <a:spcPts val="300"/>
                        </a:spcAft>
                      </a:pP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公路</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软土地基路堤设计与施工技术</a:t>
                      </a: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细则</a:t>
                      </a:r>
                      <a:endParaRPr lang="zh-CN" alt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r>
              <a:tr h="365760">
                <a:tc>
                  <a:txBody>
                    <a:bodyPr/>
                    <a:lstStyle/>
                    <a:p>
                      <a:pPr algn="ctr" fontAlgn="ctr">
                        <a:lnSpc>
                          <a:spcPct val="100000"/>
                        </a:lnSpc>
                        <a:spcBef>
                          <a:spcPts val="300"/>
                        </a:spcBef>
                        <a:spcAft>
                          <a:spcPts val="300"/>
                        </a:spcAft>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4</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algn="l" fontAlgn="ctr">
                        <a:lnSpc>
                          <a:spcPct val="100000"/>
                        </a:lnSpc>
                        <a:spcBef>
                          <a:spcPts val="300"/>
                        </a:spcBef>
                        <a:spcAft>
                          <a:spcPts val="300"/>
                        </a:spcAft>
                      </a:pPr>
                      <a:r>
                        <a:rPr lang="en-US" sz="1800" b="0" kern="1200" dirty="0">
                          <a:solidFill>
                            <a:srgbClr val="FF0000"/>
                          </a:solidFill>
                          <a:latin typeface="微软雅黑" panose="020B0503020204020204" pitchFamily="34" charset="-122"/>
                          <a:ea typeface="微软雅黑" panose="020B0503020204020204" pitchFamily="34" charset="-122"/>
                          <a:cs typeface="+mn-cs"/>
                        </a:rPr>
                        <a:t>JTG/T D31-03-2011</a:t>
                      </a:r>
                    </a:p>
                  </a:txBody>
                  <a:tcPr marL="9525" marR="9525" marT="9525" marB="0" anchor="ctr"/>
                </a:tc>
                <a:tc>
                  <a:txBody>
                    <a:bodyPr/>
                    <a:lstStyle/>
                    <a:p>
                      <a:pPr algn="l" fontAlgn="ctr">
                        <a:lnSpc>
                          <a:spcPct val="100000"/>
                        </a:lnSpc>
                        <a:spcBef>
                          <a:spcPts val="300"/>
                        </a:spcBef>
                        <a:spcAft>
                          <a:spcPts val="300"/>
                        </a:spcAft>
                      </a:pP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采空区</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公路设计与施工技术</a:t>
                      </a: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细则</a:t>
                      </a:r>
                      <a:endParaRPr lang="zh-CN" alt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r>
              <a:tr h="365760">
                <a:tc>
                  <a:txBody>
                    <a:bodyPr/>
                    <a:lstStyle/>
                    <a:p>
                      <a:pPr algn="ctr" fontAlgn="ctr">
                        <a:lnSpc>
                          <a:spcPct val="100000"/>
                        </a:lnSpc>
                        <a:spcBef>
                          <a:spcPts val="300"/>
                        </a:spcBef>
                        <a:spcAft>
                          <a:spcPts val="300"/>
                        </a:spcAft>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5</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algn="l" fontAlgn="ctr">
                        <a:lnSpc>
                          <a:spcPct val="100000"/>
                        </a:lnSpc>
                        <a:spcBef>
                          <a:spcPts val="300"/>
                        </a:spcBef>
                        <a:spcAft>
                          <a:spcPts val="300"/>
                        </a:spcAft>
                      </a:pPr>
                      <a:r>
                        <a:rPr lang="en-US" sz="1800" b="0" kern="1200" dirty="0">
                          <a:solidFill>
                            <a:srgbClr val="FF0000"/>
                          </a:solidFill>
                          <a:latin typeface="微软雅黑" panose="020B0503020204020204" pitchFamily="34" charset="-122"/>
                          <a:ea typeface="微软雅黑" panose="020B0503020204020204" pitchFamily="34" charset="-122"/>
                          <a:cs typeface="+mn-cs"/>
                        </a:rPr>
                        <a:t>JTG/T D31-04-2012</a:t>
                      </a:r>
                    </a:p>
                  </a:txBody>
                  <a:tcPr marL="9525" marR="9525" marT="9525" marB="0" anchor="ctr"/>
                </a:tc>
                <a:tc>
                  <a:txBody>
                    <a:bodyPr/>
                    <a:lstStyle/>
                    <a:p>
                      <a:pPr algn="l" fontAlgn="ctr">
                        <a:lnSpc>
                          <a:spcPct val="100000"/>
                        </a:lnSpc>
                        <a:spcBef>
                          <a:spcPts val="300"/>
                        </a:spcBef>
                        <a:spcAft>
                          <a:spcPts val="300"/>
                        </a:spcAft>
                      </a:pP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多年冻土</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地区公路设计与施工技术</a:t>
                      </a: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细则</a:t>
                      </a:r>
                      <a:endParaRPr lang="zh-CN" alt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r>
              <a:tr h="365760">
                <a:tc>
                  <a:txBody>
                    <a:bodyPr/>
                    <a:lstStyle/>
                    <a:p>
                      <a:pPr algn="ctr" fontAlgn="ctr">
                        <a:lnSpc>
                          <a:spcPct val="100000"/>
                        </a:lnSpc>
                        <a:spcBef>
                          <a:spcPts val="300"/>
                        </a:spcBef>
                        <a:spcAft>
                          <a:spcPts val="300"/>
                        </a:spcAft>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6</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algn="l" fontAlgn="ctr">
                        <a:lnSpc>
                          <a:spcPct val="100000"/>
                        </a:lnSpc>
                        <a:spcBef>
                          <a:spcPts val="300"/>
                        </a:spcBef>
                        <a:spcAft>
                          <a:spcPts val="300"/>
                        </a:spcAft>
                      </a:pPr>
                      <a:r>
                        <a:rPr lang="en-US" sz="1800" b="0" kern="1200" dirty="0">
                          <a:solidFill>
                            <a:srgbClr val="FF0000"/>
                          </a:solidFill>
                          <a:latin typeface="微软雅黑" panose="020B0503020204020204" pitchFamily="34" charset="-122"/>
                          <a:ea typeface="微软雅黑" panose="020B0503020204020204" pitchFamily="34" charset="-122"/>
                          <a:cs typeface="+mn-cs"/>
                        </a:rPr>
                        <a:t>JTG/T D31-05-2017</a:t>
                      </a:r>
                    </a:p>
                  </a:txBody>
                  <a:tcPr marL="9525" marR="9525" marT="9525" marB="0" anchor="ctr"/>
                </a:tc>
                <a:tc>
                  <a:txBody>
                    <a:bodyPr/>
                    <a:lstStyle/>
                    <a:p>
                      <a:pPr algn="l" fontAlgn="ctr">
                        <a:lnSpc>
                          <a:spcPct val="100000"/>
                        </a:lnSpc>
                        <a:spcBef>
                          <a:spcPts val="300"/>
                        </a:spcBef>
                        <a:spcAft>
                          <a:spcPts val="300"/>
                        </a:spcAft>
                      </a:pP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黄土</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地区公路路基设计与施工技术</a:t>
                      </a: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规范</a:t>
                      </a:r>
                      <a:endParaRPr lang="zh-CN" alt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r>
              <a:tr h="365760">
                <a:tc>
                  <a:txBody>
                    <a:bodyPr/>
                    <a:lstStyle/>
                    <a:p>
                      <a:pPr algn="ctr" fontAlgn="ctr">
                        <a:lnSpc>
                          <a:spcPct val="100000"/>
                        </a:lnSpc>
                        <a:spcBef>
                          <a:spcPts val="300"/>
                        </a:spcBef>
                        <a:spcAft>
                          <a:spcPts val="300"/>
                        </a:spcAft>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7</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algn="l" fontAlgn="ctr">
                        <a:lnSpc>
                          <a:spcPct val="100000"/>
                        </a:lnSpc>
                        <a:spcBef>
                          <a:spcPts val="300"/>
                        </a:spcBef>
                        <a:spcAft>
                          <a:spcPts val="300"/>
                        </a:spcAft>
                      </a:pPr>
                      <a:r>
                        <a:rPr lang="en-US" sz="1800" b="0" kern="1200" dirty="0">
                          <a:solidFill>
                            <a:srgbClr val="FF0000"/>
                          </a:solidFill>
                          <a:latin typeface="微软雅黑" panose="020B0503020204020204" pitchFamily="34" charset="-122"/>
                          <a:ea typeface="微软雅黑" panose="020B0503020204020204" pitchFamily="34" charset="-122"/>
                          <a:cs typeface="+mn-cs"/>
                        </a:rPr>
                        <a:t>JTG/T D31-06-2017</a:t>
                      </a:r>
                    </a:p>
                  </a:txBody>
                  <a:tcPr marL="9525" marR="9525" marT="9525" marB="0" anchor="ctr"/>
                </a:tc>
                <a:tc>
                  <a:txBody>
                    <a:bodyPr/>
                    <a:lstStyle/>
                    <a:p>
                      <a:pPr algn="l" fontAlgn="ctr">
                        <a:lnSpc>
                          <a:spcPct val="100000"/>
                        </a:lnSpc>
                        <a:spcBef>
                          <a:spcPts val="300"/>
                        </a:spcBef>
                        <a:spcAft>
                          <a:spcPts val="300"/>
                        </a:spcAft>
                      </a:pP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季节性冻土</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地区公路设计与施工技术</a:t>
                      </a: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规范</a:t>
                      </a:r>
                      <a:endParaRPr lang="zh-CN" alt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r>
              <a:tr h="365760">
                <a:tc>
                  <a:txBody>
                    <a:bodyPr/>
                    <a:lstStyle/>
                    <a:p>
                      <a:pPr algn="ctr" fontAlgn="ctr">
                        <a:lnSpc>
                          <a:spcPct val="100000"/>
                        </a:lnSpc>
                        <a:spcBef>
                          <a:spcPts val="300"/>
                        </a:spcBef>
                        <a:spcAft>
                          <a:spcPts val="300"/>
                        </a:spcAft>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8</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algn="l" fontAlgn="ctr">
                        <a:lnSpc>
                          <a:spcPct val="100000"/>
                        </a:lnSpc>
                        <a:spcBef>
                          <a:spcPts val="300"/>
                        </a:spcBef>
                        <a:spcAft>
                          <a:spcPts val="300"/>
                        </a:spcAft>
                      </a:pPr>
                      <a:r>
                        <a:rPr lang="en-US" sz="1800" b="0" kern="1200" dirty="0">
                          <a:solidFill>
                            <a:schemeClr val="dk1"/>
                          </a:solidFill>
                          <a:latin typeface="微软雅黑" panose="020B0503020204020204" pitchFamily="34" charset="-122"/>
                          <a:ea typeface="微软雅黑" panose="020B0503020204020204" pitchFamily="34" charset="-122"/>
                          <a:cs typeface="+mn-cs"/>
                        </a:rPr>
                        <a:t>JTG/T D32-2012</a:t>
                      </a:r>
                    </a:p>
                  </a:txBody>
                  <a:tcPr marL="9525" marR="9525" marT="9525" marB="0" anchor="ctr"/>
                </a:tc>
                <a:tc>
                  <a:txBody>
                    <a:bodyPr/>
                    <a:lstStyle/>
                    <a:p>
                      <a:pPr algn="l" fontAlgn="ctr">
                        <a:lnSpc>
                          <a:spcPct val="100000"/>
                        </a:lnSpc>
                        <a:spcBef>
                          <a:spcPts val="300"/>
                        </a:spcBef>
                        <a:spcAft>
                          <a:spcPts val="300"/>
                        </a:spcAft>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公路土工合成材料应用技术规范</a:t>
                      </a:r>
                    </a:p>
                  </a:txBody>
                  <a:tcPr marL="9525" marR="9525" marT="9525" marB="0" anchor="ctr"/>
                </a:tc>
              </a:tr>
              <a:tr h="365760">
                <a:tc>
                  <a:txBody>
                    <a:bodyPr/>
                    <a:lstStyle/>
                    <a:p>
                      <a:pPr algn="ctr" fontAlgn="ctr">
                        <a:lnSpc>
                          <a:spcPct val="100000"/>
                        </a:lnSpc>
                        <a:spcBef>
                          <a:spcPts val="300"/>
                        </a:spcBef>
                        <a:spcAft>
                          <a:spcPts val="300"/>
                        </a:spcAft>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9</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algn="l" fontAlgn="ctr">
                        <a:lnSpc>
                          <a:spcPct val="100000"/>
                        </a:lnSpc>
                        <a:spcBef>
                          <a:spcPts val="300"/>
                        </a:spcBef>
                        <a:spcAft>
                          <a:spcPts val="300"/>
                        </a:spcAft>
                      </a:pPr>
                      <a:r>
                        <a:rPr lang="en-US" sz="1800" b="0" kern="1200" dirty="0">
                          <a:solidFill>
                            <a:schemeClr val="dk1"/>
                          </a:solidFill>
                          <a:latin typeface="微软雅黑" panose="020B0503020204020204" pitchFamily="34" charset="-122"/>
                          <a:ea typeface="微软雅黑" panose="020B0503020204020204" pitchFamily="34" charset="-122"/>
                          <a:cs typeface="+mn-cs"/>
                        </a:rPr>
                        <a:t>JTG E20-2011</a:t>
                      </a:r>
                    </a:p>
                  </a:txBody>
                  <a:tcPr marL="9525" marR="9525" marT="9525" marB="0" anchor="ctr"/>
                </a:tc>
                <a:tc>
                  <a:txBody>
                    <a:bodyPr/>
                    <a:lstStyle/>
                    <a:p>
                      <a:pPr algn="l" fontAlgn="ctr">
                        <a:lnSpc>
                          <a:spcPct val="100000"/>
                        </a:lnSpc>
                        <a:spcBef>
                          <a:spcPts val="300"/>
                        </a:spcBef>
                        <a:spcAft>
                          <a:spcPts val="300"/>
                        </a:spcAft>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公路工程沥青及沥青混合料试验规程</a:t>
                      </a:r>
                    </a:p>
                  </a:txBody>
                  <a:tcPr marL="9525" marR="9525" marT="9525" marB="0" anchor="ctr"/>
                </a:tc>
              </a:tr>
              <a:tr h="365760">
                <a:tc>
                  <a:txBody>
                    <a:bodyPr/>
                    <a:lstStyle/>
                    <a:p>
                      <a:pPr algn="ctr" fontAlgn="ctr">
                        <a:lnSpc>
                          <a:spcPct val="100000"/>
                        </a:lnSpc>
                        <a:spcBef>
                          <a:spcPts val="300"/>
                        </a:spcBef>
                        <a:spcAft>
                          <a:spcPts val="300"/>
                        </a:spcAft>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10</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algn="l" fontAlgn="ctr">
                        <a:lnSpc>
                          <a:spcPct val="100000"/>
                        </a:lnSpc>
                        <a:spcBef>
                          <a:spcPts val="300"/>
                        </a:spcBef>
                        <a:spcAft>
                          <a:spcPts val="300"/>
                        </a:spcAft>
                      </a:pPr>
                      <a:r>
                        <a:rPr lang="en-US" sz="1800" b="0" kern="1200" dirty="0">
                          <a:solidFill>
                            <a:schemeClr val="dk1"/>
                          </a:solidFill>
                          <a:latin typeface="微软雅黑" panose="020B0503020204020204" pitchFamily="34" charset="-122"/>
                          <a:ea typeface="微软雅黑" panose="020B0503020204020204" pitchFamily="34" charset="-122"/>
                          <a:cs typeface="+mn-cs"/>
                        </a:rPr>
                        <a:t>JTG E51-2009 </a:t>
                      </a:r>
                    </a:p>
                  </a:txBody>
                  <a:tcPr marL="9525" marR="9525" marT="9525" marB="0" anchor="ctr"/>
                </a:tc>
                <a:tc>
                  <a:txBody>
                    <a:bodyPr/>
                    <a:lstStyle/>
                    <a:p>
                      <a:pPr algn="l" fontAlgn="ctr">
                        <a:lnSpc>
                          <a:spcPct val="100000"/>
                        </a:lnSpc>
                        <a:spcBef>
                          <a:spcPts val="300"/>
                        </a:spcBef>
                        <a:spcAft>
                          <a:spcPts val="300"/>
                        </a:spcAft>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公路工程无机结合料稳定材料试验规程</a:t>
                      </a:r>
                    </a:p>
                  </a:txBody>
                  <a:tcPr marL="9525" marR="9525" marT="9525" marB="0" anchor="ctr"/>
                </a:tc>
              </a:tr>
            </a:tbl>
          </a:graphicData>
        </a:graphic>
      </p:graphicFrame>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七</a:t>
            </a:r>
            <a:r>
              <a:rPr lang="zh-CN" altLang="zh-CN" dirty="0" smtClean="0"/>
              <a:t>章</a:t>
            </a:r>
            <a:r>
              <a:rPr lang="en-US" altLang="zh-CN" dirty="0" smtClean="0"/>
              <a:t>  </a:t>
            </a:r>
            <a:r>
              <a:rPr lang="zh-CN" altLang="en-US" dirty="0" smtClean="0"/>
              <a:t>技术规范</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5" name="表格 4"/>
          <p:cNvGraphicFramePr>
            <a:graphicFrameLocks noGrp="1"/>
          </p:cNvGraphicFramePr>
          <p:nvPr>
            <p:extLst>
              <p:ext uri="{D42A27DB-BD31-4B8C-83A1-F6EECF244321}">
                <p14:modId xmlns="" xmlns:p14="http://schemas.microsoft.com/office/powerpoint/2010/main" val="347223694"/>
              </p:ext>
            </p:extLst>
          </p:nvPr>
        </p:nvGraphicFramePr>
        <p:xfrm>
          <a:off x="323528" y="1057300"/>
          <a:ext cx="8501158" cy="4023360"/>
        </p:xfrm>
        <a:graphic>
          <a:graphicData uri="http://schemas.openxmlformats.org/drawingml/2006/table">
            <a:tbl>
              <a:tblPr firstRow="1" bandRow="1">
                <a:tableStyleId>{21E4AEA4-8DFA-4A89-87EB-49C32662AFE0}</a:tableStyleId>
              </a:tblPr>
              <a:tblGrid>
                <a:gridCol w="726230"/>
                <a:gridCol w="2306846"/>
                <a:gridCol w="5468082"/>
              </a:tblGrid>
              <a:tr h="365760">
                <a:tc>
                  <a:txBody>
                    <a:bodyPr/>
                    <a:lstStyle/>
                    <a:p>
                      <a:pPr algn="ctr">
                        <a:lnSpc>
                          <a:spcPct val="100000"/>
                        </a:lnSpc>
                      </a:pPr>
                      <a:r>
                        <a:rPr lang="zh-CN" altLang="en-US" sz="1800" b="0" dirty="0" smtClean="0">
                          <a:latin typeface="微软雅黑" panose="020B0503020204020204" pitchFamily="34" charset="-122"/>
                          <a:ea typeface="微软雅黑" panose="020B0503020204020204" pitchFamily="34" charset="-122"/>
                        </a:rPr>
                        <a:t>序号</a:t>
                      </a:r>
                      <a:endParaRPr lang="zh-CN" altLang="en-US" sz="1800" b="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1800" b="0" dirty="0" smtClean="0">
                          <a:latin typeface="微软雅黑" panose="020B0503020204020204" pitchFamily="34" charset="-122"/>
                          <a:ea typeface="微软雅黑" panose="020B0503020204020204" pitchFamily="34" charset="-122"/>
                        </a:rPr>
                        <a:t>标准编号</a:t>
                      </a:r>
                      <a:endParaRPr lang="zh-CN" altLang="en-US" sz="1800" b="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1800" b="0" dirty="0" smtClean="0">
                          <a:latin typeface="微软雅黑" panose="020B0503020204020204" pitchFamily="34" charset="-122"/>
                          <a:ea typeface="微软雅黑" panose="020B0503020204020204" pitchFamily="34" charset="-122"/>
                        </a:rPr>
                        <a:t>规范名称</a:t>
                      </a:r>
                      <a:endParaRPr lang="zh-CN" altLang="en-US" sz="1800" b="0" dirty="0">
                        <a:latin typeface="微软雅黑" panose="020B0503020204020204" pitchFamily="34" charset="-122"/>
                        <a:ea typeface="微软雅黑" panose="020B0503020204020204" pitchFamily="34" charset="-122"/>
                      </a:endParaRPr>
                    </a:p>
                  </a:txBody>
                  <a:tcPr/>
                </a:tc>
              </a:tr>
              <a:tr h="365760">
                <a:tc>
                  <a:txBody>
                    <a:bodyPr/>
                    <a:lstStyle/>
                    <a:p>
                      <a:pPr marL="0" algn="ctr" defTabSz="914400" rtl="0" eaLnBrk="1" fontAlgn="ctr" latinLnBrk="0" hangingPunct="1">
                        <a:lnSpc>
                          <a:spcPct val="100000"/>
                        </a:lnSpc>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11</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rgbClr val="FF0000"/>
                          </a:solidFill>
                          <a:latin typeface="微软雅黑" panose="020B0503020204020204" pitchFamily="34" charset="-122"/>
                          <a:ea typeface="微软雅黑" panose="020B0503020204020204" pitchFamily="34" charset="-122"/>
                          <a:cs typeface="+mn-cs"/>
                        </a:rPr>
                        <a:t>JTG/T F20-2015</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rgbClr val="FF0000"/>
                          </a:solidFill>
                          <a:latin typeface="微软雅黑" panose="020B0503020204020204" pitchFamily="34" charset="-122"/>
                          <a:ea typeface="微软雅黑" panose="020B0503020204020204" pitchFamily="34" charset="-122"/>
                          <a:cs typeface="+mn-cs"/>
                        </a:rPr>
                        <a:t>公路路面基层施工技术细则</a:t>
                      </a: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12</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rgbClr val="FF0000"/>
                          </a:solidFill>
                          <a:latin typeface="微软雅黑" panose="020B0503020204020204" pitchFamily="34" charset="-122"/>
                          <a:ea typeface="微软雅黑" panose="020B0503020204020204" pitchFamily="34" charset="-122"/>
                          <a:cs typeface="+mn-cs"/>
                        </a:rPr>
                        <a:t>JTG F30-2014 </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rgbClr val="FF0000"/>
                          </a:solidFill>
                          <a:latin typeface="微软雅黑" panose="020B0503020204020204" pitchFamily="34" charset="-122"/>
                          <a:ea typeface="微软雅黑" panose="020B0503020204020204" pitchFamily="34" charset="-122"/>
                          <a:cs typeface="+mn-cs"/>
                        </a:rPr>
                        <a:t>公路水泥混凝土路面施工技术细则</a:t>
                      </a: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13</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chemeClr val="dk1"/>
                          </a:solidFill>
                          <a:latin typeface="微软雅黑" panose="020B0503020204020204" pitchFamily="34" charset="-122"/>
                          <a:ea typeface="微软雅黑" panose="020B0503020204020204" pitchFamily="34" charset="-122"/>
                          <a:cs typeface="+mn-cs"/>
                        </a:rPr>
                        <a:t>JTG/T F31-2014 </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公路水泥混凝土路面再生利用技术细则</a:t>
                      </a: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14</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JTG/T D64-01-2015</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zh-CN" altLang="en-US" sz="1800" b="0" kern="1200" dirty="0" smtClean="0">
                          <a:solidFill>
                            <a:schemeClr val="dk1"/>
                          </a:solidFill>
                          <a:latin typeface="微软雅黑" panose="020B0503020204020204" pitchFamily="34" charset="-122"/>
                          <a:ea typeface="微软雅黑" panose="020B0503020204020204" pitchFamily="34" charset="-122"/>
                          <a:cs typeface="+mn-cs"/>
                        </a:rPr>
                        <a:t>公路钢混组合桥梁设计与施工规范</a:t>
                      </a:r>
                      <a:endParaRPr lang="zh-CN" alt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15</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rgbClr val="FF0000"/>
                          </a:solidFill>
                          <a:latin typeface="微软雅黑" panose="020B0503020204020204" pitchFamily="34" charset="-122"/>
                          <a:ea typeface="微软雅黑" panose="020B0503020204020204" pitchFamily="34" charset="-122"/>
                          <a:cs typeface="+mn-cs"/>
                        </a:rPr>
                        <a:t>JTG/T F50-2011 </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rgbClr val="FF0000"/>
                          </a:solidFill>
                          <a:latin typeface="微软雅黑" panose="020B0503020204020204" pitchFamily="34" charset="-122"/>
                          <a:ea typeface="微软雅黑" panose="020B0503020204020204" pitchFamily="34" charset="-122"/>
                          <a:cs typeface="+mn-cs"/>
                        </a:rPr>
                        <a:t>公路桥涵施工技术规范</a:t>
                      </a: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16</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chemeClr val="dk1"/>
                          </a:solidFill>
                          <a:latin typeface="微软雅黑" panose="020B0503020204020204" pitchFamily="34" charset="-122"/>
                          <a:ea typeface="微软雅黑" panose="020B0503020204020204" pitchFamily="34" charset="-122"/>
                          <a:cs typeface="+mn-cs"/>
                        </a:rPr>
                        <a:t>JTG/T F72-2011</a:t>
                      </a:r>
                    </a:p>
                  </a:txBody>
                  <a:tcPr marL="9525" marR="9525" marT="9525" marB="0" anchor="ctr"/>
                </a:tc>
                <a:tc>
                  <a:txBody>
                    <a:bodyPr/>
                    <a:lstStyle/>
                    <a:p>
                      <a:pPr marL="0" algn="l" defTabSz="914400" rtl="0" eaLnBrk="1" fontAlgn="ctr" latinLnBrk="0" hangingPunct="1">
                        <a:lnSpc>
                          <a:spcPct val="100000"/>
                        </a:lnSpc>
                      </a:pPr>
                      <a:r>
                        <a:rPr lang="zh-CN" altLang="en-US" sz="1800" b="0" kern="1200" dirty="0" smtClean="0">
                          <a:solidFill>
                            <a:schemeClr val="dk1"/>
                          </a:solidFill>
                          <a:latin typeface="微软雅黑" panose="020B0503020204020204" pitchFamily="34" charset="-122"/>
                          <a:ea typeface="微软雅黑" panose="020B0503020204020204" pitchFamily="34" charset="-122"/>
                          <a:cs typeface="+mn-cs"/>
                        </a:rPr>
                        <a:t>公路隧道</a:t>
                      </a:r>
                      <a:r>
                        <a:rPr lang="zh-CN" altLang="en-US" sz="1800" b="0" kern="1200" dirty="0">
                          <a:solidFill>
                            <a:schemeClr val="dk1"/>
                          </a:solidFill>
                          <a:latin typeface="微软雅黑" panose="020B0503020204020204" pitchFamily="34" charset="-122"/>
                          <a:ea typeface="微软雅黑" panose="020B0503020204020204" pitchFamily="34" charset="-122"/>
                          <a:cs typeface="+mn-cs"/>
                        </a:rPr>
                        <a:t>交通工程与附属设施施工技术</a:t>
                      </a:r>
                      <a:r>
                        <a:rPr lang="zh-CN" altLang="en-US" sz="1800" b="0" kern="1200" dirty="0" smtClean="0">
                          <a:solidFill>
                            <a:schemeClr val="dk1"/>
                          </a:solidFill>
                          <a:latin typeface="微软雅黑" panose="020B0503020204020204" pitchFamily="34" charset="-122"/>
                          <a:ea typeface="微软雅黑" panose="020B0503020204020204" pitchFamily="34" charset="-122"/>
                          <a:cs typeface="+mn-cs"/>
                        </a:rPr>
                        <a:t>规范</a:t>
                      </a:r>
                      <a:endParaRPr lang="zh-CN" alt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rgbClr val="7030A0"/>
                          </a:solidFill>
                          <a:latin typeface="微软雅黑" panose="020B0503020204020204" pitchFamily="34" charset="-122"/>
                          <a:ea typeface="微软雅黑" panose="020B0503020204020204" pitchFamily="34" charset="-122"/>
                          <a:cs typeface="+mn-cs"/>
                        </a:rPr>
                        <a:t>17</a:t>
                      </a:r>
                      <a:endParaRPr lang="en-US" sz="1800" b="0" kern="1200" dirty="0">
                        <a:solidFill>
                          <a:srgbClr val="7030A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smtClean="0">
                          <a:solidFill>
                            <a:srgbClr val="7030A0"/>
                          </a:solidFill>
                          <a:latin typeface="微软雅黑" panose="020B0503020204020204" pitchFamily="34" charset="-122"/>
                          <a:ea typeface="微软雅黑" panose="020B0503020204020204" pitchFamily="34" charset="-122"/>
                          <a:cs typeface="+mn-cs"/>
                        </a:rPr>
                        <a:t>JTG F80/1-2017</a:t>
                      </a:r>
                      <a:endParaRPr lang="en-US" sz="1800" b="0" kern="1200" dirty="0">
                        <a:solidFill>
                          <a:srgbClr val="7030A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zh-CN" altLang="en-US" sz="1800" b="0" kern="1200" dirty="0" smtClean="0">
                          <a:solidFill>
                            <a:srgbClr val="7030A0"/>
                          </a:solidFill>
                          <a:latin typeface="微软雅黑" panose="020B0503020204020204" pitchFamily="34" charset="-122"/>
                          <a:ea typeface="微软雅黑" panose="020B0503020204020204" pitchFamily="34" charset="-122"/>
                          <a:cs typeface="+mn-cs"/>
                        </a:rPr>
                        <a:t>公路工程质量检验评定标准 　第一册 </a:t>
                      </a:r>
                      <a:r>
                        <a:rPr lang="en-US" altLang="zh-CN" sz="1800" b="0" kern="1200" dirty="0" smtClean="0">
                          <a:solidFill>
                            <a:srgbClr val="7030A0"/>
                          </a:solidFill>
                          <a:latin typeface="微软雅黑" panose="020B0503020204020204" pitchFamily="34" charset="-122"/>
                          <a:ea typeface="微软雅黑" panose="020B0503020204020204" pitchFamily="34" charset="-122"/>
                          <a:cs typeface="+mn-cs"/>
                        </a:rPr>
                        <a:t>(</a:t>
                      </a:r>
                      <a:r>
                        <a:rPr lang="zh-CN" altLang="en-US" sz="1800" b="0" kern="1200" dirty="0" smtClean="0">
                          <a:solidFill>
                            <a:srgbClr val="7030A0"/>
                          </a:solidFill>
                          <a:latin typeface="微软雅黑" panose="020B0503020204020204" pitchFamily="34" charset="-122"/>
                          <a:ea typeface="微软雅黑" panose="020B0503020204020204" pitchFamily="34" charset="-122"/>
                          <a:cs typeface="+mn-cs"/>
                        </a:rPr>
                        <a:t>土建工程</a:t>
                      </a:r>
                      <a:r>
                        <a:rPr lang="en-US" altLang="zh-CN" sz="1800" b="0" kern="1200" dirty="0" smtClean="0">
                          <a:solidFill>
                            <a:srgbClr val="7030A0"/>
                          </a:solidFill>
                          <a:latin typeface="微软雅黑" panose="020B0503020204020204" pitchFamily="34" charset="-122"/>
                          <a:ea typeface="微软雅黑" panose="020B0503020204020204" pitchFamily="34" charset="-122"/>
                          <a:cs typeface="+mn-cs"/>
                        </a:rPr>
                        <a:t>) </a:t>
                      </a:r>
                      <a:endParaRPr lang="zh-CN" altLang="en-US" sz="1800" b="0" kern="1200" dirty="0">
                        <a:solidFill>
                          <a:srgbClr val="7030A0"/>
                        </a:solidFill>
                        <a:latin typeface="微软雅黑" panose="020B0503020204020204" pitchFamily="34" charset="-122"/>
                        <a:ea typeface="微软雅黑" panose="020B0503020204020204" pitchFamily="34" charset="-122"/>
                        <a:cs typeface="+mn-cs"/>
                      </a:endParaRP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rgbClr val="7030A0"/>
                          </a:solidFill>
                          <a:latin typeface="微软雅黑" panose="020B0503020204020204" pitchFamily="34" charset="-122"/>
                          <a:ea typeface="微软雅黑" panose="020B0503020204020204" pitchFamily="34" charset="-122"/>
                          <a:cs typeface="+mn-cs"/>
                        </a:rPr>
                        <a:t>18</a:t>
                      </a:r>
                      <a:endParaRPr lang="en-US" sz="1800" b="0" kern="1200" dirty="0">
                        <a:solidFill>
                          <a:srgbClr val="7030A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rgbClr val="7030A0"/>
                          </a:solidFill>
                          <a:latin typeface="微软雅黑" panose="020B0503020204020204" pitchFamily="34" charset="-122"/>
                          <a:ea typeface="微软雅黑" panose="020B0503020204020204" pitchFamily="34" charset="-122"/>
                          <a:cs typeface="+mn-cs"/>
                        </a:rPr>
                        <a:t>JTG F90-2015</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rgbClr val="7030A0"/>
                          </a:solidFill>
                          <a:latin typeface="微软雅黑" panose="020B0503020204020204" pitchFamily="34" charset="-122"/>
                          <a:ea typeface="微软雅黑" panose="020B0503020204020204" pitchFamily="34" charset="-122"/>
                          <a:cs typeface="+mn-cs"/>
                        </a:rPr>
                        <a:t>公路工程施工安全技术规范</a:t>
                      </a: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19</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JTG G10-2016 </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zh-CN" altLang="en-US" sz="1800" b="0" kern="1200" dirty="0" smtClean="0">
                          <a:solidFill>
                            <a:schemeClr val="dk1"/>
                          </a:solidFill>
                          <a:latin typeface="微软雅黑" panose="020B0503020204020204" pitchFamily="34" charset="-122"/>
                          <a:ea typeface="微软雅黑" panose="020B0503020204020204" pitchFamily="34" charset="-122"/>
                          <a:cs typeface="+mn-cs"/>
                        </a:rPr>
                        <a:t>公路工程施工监理规范</a:t>
                      </a:r>
                      <a:endParaRPr lang="zh-CN" alt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20</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JTG/T J21-01-2015</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zh-CN" altLang="en-US" sz="1800" b="0" kern="1200" dirty="0" smtClean="0">
                          <a:solidFill>
                            <a:schemeClr val="dk1"/>
                          </a:solidFill>
                          <a:latin typeface="微软雅黑" panose="020B0503020204020204" pitchFamily="34" charset="-122"/>
                          <a:ea typeface="微软雅黑" panose="020B0503020204020204" pitchFamily="34" charset="-122"/>
                          <a:cs typeface="+mn-cs"/>
                        </a:rPr>
                        <a:t>公路桥梁荷载试验规程</a:t>
                      </a:r>
                      <a:endParaRPr lang="zh-CN" alt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r>
            </a:tbl>
          </a:graphicData>
        </a:graphic>
      </p:graphicFrame>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七</a:t>
            </a:r>
            <a:r>
              <a:rPr lang="zh-CN" altLang="zh-CN" dirty="0" smtClean="0"/>
              <a:t>章</a:t>
            </a:r>
            <a:r>
              <a:rPr lang="en-US" altLang="zh-CN" dirty="0" smtClean="0"/>
              <a:t>  </a:t>
            </a:r>
            <a:r>
              <a:rPr lang="zh-CN" altLang="en-US" dirty="0" smtClean="0"/>
              <a:t>技术规范</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5" name="表格 4"/>
          <p:cNvGraphicFramePr>
            <a:graphicFrameLocks noGrp="1"/>
          </p:cNvGraphicFramePr>
          <p:nvPr>
            <p:extLst>
              <p:ext uri="{D42A27DB-BD31-4B8C-83A1-F6EECF244321}">
                <p14:modId xmlns="" xmlns:p14="http://schemas.microsoft.com/office/powerpoint/2010/main" val="1019145282"/>
              </p:ext>
            </p:extLst>
          </p:nvPr>
        </p:nvGraphicFramePr>
        <p:xfrm>
          <a:off x="251520" y="1057300"/>
          <a:ext cx="8645174" cy="4023360"/>
        </p:xfrm>
        <a:graphic>
          <a:graphicData uri="http://schemas.openxmlformats.org/drawingml/2006/table">
            <a:tbl>
              <a:tblPr firstRow="1" bandRow="1">
                <a:tableStyleId>{21E4AEA4-8DFA-4A89-87EB-49C32662AFE0}</a:tableStyleId>
              </a:tblPr>
              <a:tblGrid>
                <a:gridCol w="738533"/>
                <a:gridCol w="2345926"/>
                <a:gridCol w="5560715"/>
              </a:tblGrid>
              <a:tr h="365760">
                <a:tc>
                  <a:txBody>
                    <a:bodyPr/>
                    <a:lstStyle/>
                    <a:p>
                      <a:pPr algn="ctr">
                        <a:lnSpc>
                          <a:spcPct val="100000"/>
                        </a:lnSpc>
                      </a:pPr>
                      <a:r>
                        <a:rPr lang="zh-CN" altLang="en-US" sz="1800" b="0" dirty="0" smtClean="0">
                          <a:latin typeface="微软雅黑" panose="020B0503020204020204" pitchFamily="34" charset="-122"/>
                          <a:ea typeface="微软雅黑" panose="020B0503020204020204" pitchFamily="34" charset="-122"/>
                        </a:rPr>
                        <a:t>序号</a:t>
                      </a:r>
                      <a:endParaRPr lang="zh-CN" altLang="en-US" sz="1800" b="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1800" b="0" dirty="0" smtClean="0">
                          <a:latin typeface="微软雅黑" panose="020B0503020204020204" pitchFamily="34" charset="-122"/>
                          <a:ea typeface="微软雅黑" panose="020B0503020204020204" pitchFamily="34" charset="-122"/>
                        </a:rPr>
                        <a:t>标准编号</a:t>
                      </a:r>
                      <a:endParaRPr lang="zh-CN" altLang="en-US" sz="1800" b="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1800" b="0" dirty="0" smtClean="0">
                          <a:latin typeface="微软雅黑" panose="020B0503020204020204" pitchFamily="34" charset="-122"/>
                          <a:ea typeface="微软雅黑" panose="020B0503020204020204" pitchFamily="34" charset="-122"/>
                        </a:rPr>
                        <a:t>规范名称</a:t>
                      </a:r>
                      <a:endParaRPr lang="zh-CN" altLang="en-US" sz="1800" b="0" dirty="0">
                        <a:latin typeface="微软雅黑" panose="020B0503020204020204" pitchFamily="34" charset="-122"/>
                        <a:ea typeface="微软雅黑" panose="020B0503020204020204" pitchFamily="34" charset="-122"/>
                      </a:endParaRPr>
                    </a:p>
                  </a:txBody>
                  <a:tcPr/>
                </a:tc>
              </a:tr>
              <a:tr h="36576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21</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JT/T329-2010 </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zh-CN" altLang="en-US" sz="1800" b="0" kern="1200" dirty="0" smtClean="0">
                          <a:solidFill>
                            <a:schemeClr val="dk1"/>
                          </a:solidFill>
                          <a:latin typeface="微软雅黑" panose="020B0503020204020204" pitchFamily="34" charset="-122"/>
                          <a:ea typeface="微软雅黑" panose="020B0503020204020204" pitchFamily="34" charset="-122"/>
                          <a:cs typeface="+mn-cs"/>
                        </a:rPr>
                        <a:t>公路桥梁预应力钢绞线用锚具、夹具和连接器</a:t>
                      </a:r>
                      <a:endParaRPr lang="zh-CN" alt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22</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ctr" defTabSz="914400" rtl="0" eaLnBrk="1" fontAlgn="ctr" latinLnBrk="0" hangingPunct="1">
                        <a:lnSpc>
                          <a:spcPct val="100000"/>
                        </a:lnSpc>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JT/T529-2016</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预应力混凝土桥梁用塑料波纹管</a:t>
                      </a:r>
                      <a:endParaRPr lang="zh-CN" alt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23</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ctr" defTabSz="914400" rtl="0" eaLnBrk="1" fontAlgn="ctr" latinLnBrk="0" hangingPunct="1">
                        <a:lnSpc>
                          <a:spcPct val="100000"/>
                        </a:lnSpc>
                      </a:pPr>
                      <a:r>
                        <a:rPr lang="en-US" sz="1800" b="0" kern="1200" dirty="0">
                          <a:solidFill>
                            <a:schemeClr val="dk1"/>
                          </a:solidFill>
                          <a:latin typeface="微软雅黑" panose="020B0503020204020204" pitchFamily="34" charset="-122"/>
                          <a:ea typeface="微软雅黑" panose="020B0503020204020204" pitchFamily="34" charset="-122"/>
                          <a:cs typeface="+mn-cs"/>
                        </a:rPr>
                        <a:t>JT/T737-2009 </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填充型环氧涂层钢绞线</a:t>
                      </a: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24</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ctr" defTabSz="914400" rtl="0" eaLnBrk="1" fontAlgn="ctr" latinLnBrk="0" hangingPunct="1">
                        <a:lnSpc>
                          <a:spcPct val="100000"/>
                        </a:lnSpc>
                      </a:pPr>
                      <a:r>
                        <a:rPr lang="en-US" sz="1800" b="0" kern="1200" dirty="0">
                          <a:solidFill>
                            <a:schemeClr val="dk1"/>
                          </a:solidFill>
                          <a:latin typeface="微软雅黑" panose="020B0503020204020204" pitchFamily="34" charset="-122"/>
                          <a:ea typeface="微软雅黑" panose="020B0503020204020204" pitchFamily="34" charset="-122"/>
                          <a:cs typeface="+mn-cs"/>
                        </a:rPr>
                        <a:t>JT/T771-2009 </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无粘结钢绞线斜拉索技术条件</a:t>
                      </a: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25</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ctr" defTabSz="914400" rtl="0" eaLnBrk="1" fontAlgn="ctr" latinLnBrk="0" hangingPunct="1">
                        <a:lnSpc>
                          <a:spcPct val="100000"/>
                        </a:lnSpc>
                      </a:pPr>
                      <a:r>
                        <a:rPr lang="en-US" sz="1800" b="0" kern="1200" dirty="0">
                          <a:solidFill>
                            <a:schemeClr val="dk1"/>
                          </a:solidFill>
                          <a:latin typeface="微软雅黑" panose="020B0503020204020204" pitchFamily="34" charset="-122"/>
                          <a:ea typeface="微软雅黑" panose="020B0503020204020204" pitchFamily="34" charset="-122"/>
                          <a:cs typeface="+mn-cs"/>
                        </a:rPr>
                        <a:t>JT/T775-2010 </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大跨度斜拉桥平行钢丝斜拉索</a:t>
                      </a: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26</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ctr" defTabSz="914400" rtl="0" eaLnBrk="1" fontAlgn="ctr" latinLnBrk="0" hangingPunct="1">
                        <a:lnSpc>
                          <a:spcPct val="100000"/>
                        </a:lnSpc>
                      </a:pPr>
                      <a:r>
                        <a:rPr lang="en-US" sz="1800" b="0" kern="1200" dirty="0">
                          <a:solidFill>
                            <a:schemeClr val="dk1"/>
                          </a:solidFill>
                          <a:latin typeface="微软雅黑" panose="020B0503020204020204" pitchFamily="34" charset="-122"/>
                          <a:ea typeface="微软雅黑" panose="020B0503020204020204" pitchFamily="34" charset="-122"/>
                          <a:cs typeface="+mn-cs"/>
                        </a:rPr>
                        <a:t>JT/T803-2011</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填充型环氧涂层钢绞线预应力锚索</a:t>
                      </a: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27</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ctr" defTabSz="914400" rtl="0" eaLnBrk="1" fontAlgn="ctr" latinLnBrk="0" hangingPunct="1">
                        <a:lnSpc>
                          <a:spcPct val="100000"/>
                        </a:lnSpc>
                      </a:pPr>
                      <a:r>
                        <a:rPr lang="en-US" sz="1800" b="0" kern="1200" dirty="0">
                          <a:solidFill>
                            <a:srgbClr val="FF0000"/>
                          </a:solidFill>
                          <a:latin typeface="微软雅黑" panose="020B0503020204020204" pitchFamily="34" charset="-122"/>
                          <a:ea typeface="微软雅黑" panose="020B0503020204020204" pitchFamily="34" charset="-122"/>
                          <a:cs typeface="+mn-cs"/>
                        </a:rPr>
                        <a:t>JT/T892-2014</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rgbClr val="FF0000"/>
                          </a:solidFill>
                          <a:latin typeface="微软雅黑" panose="020B0503020204020204" pitchFamily="34" charset="-122"/>
                          <a:ea typeface="微软雅黑" panose="020B0503020204020204" pitchFamily="34" charset="-122"/>
                          <a:cs typeface="+mn-cs"/>
                        </a:rPr>
                        <a:t>公路桥梁节段装配式伸缩装置</a:t>
                      </a: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28</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ctr" defTabSz="914400" rtl="0" eaLnBrk="1" fontAlgn="ctr" latinLnBrk="0" hangingPunct="1">
                        <a:lnSpc>
                          <a:spcPct val="100000"/>
                        </a:lnSpc>
                      </a:pPr>
                      <a:r>
                        <a:rPr lang="en-US" sz="1800" b="0" kern="1200" dirty="0">
                          <a:solidFill>
                            <a:schemeClr val="dk1"/>
                          </a:solidFill>
                          <a:latin typeface="微软雅黑" panose="020B0503020204020204" pitchFamily="34" charset="-122"/>
                          <a:ea typeface="微软雅黑" panose="020B0503020204020204" pitchFamily="34" charset="-122"/>
                          <a:cs typeface="+mn-cs"/>
                        </a:rPr>
                        <a:t>JT/T901-2014</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桥梁支座用高分子材料滑板</a:t>
                      </a: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29</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ctr" defTabSz="914400" rtl="0" eaLnBrk="1" fontAlgn="ctr" latinLnBrk="0" hangingPunct="1">
                        <a:lnSpc>
                          <a:spcPct val="100000"/>
                        </a:lnSpc>
                      </a:pPr>
                      <a:r>
                        <a:rPr lang="en-US" sz="1800" b="0" kern="1200" dirty="0">
                          <a:solidFill>
                            <a:schemeClr val="dk1"/>
                          </a:solidFill>
                          <a:latin typeface="微软雅黑" panose="020B0503020204020204" pitchFamily="34" charset="-122"/>
                          <a:ea typeface="微软雅黑" panose="020B0503020204020204" pitchFamily="34" charset="-122"/>
                          <a:cs typeface="+mn-cs"/>
                        </a:rPr>
                        <a:t>JT/T902-2014</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环氧涂层高强度钢丝拉索</a:t>
                      </a:r>
                    </a:p>
                  </a:txBody>
                  <a:tcPr marL="9525" marR="9525" marT="9525" marB="0" anchor="ctr"/>
                </a:tc>
              </a:tr>
              <a:tr h="36576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30</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ctr" defTabSz="914400" rtl="0" eaLnBrk="1" fontAlgn="ctr" latinLnBrk="0" hangingPunct="1">
                        <a:lnSpc>
                          <a:spcPct val="100000"/>
                        </a:lnSpc>
                      </a:pPr>
                      <a:r>
                        <a:rPr lang="en-US" sz="1800" b="0" kern="1200" dirty="0">
                          <a:solidFill>
                            <a:schemeClr val="dk1"/>
                          </a:solidFill>
                          <a:latin typeface="微软雅黑" panose="020B0503020204020204" pitchFamily="34" charset="-122"/>
                          <a:ea typeface="微软雅黑" panose="020B0503020204020204" pitchFamily="34" charset="-122"/>
                          <a:cs typeface="+mn-cs"/>
                        </a:rPr>
                        <a:t>JT/T903-2014</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悬索桥索鞍索夹</a:t>
                      </a:r>
                    </a:p>
                  </a:txBody>
                  <a:tcPr marL="9525" marR="9525" marT="9525" marB="0" anchor="ctr"/>
                </a:tc>
              </a:tr>
            </a:tbl>
          </a:graphicData>
        </a:graphic>
      </p:graphicFrame>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七</a:t>
            </a:r>
            <a:r>
              <a:rPr lang="zh-CN" altLang="zh-CN" dirty="0" smtClean="0"/>
              <a:t>章</a:t>
            </a:r>
            <a:r>
              <a:rPr lang="en-US" altLang="zh-CN" dirty="0" smtClean="0"/>
              <a:t>  </a:t>
            </a:r>
            <a:r>
              <a:rPr lang="zh-CN" altLang="en-US" dirty="0" smtClean="0"/>
              <a:t>技术规范</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5" name="表格 4"/>
          <p:cNvGraphicFramePr>
            <a:graphicFrameLocks noGrp="1"/>
          </p:cNvGraphicFramePr>
          <p:nvPr>
            <p:extLst>
              <p:ext uri="{D42A27DB-BD31-4B8C-83A1-F6EECF244321}">
                <p14:modId xmlns="" xmlns:p14="http://schemas.microsoft.com/office/powerpoint/2010/main" val="1419713925"/>
              </p:ext>
            </p:extLst>
          </p:nvPr>
        </p:nvGraphicFramePr>
        <p:xfrm>
          <a:off x="323528" y="985292"/>
          <a:ext cx="8645174" cy="4104460"/>
        </p:xfrm>
        <a:graphic>
          <a:graphicData uri="http://schemas.openxmlformats.org/drawingml/2006/table">
            <a:tbl>
              <a:tblPr firstRow="1" bandRow="1">
                <a:tableStyleId>{21E4AEA4-8DFA-4A89-87EB-49C32662AFE0}</a:tableStyleId>
              </a:tblPr>
              <a:tblGrid>
                <a:gridCol w="738533"/>
                <a:gridCol w="2141787"/>
                <a:gridCol w="5764854"/>
              </a:tblGrid>
              <a:tr h="400028">
                <a:tc>
                  <a:txBody>
                    <a:bodyPr/>
                    <a:lstStyle/>
                    <a:p>
                      <a:pPr algn="ctr">
                        <a:lnSpc>
                          <a:spcPct val="100000"/>
                        </a:lnSpc>
                      </a:pPr>
                      <a:r>
                        <a:rPr lang="zh-CN" altLang="en-US" sz="1800" b="0" dirty="0" smtClean="0">
                          <a:latin typeface="微软雅黑" panose="020B0503020204020204" pitchFamily="34" charset="-122"/>
                          <a:ea typeface="微软雅黑" panose="020B0503020204020204" pitchFamily="34" charset="-122"/>
                        </a:rPr>
                        <a:t>序号</a:t>
                      </a:r>
                      <a:endParaRPr lang="zh-CN" altLang="en-US" sz="1800" b="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1800" b="0" dirty="0" smtClean="0">
                          <a:latin typeface="微软雅黑" panose="020B0503020204020204" pitchFamily="34" charset="-122"/>
                          <a:ea typeface="微软雅黑" panose="020B0503020204020204" pitchFamily="34" charset="-122"/>
                        </a:rPr>
                        <a:t>标准编号</a:t>
                      </a:r>
                      <a:endParaRPr lang="zh-CN" altLang="en-US" sz="1800" b="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1800" b="0" dirty="0" smtClean="0">
                          <a:latin typeface="微软雅黑" panose="020B0503020204020204" pitchFamily="34" charset="-122"/>
                          <a:ea typeface="微软雅黑" panose="020B0503020204020204" pitchFamily="34" charset="-122"/>
                        </a:rPr>
                        <a:t>规范名称</a:t>
                      </a:r>
                      <a:endParaRPr lang="zh-CN" altLang="en-US" sz="1800" b="0" dirty="0">
                        <a:latin typeface="微软雅黑" panose="020B0503020204020204" pitchFamily="34" charset="-122"/>
                        <a:ea typeface="微软雅黑" panose="020B0503020204020204" pitchFamily="34" charset="-122"/>
                      </a:endParaRPr>
                    </a:p>
                  </a:txBody>
                  <a:tcPr/>
                </a:tc>
              </a:tr>
              <a:tr h="310439">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31</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chemeClr val="dk1"/>
                          </a:solidFill>
                          <a:latin typeface="微软雅黑" panose="020B0503020204020204" pitchFamily="34" charset="-122"/>
                          <a:ea typeface="微软雅黑" panose="020B0503020204020204" pitchFamily="34" charset="-122"/>
                          <a:cs typeface="+mn-cs"/>
                        </a:rPr>
                        <a:t>JT/T 1061-2016</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桥墩附着式柔性防车撞装置</a:t>
                      </a:r>
                    </a:p>
                  </a:txBody>
                  <a:tcPr marL="9525" marR="9525" marT="9525" marB="0" anchor="ctr"/>
                </a:tc>
              </a:tr>
              <a:tr h="310439">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32</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chemeClr val="dk1"/>
                          </a:solidFill>
                          <a:latin typeface="微软雅黑" panose="020B0503020204020204" pitchFamily="34" charset="-122"/>
                          <a:ea typeface="微软雅黑" panose="020B0503020204020204" pitchFamily="34" charset="-122"/>
                          <a:cs typeface="+mn-cs"/>
                        </a:rPr>
                        <a:t>JT/T 1062-2016</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桥梁减隔震装置通用技术条件</a:t>
                      </a:r>
                    </a:p>
                  </a:txBody>
                  <a:tcPr marL="9525" marR="9525" marT="9525" marB="0" anchor="ctr"/>
                </a:tc>
              </a:tr>
              <a:tr h="310439">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33</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chemeClr val="dk1"/>
                          </a:solidFill>
                          <a:latin typeface="微软雅黑" panose="020B0503020204020204" pitchFamily="34" charset="-122"/>
                          <a:ea typeface="微软雅黑" panose="020B0503020204020204" pitchFamily="34" charset="-122"/>
                          <a:cs typeface="+mn-cs"/>
                        </a:rPr>
                        <a:t>JT/T 1063-2016</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桥梁用填充型环氧涂层钢绞线拉索</a:t>
                      </a:r>
                    </a:p>
                  </a:txBody>
                  <a:tcPr marL="9525" marR="9525" marT="9525" marB="0" anchor="ctr"/>
                </a:tc>
              </a:tr>
              <a:tr h="310439">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34</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chemeClr val="dk1"/>
                          </a:solidFill>
                          <a:latin typeface="微软雅黑" panose="020B0503020204020204" pitchFamily="34" charset="-122"/>
                          <a:ea typeface="微软雅黑" panose="020B0503020204020204" pitchFamily="34" charset="-122"/>
                          <a:cs typeface="+mn-cs"/>
                        </a:rPr>
                        <a:t>JT/T 1064-2016</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桥梁阻尼减振多向变位梳齿板伸缩装置</a:t>
                      </a:r>
                    </a:p>
                  </a:txBody>
                  <a:tcPr marL="9525" marR="9525" marT="9525" marB="0" anchor="ctr"/>
                </a:tc>
              </a:tr>
              <a:tr h="310439">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35</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chemeClr val="dk1"/>
                          </a:solidFill>
                          <a:latin typeface="微软雅黑" panose="020B0503020204020204" pitchFamily="34" charset="-122"/>
                          <a:ea typeface="微软雅黑" panose="020B0503020204020204" pitchFamily="34" charset="-122"/>
                          <a:cs typeface="+mn-cs"/>
                        </a:rPr>
                        <a:t>JT/T894-2014</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卷帘式可变交通标志</a:t>
                      </a:r>
                    </a:p>
                  </a:txBody>
                  <a:tcPr marL="9525" marR="9525" marT="9525" marB="0" anchor="ctr"/>
                </a:tc>
              </a:tr>
              <a:tr h="310439">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36</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chemeClr val="dk1"/>
                          </a:solidFill>
                          <a:latin typeface="微软雅黑" panose="020B0503020204020204" pitchFamily="34" charset="-122"/>
                          <a:ea typeface="微软雅黑" panose="020B0503020204020204" pitchFamily="34" charset="-122"/>
                          <a:cs typeface="+mn-cs"/>
                        </a:rPr>
                        <a:t>JT/T895-2014</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缆索护栏</a:t>
                      </a:r>
                    </a:p>
                  </a:txBody>
                  <a:tcPr marL="9525" marR="9525" marT="9525" marB="0" anchor="ctr"/>
                </a:tc>
              </a:tr>
              <a:tr h="310439">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37</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chemeClr val="dk1"/>
                          </a:solidFill>
                          <a:latin typeface="微软雅黑" panose="020B0503020204020204" pitchFamily="34" charset="-122"/>
                          <a:ea typeface="微软雅黑" panose="020B0503020204020204" pitchFamily="34" charset="-122"/>
                          <a:cs typeface="+mn-cs"/>
                        </a:rPr>
                        <a:t>JT/T898-2014</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公路用玻璃钢电缆支架</a:t>
                      </a:r>
                    </a:p>
                  </a:txBody>
                  <a:tcPr marL="9525" marR="9525" marT="9525" marB="0" anchor="ctr"/>
                </a:tc>
              </a:tr>
              <a:tr h="310439">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38</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a:solidFill>
                            <a:schemeClr val="dk1"/>
                          </a:solidFill>
                          <a:latin typeface="微软雅黑" panose="020B0503020204020204" pitchFamily="34" charset="-122"/>
                          <a:ea typeface="微软雅黑" panose="020B0503020204020204" pitchFamily="34" charset="-122"/>
                          <a:cs typeface="+mn-cs"/>
                        </a:rPr>
                        <a:t>JT/T899-2014</a:t>
                      </a:r>
                    </a:p>
                  </a:txBody>
                  <a:tcPr marL="9525" marR="9525" marT="9525" marB="0" anchor="ctr"/>
                </a:tc>
                <a:tc>
                  <a:txBody>
                    <a:bodyPr/>
                    <a:lstStyle/>
                    <a:p>
                      <a:pPr marL="0" algn="l" defTabSz="914400" rtl="0" eaLnBrk="1" fontAlgn="ctr" latinLnBrk="0" hangingPunct="1">
                        <a:lnSpc>
                          <a:spcPct val="100000"/>
                        </a:lnSpc>
                      </a:pPr>
                      <a:r>
                        <a:rPr lang="zh-CN" altLang="en-US" sz="1800" b="0" kern="1200" dirty="0">
                          <a:solidFill>
                            <a:schemeClr val="dk1"/>
                          </a:solidFill>
                          <a:latin typeface="微软雅黑" panose="020B0503020204020204" pitchFamily="34" charset="-122"/>
                          <a:ea typeface="微软雅黑" panose="020B0503020204020204" pitchFamily="34" charset="-122"/>
                          <a:cs typeface="+mn-cs"/>
                        </a:rPr>
                        <a:t>公路用钢塑复合光电缆保护管</a:t>
                      </a:r>
                    </a:p>
                  </a:txBody>
                  <a:tcPr marL="9525" marR="9525" marT="9525" marB="0" anchor="ctr"/>
                </a:tc>
              </a:tr>
              <a:tr h="610460">
                <a:tc>
                  <a:txBody>
                    <a:bodyPr/>
                    <a:lstStyle/>
                    <a:p>
                      <a:pPr marL="0" algn="ctr" defTabSz="914400" rtl="0" eaLnBrk="1" fontAlgn="ctr" latinLnBrk="0" hangingPunct="1">
                        <a:lnSpc>
                          <a:spcPct val="100000"/>
                        </a:lnSpc>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39</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rgbClr val="FF0000"/>
                          </a:solidFill>
                          <a:latin typeface="微软雅黑" panose="020B0503020204020204" pitchFamily="34" charset="-122"/>
                          <a:ea typeface="微软雅黑" panose="020B0503020204020204" pitchFamily="34" charset="-122"/>
                          <a:cs typeface="+mn-cs"/>
                        </a:rPr>
                        <a:t>GB 23826-2009</a:t>
                      </a:r>
                    </a:p>
                  </a:txBody>
                  <a:tcPr marL="9525" marR="9525" marT="9525" marB="0" anchor="ctr"/>
                </a:tc>
                <a:tc>
                  <a:txBody>
                    <a:bodyPr/>
                    <a:lstStyle/>
                    <a:p>
                      <a:pPr marL="0" algn="l" defTabSz="914400" rtl="0" eaLnBrk="1" fontAlgn="ctr" latinLnBrk="0" hangingPunct="1">
                        <a:lnSpc>
                          <a:spcPct val="100000"/>
                        </a:lnSpc>
                      </a:pPr>
                      <a:r>
                        <a:rPr lang="en-US" altLang="zh-CN" sz="1800" b="0" kern="1200" dirty="0">
                          <a:solidFill>
                            <a:srgbClr val="FF0000"/>
                          </a:solidFill>
                          <a:latin typeface="微软雅黑" panose="020B0503020204020204" pitchFamily="34" charset="-122"/>
                          <a:ea typeface="微软雅黑" panose="020B0503020204020204" pitchFamily="34" charset="-122"/>
                          <a:cs typeface="+mn-cs"/>
                        </a:rPr>
                        <a:t>《</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高速公路</a:t>
                      </a:r>
                      <a:r>
                        <a:rPr lang="en-US" altLang="zh-CN" sz="1800" b="0" kern="1200" dirty="0">
                          <a:solidFill>
                            <a:srgbClr val="FF0000"/>
                          </a:solidFill>
                          <a:latin typeface="微软雅黑" panose="020B0503020204020204" pitchFamily="34" charset="-122"/>
                          <a:ea typeface="微软雅黑" panose="020B0503020204020204" pitchFamily="34" charset="-122"/>
                          <a:cs typeface="+mn-cs"/>
                        </a:rPr>
                        <a:t>LED</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可变限速标志</a:t>
                      </a:r>
                      <a:r>
                        <a:rPr lang="en-US" altLang="zh-CN" sz="1800" b="0" kern="1200" dirty="0">
                          <a:solidFill>
                            <a:srgbClr val="FF0000"/>
                          </a:solidFill>
                          <a:latin typeface="微软雅黑" panose="020B0503020204020204" pitchFamily="34" charset="-122"/>
                          <a:ea typeface="微软雅黑" panose="020B0503020204020204" pitchFamily="34" charset="-122"/>
                          <a:cs typeface="+mn-cs"/>
                        </a:rPr>
                        <a:t>》</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a:t>
                      </a:r>
                      <a:r>
                        <a:rPr lang="en-US" altLang="zh-CN" sz="1800" b="0" kern="1200" dirty="0">
                          <a:solidFill>
                            <a:srgbClr val="FF0000"/>
                          </a:solidFill>
                          <a:latin typeface="微软雅黑" panose="020B0503020204020204" pitchFamily="34" charset="-122"/>
                          <a:ea typeface="微软雅黑" panose="020B0503020204020204" pitchFamily="34" charset="-122"/>
                          <a:cs typeface="+mn-cs"/>
                        </a:rPr>
                        <a:t>GB 23826-2009</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），代替</a:t>
                      </a:r>
                      <a:r>
                        <a:rPr lang="en-US" altLang="zh-CN" sz="1800" b="0" kern="1200" dirty="0">
                          <a:solidFill>
                            <a:srgbClr val="FF0000"/>
                          </a:solidFill>
                          <a:latin typeface="微软雅黑" panose="020B0503020204020204" pitchFamily="34" charset="-122"/>
                          <a:ea typeface="微软雅黑" panose="020B0503020204020204" pitchFamily="34" charset="-122"/>
                          <a:cs typeface="+mn-cs"/>
                        </a:rPr>
                        <a:t>JT 432-2000</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　高速公路</a:t>
                      </a:r>
                      <a:r>
                        <a:rPr lang="en-US" altLang="zh-CN" sz="1800" b="0" kern="1200" dirty="0">
                          <a:solidFill>
                            <a:srgbClr val="FF0000"/>
                          </a:solidFill>
                          <a:latin typeface="微软雅黑" panose="020B0503020204020204" pitchFamily="34" charset="-122"/>
                          <a:ea typeface="微软雅黑" panose="020B0503020204020204" pitchFamily="34" charset="-122"/>
                          <a:cs typeface="+mn-cs"/>
                        </a:rPr>
                        <a:t>LED</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可变限速标志技术条件</a:t>
                      </a:r>
                    </a:p>
                  </a:txBody>
                  <a:tcPr marL="9525" marR="9525" marT="9525" marB="0" anchor="ctr"/>
                </a:tc>
              </a:tr>
              <a:tr h="610460">
                <a:tc>
                  <a:txBody>
                    <a:bodyPr/>
                    <a:lstStyle/>
                    <a:p>
                      <a:pPr marL="0" algn="ctr" defTabSz="914400" rtl="0" eaLnBrk="1" fontAlgn="ctr" latinLnBrk="0" hangingPunct="1">
                        <a:lnSpc>
                          <a:spcPct val="100000"/>
                        </a:lnSpc>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40</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rgbClr val="FF0000"/>
                          </a:solidFill>
                          <a:latin typeface="微软雅黑" panose="020B0503020204020204" pitchFamily="34" charset="-122"/>
                          <a:ea typeface="微软雅黑" panose="020B0503020204020204" pitchFamily="34" charset="-122"/>
                          <a:cs typeface="+mn-cs"/>
                        </a:rPr>
                        <a:t>GB/T 23827-2009</a:t>
                      </a:r>
                    </a:p>
                  </a:txBody>
                  <a:tcPr marL="9525" marR="9525" marT="9525" marB="0" anchor="ctr"/>
                </a:tc>
                <a:tc>
                  <a:txBody>
                    <a:bodyPr/>
                    <a:lstStyle/>
                    <a:p>
                      <a:pPr marL="0" algn="l" defTabSz="914400" rtl="0" eaLnBrk="1" fontAlgn="ctr" latinLnBrk="0" hangingPunct="1">
                        <a:lnSpc>
                          <a:spcPct val="100000"/>
                        </a:lnSpc>
                      </a:pPr>
                      <a:r>
                        <a:rPr lang="en-US" altLang="zh-CN" sz="1800" b="0" kern="1200" dirty="0">
                          <a:solidFill>
                            <a:srgbClr val="FF0000"/>
                          </a:solidFill>
                          <a:latin typeface="微软雅黑" panose="020B0503020204020204" pitchFamily="34" charset="-122"/>
                          <a:ea typeface="微软雅黑" panose="020B0503020204020204" pitchFamily="34" charset="-122"/>
                          <a:cs typeface="+mn-cs"/>
                        </a:rPr>
                        <a:t>《</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道路交通标志板及支撑件</a:t>
                      </a:r>
                      <a:r>
                        <a:rPr lang="en-US" altLang="zh-CN" sz="1800" b="0" kern="1200" dirty="0">
                          <a:solidFill>
                            <a:srgbClr val="FF0000"/>
                          </a:solidFill>
                          <a:latin typeface="微软雅黑" panose="020B0503020204020204" pitchFamily="34" charset="-122"/>
                          <a:ea typeface="微软雅黑" panose="020B0503020204020204" pitchFamily="34" charset="-122"/>
                          <a:cs typeface="+mn-cs"/>
                        </a:rPr>
                        <a:t>》</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a:t>
                      </a:r>
                      <a:r>
                        <a:rPr lang="en-US" sz="1800" b="0" kern="1200" dirty="0">
                          <a:solidFill>
                            <a:srgbClr val="FF0000"/>
                          </a:solidFill>
                          <a:latin typeface="微软雅黑" panose="020B0503020204020204" pitchFamily="34" charset="-122"/>
                          <a:ea typeface="微软雅黑" panose="020B0503020204020204" pitchFamily="34" charset="-122"/>
                          <a:cs typeface="+mn-cs"/>
                        </a:rPr>
                        <a:t>GB/T 23827-2009），</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代替</a:t>
                      </a:r>
                      <a:r>
                        <a:rPr lang="en-US" sz="1800" b="0" kern="1200" dirty="0">
                          <a:solidFill>
                            <a:srgbClr val="FF0000"/>
                          </a:solidFill>
                          <a:latin typeface="微软雅黑" panose="020B0503020204020204" pitchFamily="34" charset="-122"/>
                          <a:ea typeface="微软雅黑" panose="020B0503020204020204" pitchFamily="34" charset="-122"/>
                          <a:cs typeface="+mn-cs"/>
                        </a:rPr>
                        <a:t>JT/T 279-2004，</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公路交通标志板</a:t>
                      </a:r>
                    </a:p>
                  </a:txBody>
                  <a:tcPr marL="9525" marR="9525" marT="9525" marB="0" anchor="ctr"/>
                </a:tc>
              </a:tr>
            </a:tbl>
          </a:graphicData>
        </a:graphic>
      </p:graphicFrame>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七</a:t>
            </a:r>
            <a:r>
              <a:rPr lang="zh-CN" altLang="zh-CN" dirty="0" smtClean="0"/>
              <a:t>章</a:t>
            </a:r>
            <a:r>
              <a:rPr lang="en-US" altLang="zh-CN" dirty="0" smtClean="0"/>
              <a:t>  </a:t>
            </a:r>
            <a:r>
              <a:rPr lang="zh-CN" altLang="en-US" dirty="0" smtClean="0"/>
              <a:t>技术规范</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6" name="表格 5"/>
          <p:cNvGraphicFramePr>
            <a:graphicFrameLocks noGrp="1"/>
          </p:cNvGraphicFramePr>
          <p:nvPr>
            <p:extLst>
              <p:ext uri="{D42A27DB-BD31-4B8C-83A1-F6EECF244321}">
                <p14:modId xmlns="" xmlns:p14="http://schemas.microsoft.com/office/powerpoint/2010/main" val="908215265"/>
              </p:ext>
            </p:extLst>
          </p:nvPr>
        </p:nvGraphicFramePr>
        <p:xfrm>
          <a:off x="323528" y="769268"/>
          <a:ext cx="8573165" cy="4545330"/>
        </p:xfrm>
        <a:graphic>
          <a:graphicData uri="http://schemas.openxmlformats.org/drawingml/2006/table">
            <a:tbl>
              <a:tblPr firstRow="1" bandRow="1">
                <a:tableStyleId>{21E4AEA4-8DFA-4A89-87EB-49C32662AFE0}</a:tableStyleId>
              </a:tblPr>
              <a:tblGrid>
                <a:gridCol w="732381"/>
                <a:gridCol w="1715891"/>
                <a:gridCol w="6124893"/>
              </a:tblGrid>
              <a:tr h="253358">
                <a:tc>
                  <a:txBody>
                    <a:bodyPr/>
                    <a:lstStyle/>
                    <a:p>
                      <a:pPr algn="ctr">
                        <a:lnSpc>
                          <a:spcPct val="100000"/>
                        </a:lnSpc>
                      </a:pPr>
                      <a:r>
                        <a:rPr lang="zh-CN" altLang="en-US" sz="1800" b="0" dirty="0" smtClean="0">
                          <a:latin typeface="微软雅黑" panose="020B0503020204020204" pitchFamily="34" charset="-122"/>
                          <a:ea typeface="微软雅黑" panose="020B0503020204020204" pitchFamily="34" charset="-122"/>
                        </a:rPr>
                        <a:t>序号</a:t>
                      </a:r>
                      <a:endParaRPr lang="zh-CN" altLang="en-US" sz="1800" b="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1500" b="0" dirty="0" smtClean="0">
                          <a:latin typeface="微软雅黑" panose="020B0503020204020204" pitchFamily="34" charset="-122"/>
                          <a:ea typeface="微软雅黑" panose="020B0503020204020204" pitchFamily="34" charset="-122"/>
                        </a:rPr>
                        <a:t>标准编号</a:t>
                      </a:r>
                      <a:endParaRPr lang="zh-CN" altLang="en-US" sz="1500" b="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2200" b="0" dirty="0" smtClean="0">
                          <a:latin typeface="微软雅黑" panose="020B0503020204020204" pitchFamily="34" charset="-122"/>
                          <a:ea typeface="微软雅黑" panose="020B0503020204020204" pitchFamily="34" charset="-122"/>
                        </a:rPr>
                        <a:t>规范名称</a:t>
                      </a:r>
                      <a:endParaRPr lang="zh-CN" altLang="en-US" sz="2200" b="0" dirty="0">
                        <a:latin typeface="微软雅黑" panose="020B0503020204020204" pitchFamily="34" charset="-122"/>
                        <a:ea typeface="微软雅黑" panose="020B0503020204020204" pitchFamily="34" charset="-122"/>
                      </a:endParaRPr>
                    </a:p>
                  </a:txBody>
                  <a:tcPr/>
                </a:tc>
              </a:tr>
              <a:tr h="27711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41</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500" b="0" kern="1200" dirty="0">
                          <a:solidFill>
                            <a:schemeClr val="dk1"/>
                          </a:solidFill>
                          <a:latin typeface="微软雅黑" panose="020B0503020204020204" pitchFamily="34" charset="-122"/>
                          <a:ea typeface="微软雅黑" panose="020B0503020204020204" pitchFamily="34" charset="-122"/>
                          <a:cs typeface="+mn-cs"/>
                        </a:rPr>
                        <a:t>GB/T 23828-2009</a:t>
                      </a:r>
                    </a:p>
                  </a:txBody>
                  <a:tcPr marL="9525" marR="9525" marT="9525" marB="0" anchor="ctr"/>
                </a:tc>
                <a:tc>
                  <a:txBody>
                    <a:bodyPr/>
                    <a:lstStyle/>
                    <a:p>
                      <a:pPr marL="0" algn="l" defTabSz="914400" rtl="0" eaLnBrk="1" fontAlgn="ctr" latinLnBrk="0" hangingPunct="1">
                        <a:lnSpc>
                          <a:spcPct val="100000"/>
                        </a:lnSpc>
                      </a:pPr>
                      <a:r>
                        <a:rPr lang="en-US" altLang="zh-CN" sz="1500" b="0" kern="1200" dirty="0">
                          <a:solidFill>
                            <a:srgbClr val="FF0000"/>
                          </a:solidFill>
                          <a:latin typeface="微软雅黑" panose="020B0503020204020204" pitchFamily="34" charset="-122"/>
                          <a:ea typeface="微软雅黑" panose="020B0503020204020204" pitchFamily="34" charset="-122"/>
                          <a:cs typeface="+mn-cs"/>
                        </a:rPr>
                        <a:t>《</a:t>
                      </a:r>
                      <a:r>
                        <a:rPr lang="zh-CN" altLang="en-US" sz="1500" b="0" kern="1200" dirty="0">
                          <a:solidFill>
                            <a:srgbClr val="FF0000"/>
                          </a:solidFill>
                          <a:latin typeface="微软雅黑" panose="020B0503020204020204" pitchFamily="34" charset="-122"/>
                          <a:ea typeface="微软雅黑" panose="020B0503020204020204" pitchFamily="34" charset="-122"/>
                          <a:cs typeface="+mn-cs"/>
                        </a:rPr>
                        <a:t>高速公路</a:t>
                      </a:r>
                      <a:r>
                        <a:rPr lang="en-US" sz="1500" b="0" kern="1200" dirty="0">
                          <a:solidFill>
                            <a:srgbClr val="FF0000"/>
                          </a:solidFill>
                          <a:latin typeface="微软雅黑" panose="020B0503020204020204" pitchFamily="34" charset="-122"/>
                          <a:ea typeface="微软雅黑" panose="020B0503020204020204" pitchFamily="34" charset="-122"/>
                          <a:cs typeface="+mn-cs"/>
                        </a:rPr>
                        <a:t>LED</a:t>
                      </a:r>
                      <a:r>
                        <a:rPr lang="zh-CN" altLang="en-US" sz="1500" b="0" kern="1200" dirty="0">
                          <a:solidFill>
                            <a:srgbClr val="FF0000"/>
                          </a:solidFill>
                          <a:latin typeface="微软雅黑" panose="020B0503020204020204" pitchFamily="34" charset="-122"/>
                          <a:ea typeface="微软雅黑" panose="020B0503020204020204" pitchFamily="34" charset="-122"/>
                          <a:cs typeface="+mn-cs"/>
                        </a:rPr>
                        <a:t>可变信息标志</a:t>
                      </a:r>
                      <a:r>
                        <a:rPr lang="en-US" altLang="zh-CN" sz="1500" b="0" kern="1200" dirty="0">
                          <a:solidFill>
                            <a:srgbClr val="FF0000"/>
                          </a:solidFill>
                          <a:latin typeface="微软雅黑" panose="020B0503020204020204" pitchFamily="34" charset="-122"/>
                          <a:ea typeface="微软雅黑" panose="020B0503020204020204" pitchFamily="34" charset="-122"/>
                          <a:cs typeface="+mn-cs"/>
                        </a:rPr>
                        <a:t>》</a:t>
                      </a:r>
                      <a:r>
                        <a:rPr lang="zh-CN" altLang="en-US" sz="1500" b="0" kern="1200" dirty="0">
                          <a:solidFill>
                            <a:srgbClr val="FF0000"/>
                          </a:solidFill>
                          <a:latin typeface="微软雅黑" panose="020B0503020204020204" pitchFamily="34" charset="-122"/>
                          <a:ea typeface="微软雅黑" panose="020B0503020204020204" pitchFamily="34" charset="-122"/>
                          <a:cs typeface="+mn-cs"/>
                        </a:rPr>
                        <a:t>（</a:t>
                      </a:r>
                      <a:r>
                        <a:rPr lang="en-US" sz="1500" b="0" kern="1200" dirty="0">
                          <a:solidFill>
                            <a:srgbClr val="FF0000"/>
                          </a:solidFill>
                          <a:latin typeface="微软雅黑" panose="020B0503020204020204" pitchFamily="34" charset="-122"/>
                          <a:ea typeface="微软雅黑" panose="020B0503020204020204" pitchFamily="34" charset="-122"/>
                          <a:cs typeface="+mn-cs"/>
                        </a:rPr>
                        <a:t>GB/T 23828-2009），</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代替</a:t>
                      </a:r>
                      <a:r>
                        <a:rPr lang="en-US" sz="1500" b="0" kern="1200" dirty="0">
                          <a:solidFill>
                            <a:schemeClr val="dk1"/>
                          </a:solidFill>
                          <a:latin typeface="微软雅黑" panose="020B0503020204020204" pitchFamily="34" charset="-122"/>
                          <a:ea typeface="微软雅黑" panose="020B0503020204020204" pitchFamily="34" charset="-122"/>
                          <a:cs typeface="+mn-cs"/>
                        </a:rPr>
                        <a:t>JT/T 431-2000　</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高速公路</a:t>
                      </a:r>
                      <a:r>
                        <a:rPr lang="en-US" sz="1500" b="0" kern="1200" dirty="0">
                          <a:solidFill>
                            <a:schemeClr val="dk1"/>
                          </a:solidFill>
                          <a:latin typeface="微软雅黑" panose="020B0503020204020204" pitchFamily="34" charset="-122"/>
                          <a:ea typeface="微软雅黑" panose="020B0503020204020204" pitchFamily="34" charset="-122"/>
                          <a:cs typeface="+mn-cs"/>
                        </a:rPr>
                        <a:t>LED</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可变信息标志技术条件</a:t>
                      </a:r>
                    </a:p>
                  </a:txBody>
                  <a:tcPr marL="9525" marR="9525" marT="9525" marB="0" anchor="ctr"/>
                </a:tc>
              </a:tr>
              <a:tr h="168528">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42</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500" b="0" kern="1200" dirty="0">
                          <a:solidFill>
                            <a:schemeClr val="dk1"/>
                          </a:solidFill>
                          <a:latin typeface="微软雅黑" panose="020B0503020204020204" pitchFamily="34" charset="-122"/>
                          <a:ea typeface="微软雅黑" panose="020B0503020204020204" pitchFamily="34" charset="-122"/>
                          <a:cs typeface="+mn-cs"/>
                        </a:rPr>
                        <a:t>GB/T 24716-2009</a:t>
                      </a:r>
                    </a:p>
                  </a:txBody>
                  <a:tcPr marL="9525" marR="9525" marT="9525" marB="0" anchor="ctr"/>
                </a:tc>
                <a:tc>
                  <a:txBody>
                    <a:bodyPr/>
                    <a:lstStyle/>
                    <a:p>
                      <a:pPr marL="0" algn="l" defTabSz="914400" rtl="0" eaLnBrk="1" fontAlgn="ctr" latinLnBrk="0" hangingPunct="1">
                        <a:lnSpc>
                          <a:spcPct val="100000"/>
                        </a:lnSpc>
                      </a:pPr>
                      <a:r>
                        <a:rPr lang="zh-CN" altLang="en-US" sz="1500" b="0" kern="1200" dirty="0">
                          <a:solidFill>
                            <a:schemeClr val="dk1"/>
                          </a:solidFill>
                          <a:latin typeface="微软雅黑" panose="020B0503020204020204" pitchFamily="34" charset="-122"/>
                          <a:ea typeface="微软雅黑" panose="020B0503020204020204" pitchFamily="34" charset="-122"/>
                          <a:cs typeface="+mn-cs"/>
                        </a:rPr>
                        <a:t>公路沿线设施太阳能供电系统通用技术规范</a:t>
                      </a:r>
                    </a:p>
                  </a:txBody>
                  <a:tcPr marL="9525" marR="9525" marT="9525" marB="0" anchor="ctr"/>
                </a:tc>
              </a:tr>
              <a:tr h="27711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43</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500" b="0" kern="1200" dirty="0">
                          <a:solidFill>
                            <a:schemeClr val="dk1"/>
                          </a:solidFill>
                          <a:latin typeface="微软雅黑" panose="020B0503020204020204" pitchFamily="34" charset="-122"/>
                          <a:ea typeface="微软雅黑" panose="020B0503020204020204" pitchFamily="34" charset="-122"/>
                          <a:cs typeface="+mn-cs"/>
                        </a:rPr>
                        <a:t>GB/T 24717-2009</a:t>
                      </a:r>
                    </a:p>
                  </a:txBody>
                  <a:tcPr marL="9525" marR="9525" marT="9525" marB="0" anchor="ctr"/>
                </a:tc>
                <a:tc>
                  <a:txBody>
                    <a:bodyPr/>
                    <a:lstStyle/>
                    <a:p>
                      <a:pPr marL="0" algn="l" defTabSz="914400" rtl="0" eaLnBrk="1" fontAlgn="ctr" latinLnBrk="0" hangingPunct="1">
                        <a:lnSpc>
                          <a:spcPct val="100000"/>
                        </a:lnSpc>
                      </a:pPr>
                      <a:r>
                        <a:rPr lang="en-US" altLang="zh-CN" sz="1500" b="0" kern="1200" dirty="0">
                          <a:solidFill>
                            <a:schemeClr val="dk1"/>
                          </a:solidFill>
                          <a:latin typeface="微软雅黑" panose="020B0503020204020204" pitchFamily="34" charset="-122"/>
                          <a:ea typeface="微软雅黑" panose="020B0503020204020204" pitchFamily="34" charset="-122"/>
                          <a:cs typeface="+mn-cs"/>
                        </a:rPr>
                        <a:t>《</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道路预成形标线带</a:t>
                      </a:r>
                      <a:r>
                        <a:rPr lang="en-US" altLang="zh-CN" sz="1500" b="0" kern="1200" dirty="0">
                          <a:solidFill>
                            <a:schemeClr val="dk1"/>
                          </a:solidFill>
                          <a:latin typeface="微软雅黑" panose="020B0503020204020204" pitchFamily="34" charset="-122"/>
                          <a:ea typeface="微软雅黑" panose="020B0503020204020204" pitchFamily="34" charset="-122"/>
                          <a:cs typeface="+mn-cs"/>
                        </a:rPr>
                        <a:t>》</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a:t>
                      </a:r>
                      <a:r>
                        <a:rPr lang="en-US" altLang="zh-CN" sz="1500" b="0" kern="1200" dirty="0">
                          <a:solidFill>
                            <a:schemeClr val="dk1"/>
                          </a:solidFill>
                          <a:latin typeface="微软雅黑" panose="020B0503020204020204" pitchFamily="34" charset="-122"/>
                          <a:ea typeface="微软雅黑" panose="020B0503020204020204" pitchFamily="34" charset="-122"/>
                          <a:cs typeface="+mn-cs"/>
                        </a:rPr>
                        <a:t>GB/T 24717-2009</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），代替</a:t>
                      </a:r>
                      <a:r>
                        <a:rPr lang="en-US" altLang="zh-CN" sz="1500" b="0" kern="1200" dirty="0">
                          <a:solidFill>
                            <a:schemeClr val="dk1"/>
                          </a:solidFill>
                          <a:latin typeface="微软雅黑" panose="020B0503020204020204" pitchFamily="34" charset="-122"/>
                          <a:ea typeface="微软雅黑" panose="020B0503020204020204" pitchFamily="34" charset="-122"/>
                          <a:cs typeface="+mn-cs"/>
                        </a:rPr>
                        <a:t>JT/T 493</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a:t>
                      </a:r>
                      <a:r>
                        <a:rPr lang="en-US" altLang="zh-CN" sz="1500" b="0" kern="1200" dirty="0">
                          <a:solidFill>
                            <a:schemeClr val="dk1"/>
                          </a:solidFill>
                          <a:latin typeface="微软雅黑" panose="020B0503020204020204" pitchFamily="34" charset="-122"/>
                          <a:ea typeface="微软雅黑" panose="020B0503020204020204" pitchFamily="34" charset="-122"/>
                          <a:cs typeface="+mn-cs"/>
                        </a:rPr>
                        <a:t>2003</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，道路预成形标线带</a:t>
                      </a:r>
                    </a:p>
                  </a:txBody>
                  <a:tcPr marL="9525" marR="9525" marT="9525" marB="0" anchor="ctr"/>
                </a:tc>
              </a:tr>
              <a:tr h="27711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44</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500" b="0" kern="1200" dirty="0">
                          <a:solidFill>
                            <a:schemeClr val="dk1"/>
                          </a:solidFill>
                          <a:latin typeface="微软雅黑" panose="020B0503020204020204" pitchFamily="34" charset="-122"/>
                          <a:ea typeface="微软雅黑" panose="020B0503020204020204" pitchFamily="34" charset="-122"/>
                          <a:cs typeface="+mn-cs"/>
                        </a:rPr>
                        <a:t>GB/T 24718-2009</a:t>
                      </a:r>
                    </a:p>
                  </a:txBody>
                  <a:tcPr marL="9525" marR="9525" marT="9525" marB="0" anchor="ctr"/>
                </a:tc>
                <a:tc>
                  <a:txBody>
                    <a:bodyPr/>
                    <a:lstStyle/>
                    <a:p>
                      <a:pPr marL="0" algn="l" defTabSz="914400" rtl="0" eaLnBrk="1" fontAlgn="ctr" latinLnBrk="0" hangingPunct="1">
                        <a:lnSpc>
                          <a:spcPct val="100000"/>
                        </a:lnSpc>
                      </a:pPr>
                      <a:r>
                        <a:rPr lang="en-US" altLang="zh-CN" sz="1500" b="0" kern="1200" dirty="0">
                          <a:solidFill>
                            <a:srgbClr val="FF0000"/>
                          </a:solidFill>
                          <a:latin typeface="微软雅黑" panose="020B0503020204020204" pitchFamily="34" charset="-122"/>
                          <a:ea typeface="微软雅黑" panose="020B0503020204020204" pitchFamily="34" charset="-122"/>
                          <a:cs typeface="+mn-cs"/>
                        </a:rPr>
                        <a:t>《</a:t>
                      </a:r>
                      <a:r>
                        <a:rPr lang="zh-CN" altLang="en-US" sz="1500" b="0" kern="1200" dirty="0">
                          <a:solidFill>
                            <a:srgbClr val="FF0000"/>
                          </a:solidFill>
                          <a:latin typeface="微软雅黑" panose="020B0503020204020204" pitchFamily="34" charset="-122"/>
                          <a:ea typeface="微软雅黑" panose="020B0503020204020204" pitchFamily="34" charset="-122"/>
                          <a:cs typeface="+mn-cs"/>
                        </a:rPr>
                        <a:t>防眩板</a:t>
                      </a:r>
                      <a:r>
                        <a:rPr lang="en-US" altLang="zh-CN" sz="1500" b="0" kern="1200" dirty="0">
                          <a:solidFill>
                            <a:srgbClr val="FF0000"/>
                          </a:solidFill>
                          <a:latin typeface="微软雅黑" panose="020B0503020204020204" pitchFamily="34" charset="-122"/>
                          <a:ea typeface="微软雅黑" panose="020B0503020204020204" pitchFamily="34" charset="-122"/>
                          <a:cs typeface="+mn-cs"/>
                        </a:rPr>
                        <a:t>》</a:t>
                      </a:r>
                      <a:r>
                        <a:rPr lang="zh-CN" altLang="en-US" sz="1500" b="0" kern="1200" dirty="0">
                          <a:solidFill>
                            <a:srgbClr val="FF0000"/>
                          </a:solidFill>
                          <a:latin typeface="微软雅黑" panose="020B0503020204020204" pitchFamily="34" charset="-122"/>
                          <a:ea typeface="微软雅黑" panose="020B0503020204020204" pitchFamily="34" charset="-122"/>
                          <a:cs typeface="+mn-cs"/>
                        </a:rPr>
                        <a:t>（</a:t>
                      </a:r>
                      <a:r>
                        <a:rPr lang="en-US" sz="1500" b="0" kern="1200" dirty="0">
                          <a:solidFill>
                            <a:srgbClr val="FF0000"/>
                          </a:solidFill>
                          <a:latin typeface="微软雅黑" panose="020B0503020204020204" pitchFamily="34" charset="-122"/>
                          <a:ea typeface="微软雅黑" panose="020B0503020204020204" pitchFamily="34" charset="-122"/>
                          <a:cs typeface="+mn-cs"/>
                        </a:rPr>
                        <a:t>GB/T 24718-2009），</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代替</a:t>
                      </a:r>
                      <a:r>
                        <a:rPr lang="en-US" sz="1500" b="0" kern="1200" dirty="0">
                          <a:solidFill>
                            <a:schemeClr val="dk1"/>
                          </a:solidFill>
                          <a:latin typeface="微软雅黑" panose="020B0503020204020204" pitchFamily="34" charset="-122"/>
                          <a:ea typeface="微软雅黑" panose="020B0503020204020204" pitchFamily="34" charset="-122"/>
                          <a:cs typeface="+mn-cs"/>
                        </a:rPr>
                        <a:t>JT/T 598－2004，</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塑料防眩板及</a:t>
                      </a:r>
                      <a:r>
                        <a:rPr lang="en-US" sz="1500" b="0" kern="1200" dirty="0">
                          <a:solidFill>
                            <a:schemeClr val="dk1"/>
                          </a:solidFill>
                          <a:latin typeface="微软雅黑" panose="020B0503020204020204" pitchFamily="34" charset="-122"/>
                          <a:ea typeface="微软雅黑" panose="020B0503020204020204" pitchFamily="34" charset="-122"/>
                          <a:cs typeface="+mn-cs"/>
                        </a:rPr>
                        <a:t>JT/T 333-1997，</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公路防眩设施技术条件</a:t>
                      </a:r>
                    </a:p>
                  </a:txBody>
                  <a:tcPr marL="9525" marR="9525" marT="9525" marB="0" anchor="ctr"/>
                </a:tc>
              </a:tr>
              <a:tr h="274995">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45</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500" b="0" kern="1200" dirty="0">
                          <a:solidFill>
                            <a:schemeClr val="dk1"/>
                          </a:solidFill>
                          <a:latin typeface="微软雅黑" panose="020B0503020204020204" pitchFamily="34" charset="-122"/>
                          <a:ea typeface="微软雅黑" panose="020B0503020204020204" pitchFamily="34" charset="-122"/>
                          <a:cs typeface="+mn-cs"/>
                        </a:rPr>
                        <a:t>GB/T 24719-2009</a:t>
                      </a:r>
                    </a:p>
                  </a:txBody>
                  <a:tcPr marL="9525" marR="9525" marT="9525" marB="0" anchor="ctr"/>
                </a:tc>
                <a:tc>
                  <a:txBody>
                    <a:bodyPr/>
                    <a:lstStyle/>
                    <a:p>
                      <a:pPr marL="0" algn="l" defTabSz="914400" rtl="0" eaLnBrk="1" fontAlgn="ctr" latinLnBrk="0" hangingPunct="1">
                        <a:lnSpc>
                          <a:spcPct val="100000"/>
                        </a:lnSpc>
                      </a:pPr>
                      <a:r>
                        <a:rPr lang="en-US" altLang="zh-CN" sz="1500" b="0" kern="1200" dirty="0">
                          <a:solidFill>
                            <a:schemeClr val="dk1"/>
                          </a:solidFill>
                          <a:latin typeface="微软雅黑" panose="020B0503020204020204" pitchFamily="34" charset="-122"/>
                          <a:ea typeface="微软雅黑" panose="020B0503020204020204" pitchFamily="34" charset="-122"/>
                          <a:cs typeface="+mn-cs"/>
                        </a:rPr>
                        <a:t>《</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公路收费亭</a:t>
                      </a:r>
                      <a:r>
                        <a:rPr lang="en-US" altLang="zh-CN" sz="1500" b="0" kern="1200" dirty="0">
                          <a:solidFill>
                            <a:schemeClr val="dk1"/>
                          </a:solidFill>
                          <a:latin typeface="微软雅黑" panose="020B0503020204020204" pitchFamily="34" charset="-122"/>
                          <a:ea typeface="微软雅黑" panose="020B0503020204020204" pitchFamily="34" charset="-122"/>
                          <a:cs typeface="+mn-cs"/>
                        </a:rPr>
                        <a:t>》</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a:t>
                      </a:r>
                      <a:r>
                        <a:rPr lang="en-US" sz="1500" b="0" kern="1200" dirty="0">
                          <a:solidFill>
                            <a:schemeClr val="dk1"/>
                          </a:solidFill>
                          <a:latin typeface="微软雅黑" panose="020B0503020204020204" pitchFamily="34" charset="-122"/>
                          <a:ea typeface="微软雅黑" panose="020B0503020204020204" pitchFamily="34" charset="-122"/>
                          <a:cs typeface="+mn-cs"/>
                        </a:rPr>
                        <a:t>GB/T 24719-2009），</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代替</a:t>
                      </a:r>
                      <a:r>
                        <a:rPr lang="en-US" sz="1500" b="0" kern="1200" dirty="0">
                          <a:solidFill>
                            <a:schemeClr val="dk1"/>
                          </a:solidFill>
                          <a:latin typeface="微软雅黑" panose="020B0503020204020204" pitchFamily="34" charset="-122"/>
                          <a:ea typeface="微软雅黑" panose="020B0503020204020204" pitchFamily="34" charset="-122"/>
                          <a:cs typeface="+mn-cs"/>
                        </a:rPr>
                        <a:t>JT/T 422－2000，</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公路收费亭</a:t>
                      </a:r>
                    </a:p>
                  </a:txBody>
                  <a:tcPr marL="9525" marR="9525" marT="9525" marB="0" anchor="ctr"/>
                </a:tc>
              </a:tr>
              <a:tr h="274995">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46</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500" b="0" kern="1200" dirty="0">
                          <a:solidFill>
                            <a:schemeClr val="dk1"/>
                          </a:solidFill>
                          <a:latin typeface="微软雅黑" panose="020B0503020204020204" pitchFamily="34" charset="-122"/>
                          <a:ea typeface="微软雅黑" panose="020B0503020204020204" pitchFamily="34" charset="-122"/>
                          <a:cs typeface="+mn-cs"/>
                        </a:rPr>
                        <a:t>GB/T 24720-2009</a:t>
                      </a:r>
                    </a:p>
                  </a:txBody>
                  <a:tcPr marL="9525" marR="9525" marT="9525" marB="0" anchor="ctr"/>
                </a:tc>
                <a:tc>
                  <a:txBody>
                    <a:bodyPr/>
                    <a:lstStyle/>
                    <a:p>
                      <a:pPr marL="0" algn="l" defTabSz="914400" rtl="0" eaLnBrk="1" fontAlgn="ctr" latinLnBrk="0" hangingPunct="1">
                        <a:lnSpc>
                          <a:spcPct val="100000"/>
                        </a:lnSpc>
                      </a:pPr>
                      <a:r>
                        <a:rPr lang="en-US" altLang="zh-CN" sz="1500" b="0" kern="1200" dirty="0">
                          <a:solidFill>
                            <a:srgbClr val="FF0000"/>
                          </a:solidFill>
                          <a:latin typeface="微软雅黑" panose="020B0503020204020204" pitchFamily="34" charset="-122"/>
                          <a:ea typeface="微软雅黑" panose="020B0503020204020204" pitchFamily="34" charset="-122"/>
                          <a:cs typeface="+mn-cs"/>
                        </a:rPr>
                        <a:t>《</a:t>
                      </a:r>
                      <a:r>
                        <a:rPr lang="zh-CN" altLang="en-US" sz="1500" b="0" kern="1200" dirty="0">
                          <a:solidFill>
                            <a:srgbClr val="FF0000"/>
                          </a:solidFill>
                          <a:latin typeface="微软雅黑" panose="020B0503020204020204" pitchFamily="34" charset="-122"/>
                          <a:ea typeface="微软雅黑" panose="020B0503020204020204" pitchFamily="34" charset="-122"/>
                          <a:cs typeface="+mn-cs"/>
                        </a:rPr>
                        <a:t>交通锥</a:t>
                      </a:r>
                      <a:r>
                        <a:rPr lang="en-US" altLang="zh-CN" sz="1500" b="0" kern="1200" dirty="0">
                          <a:solidFill>
                            <a:srgbClr val="FF0000"/>
                          </a:solidFill>
                          <a:latin typeface="微软雅黑" panose="020B0503020204020204" pitchFamily="34" charset="-122"/>
                          <a:ea typeface="微软雅黑" panose="020B0503020204020204" pitchFamily="34" charset="-122"/>
                          <a:cs typeface="+mn-cs"/>
                        </a:rPr>
                        <a:t>》</a:t>
                      </a:r>
                      <a:r>
                        <a:rPr lang="zh-CN" altLang="en-US" sz="1500" b="0" kern="1200" dirty="0">
                          <a:solidFill>
                            <a:srgbClr val="FF0000"/>
                          </a:solidFill>
                          <a:latin typeface="微软雅黑" panose="020B0503020204020204" pitchFamily="34" charset="-122"/>
                          <a:ea typeface="微软雅黑" panose="020B0503020204020204" pitchFamily="34" charset="-122"/>
                          <a:cs typeface="+mn-cs"/>
                        </a:rPr>
                        <a:t>（</a:t>
                      </a:r>
                      <a:r>
                        <a:rPr lang="en-US" sz="1500" b="0" kern="1200" dirty="0">
                          <a:solidFill>
                            <a:srgbClr val="FF0000"/>
                          </a:solidFill>
                          <a:latin typeface="微软雅黑" panose="020B0503020204020204" pitchFamily="34" charset="-122"/>
                          <a:ea typeface="微软雅黑" panose="020B0503020204020204" pitchFamily="34" charset="-122"/>
                          <a:cs typeface="+mn-cs"/>
                        </a:rPr>
                        <a:t>GB/T 24720-2009），</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代替</a:t>
                      </a:r>
                      <a:r>
                        <a:rPr lang="en-US" sz="1500" b="0" kern="1200" dirty="0">
                          <a:solidFill>
                            <a:schemeClr val="dk1"/>
                          </a:solidFill>
                          <a:latin typeface="微软雅黑" panose="020B0503020204020204" pitchFamily="34" charset="-122"/>
                          <a:ea typeface="微软雅黑" panose="020B0503020204020204" pitchFamily="34" charset="-122"/>
                          <a:cs typeface="+mn-cs"/>
                        </a:rPr>
                        <a:t>JT/T 595－2004，</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锥形交通路标</a:t>
                      </a:r>
                    </a:p>
                  </a:txBody>
                  <a:tcPr marL="9525" marR="9525" marT="9525" marB="0" anchor="ctr"/>
                </a:tc>
              </a:tr>
              <a:tr h="27711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47</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500" b="0" kern="1200" dirty="0">
                          <a:solidFill>
                            <a:schemeClr val="dk1"/>
                          </a:solidFill>
                          <a:latin typeface="微软雅黑" panose="020B0503020204020204" pitchFamily="34" charset="-122"/>
                          <a:ea typeface="微软雅黑" panose="020B0503020204020204" pitchFamily="34" charset="-122"/>
                          <a:cs typeface="+mn-cs"/>
                        </a:rPr>
                        <a:t>GB/T 24722-2009</a:t>
                      </a:r>
                    </a:p>
                  </a:txBody>
                  <a:tcPr marL="9525" marR="9525" marT="9525" marB="0" anchor="ctr"/>
                </a:tc>
                <a:tc>
                  <a:txBody>
                    <a:bodyPr/>
                    <a:lstStyle/>
                    <a:p>
                      <a:pPr marL="0" algn="l" defTabSz="914400" rtl="0" eaLnBrk="1" fontAlgn="ctr" latinLnBrk="0" hangingPunct="1">
                        <a:lnSpc>
                          <a:spcPct val="100000"/>
                        </a:lnSpc>
                      </a:pPr>
                      <a:r>
                        <a:rPr lang="en-US" altLang="zh-CN" sz="1500" b="0" kern="1200" dirty="0">
                          <a:solidFill>
                            <a:srgbClr val="FF0000"/>
                          </a:solidFill>
                          <a:latin typeface="微软雅黑" panose="020B0503020204020204" pitchFamily="34" charset="-122"/>
                          <a:ea typeface="微软雅黑" panose="020B0503020204020204" pitchFamily="34" charset="-122"/>
                          <a:cs typeface="+mn-cs"/>
                        </a:rPr>
                        <a:t>《</a:t>
                      </a:r>
                      <a:r>
                        <a:rPr lang="zh-CN" altLang="en-US" sz="1500" b="0" kern="1200" dirty="0">
                          <a:solidFill>
                            <a:srgbClr val="FF0000"/>
                          </a:solidFill>
                          <a:latin typeface="微软雅黑" panose="020B0503020204020204" pitchFamily="34" charset="-122"/>
                          <a:ea typeface="微软雅黑" panose="020B0503020204020204" pitchFamily="34" charset="-122"/>
                          <a:cs typeface="+mn-cs"/>
                        </a:rPr>
                        <a:t>路面标线用玻璃珠</a:t>
                      </a:r>
                      <a:r>
                        <a:rPr lang="en-US" altLang="zh-CN" sz="1500" b="0" kern="1200" dirty="0">
                          <a:solidFill>
                            <a:srgbClr val="FF0000"/>
                          </a:solidFill>
                          <a:latin typeface="微软雅黑" panose="020B0503020204020204" pitchFamily="34" charset="-122"/>
                          <a:ea typeface="微软雅黑" panose="020B0503020204020204" pitchFamily="34" charset="-122"/>
                          <a:cs typeface="+mn-cs"/>
                        </a:rPr>
                        <a:t>》</a:t>
                      </a:r>
                      <a:r>
                        <a:rPr lang="zh-CN" altLang="en-US" sz="1500" b="0" kern="1200" dirty="0">
                          <a:solidFill>
                            <a:srgbClr val="FF0000"/>
                          </a:solidFill>
                          <a:latin typeface="微软雅黑" panose="020B0503020204020204" pitchFamily="34" charset="-122"/>
                          <a:ea typeface="微软雅黑" panose="020B0503020204020204" pitchFamily="34" charset="-122"/>
                          <a:cs typeface="+mn-cs"/>
                        </a:rPr>
                        <a:t>（</a:t>
                      </a:r>
                      <a:r>
                        <a:rPr lang="en-US" sz="1500" b="0" kern="1200" dirty="0">
                          <a:solidFill>
                            <a:srgbClr val="FF0000"/>
                          </a:solidFill>
                          <a:latin typeface="微软雅黑" panose="020B0503020204020204" pitchFamily="34" charset="-122"/>
                          <a:ea typeface="微软雅黑" panose="020B0503020204020204" pitchFamily="34" charset="-122"/>
                          <a:cs typeface="+mn-cs"/>
                        </a:rPr>
                        <a:t>GB/T 24722-2009），</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代替</a:t>
                      </a:r>
                      <a:r>
                        <a:rPr lang="en-US" sz="1500" b="0" kern="1200" dirty="0">
                          <a:solidFill>
                            <a:schemeClr val="dk1"/>
                          </a:solidFill>
                          <a:latin typeface="微软雅黑" panose="020B0503020204020204" pitchFamily="34" charset="-122"/>
                          <a:ea typeface="微软雅黑" panose="020B0503020204020204" pitchFamily="34" charset="-122"/>
                          <a:cs typeface="+mn-cs"/>
                        </a:rPr>
                        <a:t>JT/T 446－2001，</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路面标线用玻璃珠</a:t>
                      </a:r>
                    </a:p>
                  </a:txBody>
                  <a:tcPr marL="9525" marR="9525" marT="9525" marB="0" anchor="ctr"/>
                </a:tc>
              </a:tr>
              <a:tr h="274995">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48</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500" b="0" kern="1200" dirty="0">
                          <a:solidFill>
                            <a:schemeClr val="dk1"/>
                          </a:solidFill>
                          <a:latin typeface="微软雅黑" panose="020B0503020204020204" pitchFamily="34" charset="-122"/>
                          <a:ea typeface="微软雅黑" panose="020B0503020204020204" pitchFamily="34" charset="-122"/>
                          <a:cs typeface="+mn-cs"/>
                        </a:rPr>
                        <a:t>GB/T 24725-2009</a:t>
                      </a:r>
                    </a:p>
                  </a:txBody>
                  <a:tcPr marL="9525" marR="9525" marT="9525" marB="0" anchor="ctr"/>
                </a:tc>
                <a:tc>
                  <a:txBody>
                    <a:bodyPr/>
                    <a:lstStyle/>
                    <a:p>
                      <a:pPr marL="0" algn="l" defTabSz="914400" rtl="0" eaLnBrk="1" fontAlgn="ctr" latinLnBrk="0" hangingPunct="1">
                        <a:lnSpc>
                          <a:spcPct val="100000"/>
                        </a:lnSpc>
                      </a:pPr>
                      <a:r>
                        <a:rPr lang="en-US" altLang="zh-CN" sz="1500" b="0" kern="1200" dirty="0">
                          <a:solidFill>
                            <a:srgbClr val="FF0000"/>
                          </a:solidFill>
                          <a:latin typeface="微软雅黑" panose="020B0503020204020204" pitchFamily="34" charset="-122"/>
                          <a:ea typeface="微软雅黑" panose="020B0503020204020204" pitchFamily="34" charset="-122"/>
                          <a:cs typeface="+mn-cs"/>
                        </a:rPr>
                        <a:t>《</a:t>
                      </a:r>
                      <a:r>
                        <a:rPr lang="zh-CN" altLang="en-US" sz="1500" b="0" kern="1200" dirty="0">
                          <a:solidFill>
                            <a:srgbClr val="FF0000"/>
                          </a:solidFill>
                          <a:latin typeface="微软雅黑" panose="020B0503020204020204" pitchFamily="34" charset="-122"/>
                          <a:ea typeface="微软雅黑" panose="020B0503020204020204" pitchFamily="34" charset="-122"/>
                          <a:cs typeface="+mn-cs"/>
                        </a:rPr>
                        <a:t>突起路标</a:t>
                      </a:r>
                      <a:r>
                        <a:rPr lang="en-US" altLang="zh-CN" sz="1500" b="0" kern="1200" dirty="0">
                          <a:solidFill>
                            <a:srgbClr val="FF0000"/>
                          </a:solidFill>
                          <a:latin typeface="微软雅黑" panose="020B0503020204020204" pitchFamily="34" charset="-122"/>
                          <a:ea typeface="微软雅黑" panose="020B0503020204020204" pitchFamily="34" charset="-122"/>
                          <a:cs typeface="+mn-cs"/>
                        </a:rPr>
                        <a:t>》</a:t>
                      </a:r>
                      <a:r>
                        <a:rPr lang="zh-CN" altLang="en-US" sz="1500" b="0" kern="1200" dirty="0">
                          <a:solidFill>
                            <a:srgbClr val="FF0000"/>
                          </a:solidFill>
                          <a:latin typeface="微软雅黑" panose="020B0503020204020204" pitchFamily="34" charset="-122"/>
                          <a:ea typeface="微软雅黑" panose="020B0503020204020204" pitchFamily="34" charset="-122"/>
                          <a:cs typeface="+mn-cs"/>
                        </a:rPr>
                        <a:t>（</a:t>
                      </a:r>
                      <a:r>
                        <a:rPr lang="en-US" sz="1500" b="0" kern="1200" dirty="0">
                          <a:solidFill>
                            <a:srgbClr val="FF0000"/>
                          </a:solidFill>
                          <a:latin typeface="微软雅黑" panose="020B0503020204020204" pitchFamily="34" charset="-122"/>
                          <a:ea typeface="微软雅黑" panose="020B0503020204020204" pitchFamily="34" charset="-122"/>
                          <a:cs typeface="+mn-cs"/>
                        </a:rPr>
                        <a:t>GB/T 24725-2009），</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代替</a:t>
                      </a:r>
                      <a:r>
                        <a:rPr lang="en-US" sz="1500" b="0" kern="1200" dirty="0">
                          <a:solidFill>
                            <a:schemeClr val="dk1"/>
                          </a:solidFill>
                          <a:latin typeface="微软雅黑" panose="020B0503020204020204" pitchFamily="34" charset="-122"/>
                          <a:ea typeface="微软雅黑" panose="020B0503020204020204" pitchFamily="34" charset="-122"/>
                          <a:cs typeface="+mn-cs"/>
                        </a:rPr>
                        <a:t>JT/T 390－1999，</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突起路标</a:t>
                      </a:r>
                    </a:p>
                  </a:txBody>
                  <a:tcPr marL="9525" marR="9525" marT="9525" marB="0" anchor="ctr"/>
                </a:tc>
              </a:tr>
              <a:tr h="277110">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49</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500" b="0" kern="1200" dirty="0">
                          <a:solidFill>
                            <a:schemeClr val="dk1"/>
                          </a:solidFill>
                          <a:latin typeface="微软雅黑" panose="020B0503020204020204" pitchFamily="34" charset="-122"/>
                          <a:ea typeface="微软雅黑" panose="020B0503020204020204" pitchFamily="34" charset="-122"/>
                          <a:cs typeface="+mn-cs"/>
                        </a:rPr>
                        <a:t>GB/T 24969-2010</a:t>
                      </a:r>
                    </a:p>
                  </a:txBody>
                  <a:tcPr marL="9525" marR="9525" marT="9525" marB="0" anchor="ctr"/>
                </a:tc>
                <a:tc>
                  <a:txBody>
                    <a:bodyPr/>
                    <a:lstStyle/>
                    <a:p>
                      <a:pPr marL="0" algn="l" defTabSz="914400" rtl="0" eaLnBrk="1" fontAlgn="ctr" latinLnBrk="0" hangingPunct="1">
                        <a:lnSpc>
                          <a:spcPct val="100000"/>
                        </a:lnSpc>
                      </a:pPr>
                      <a:r>
                        <a:rPr lang="en-US" altLang="zh-CN" sz="1500" b="0" kern="1200" dirty="0">
                          <a:solidFill>
                            <a:schemeClr val="dk1"/>
                          </a:solidFill>
                          <a:latin typeface="微软雅黑" panose="020B0503020204020204" pitchFamily="34" charset="-122"/>
                          <a:ea typeface="微软雅黑" panose="020B0503020204020204" pitchFamily="34" charset="-122"/>
                          <a:cs typeface="+mn-cs"/>
                        </a:rPr>
                        <a:t>《</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公路照明技术条件</a:t>
                      </a:r>
                      <a:r>
                        <a:rPr lang="en-US" altLang="zh-CN" sz="1500" b="0" kern="1200" dirty="0">
                          <a:solidFill>
                            <a:schemeClr val="dk1"/>
                          </a:solidFill>
                          <a:latin typeface="微软雅黑" panose="020B0503020204020204" pitchFamily="34" charset="-122"/>
                          <a:ea typeface="微软雅黑" panose="020B0503020204020204" pitchFamily="34" charset="-122"/>
                          <a:cs typeface="+mn-cs"/>
                        </a:rPr>
                        <a:t>》</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a:t>
                      </a:r>
                      <a:r>
                        <a:rPr lang="en-US" sz="1500" b="0" kern="1200" dirty="0">
                          <a:solidFill>
                            <a:schemeClr val="dk1"/>
                          </a:solidFill>
                          <a:latin typeface="微软雅黑" panose="020B0503020204020204" pitchFamily="34" charset="-122"/>
                          <a:ea typeface="微软雅黑" panose="020B0503020204020204" pitchFamily="34" charset="-122"/>
                          <a:cs typeface="+mn-cs"/>
                        </a:rPr>
                        <a:t>GB/T 24969-2010），</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代替</a:t>
                      </a:r>
                      <a:r>
                        <a:rPr lang="en-US" sz="1500" b="0" kern="1200" dirty="0">
                          <a:solidFill>
                            <a:schemeClr val="dk1"/>
                          </a:solidFill>
                          <a:latin typeface="微软雅黑" panose="020B0503020204020204" pitchFamily="34" charset="-122"/>
                          <a:ea typeface="微软雅黑" panose="020B0503020204020204" pitchFamily="34" charset="-122"/>
                          <a:cs typeface="+mn-cs"/>
                        </a:rPr>
                        <a:t>JT/T 367-1997，</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公路照明技术条件</a:t>
                      </a:r>
                    </a:p>
                  </a:txBody>
                  <a:tcPr marL="9525" marR="9525" marT="9525" marB="0" anchor="ctr"/>
                </a:tc>
              </a:tr>
              <a:tr h="274995">
                <a:tc>
                  <a:txBody>
                    <a:bodyPr/>
                    <a:lstStyle/>
                    <a:p>
                      <a:pPr marL="0" algn="ctr" defTabSz="914400" rtl="0" eaLnBrk="1" fontAlgn="ctr" latinLnBrk="0" hangingPunct="1">
                        <a:lnSpc>
                          <a:spcPct val="100000"/>
                        </a:lnSpc>
                      </a:pPr>
                      <a:r>
                        <a:rPr lang="en-US" sz="1800" b="0" kern="1200" dirty="0" smtClean="0">
                          <a:solidFill>
                            <a:schemeClr val="dk1"/>
                          </a:solidFill>
                          <a:latin typeface="微软雅黑" panose="020B0503020204020204" pitchFamily="34" charset="-122"/>
                          <a:ea typeface="微软雅黑" panose="020B0503020204020204" pitchFamily="34" charset="-122"/>
                          <a:cs typeface="+mn-cs"/>
                        </a:rPr>
                        <a:t>50</a:t>
                      </a:r>
                      <a:endParaRPr lang="en-US" sz="1800" b="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500" b="0" kern="1200" dirty="0">
                          <a:solidFill>
                            <a:schemeClr val="dk1"/>
                          </a:solidFill>
                          <a:latin typeface="微软雅黑" panose="020B0503020204020204" pitchFamily="34" charset="-122"/>
                          <a:ea typeface="微软雅黑" panose="020B0503020204020204" pitchFamily="34" charset="-122"/>
                          <a:cs typeface="+mn-cs"/>
                        </a:rPr>
                        <a:t>GB/T 24970-2010</a:t>
                      </a:r>
                    </a:p>
                  </a:txBody>
                  <a:tcPr marL="9525" marR="9525" marT="9525" marB="0" anchor="ctr"/>
                </a:tc>
                <a:tc>
                  <a:txBody>
                    <a:bodyPr/>
                    <a:lstStyle/>
                    <a:p>
                      <a:pPr marL="0" algn="l" defTabSz="914400" rtl="0" eaLnBrk="1" fontAlgn="ctr" latinLnBrk="0" hangingPunct="1">
                        <a:lnSpc>
                          <a:spcPct val="100000"/>
                        </a:lnSpc>
                      </a:pPr>
                      <a:r>
                        <a:rPr lang="zh-CN" altLang="en-US" sz="1500" b="0" kern="1200" dirty="0">
                          <a:solidFill>
                            <a:srgbClr val="FF0000"/>
                          </a:solidFill>
                          <a:latin typeface="微软雅黑" panose="020B0503020204020204" pitchFamily="34" charset="-122"/>
                          <a:ea typeface="微软雅黑" panose="020B0503020204020204" pitchFamily="34" charset="-122"/>
                          <a:cs typeface="+mn-cs"/>
                        </a:rPr>
                        <a:t>轮廓标（</a:t>
                      </a:r>
                      <a:r>
                        <a:rPr lang="en-US" sz="1500" b="0" kern="1200" dirty="0">
                          <a:solidFill>
                            <a:srgbClr val="FF0000"/>
                          </a:solidFill>
                          <a:latin typeface="微软雅黑" panose="020B0503020204020204" pitchFamily="34" charset="-122"/>
                          <a:ea typeface="微软雅黑" panose="020B0503020204020204" pitchFamily="34" charset="-122"/>
                          <a:cs typeface="+mn-cs"/>
                        </a:rPr>
                        <a:t>GB/T 24970-2010），</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代替</a:t>
                      </a:r>
                      <a:r>
                        <a:rPr lang="en-US" sz="1500" b="0" kern="1200" dirty="0">
                          <a:solidFill>
                            <a:schemeClr val="dk1"/>
                          </a:solidFill>
                          <a:latin typeface="微软雅黑" panose="020B0503020204020204" pitchFamily="34" charset="-122"/>
                          <a:ea typeface="微软雅黑" panose="020B0503020204020204" pitchFamily="34" charset="-122"/>
                          <a:cs typeface="+mn-cs"/>
                        </a:rPr>
                        <a:t>JT/T 388-1999，</a:t>
                      </a:r>
                      <a:r>
                        <a:rPr lang="zh-CN" altLang="en-US" sz="1500" b="0" kern="1200" dirty="0">
                          <a:solidFill>
                            <a:schemeClr val="dk1"/>
                          </a:solidFill>
                          <a:latin typeface="微软雅黑" panose="020B0503020204020204" pitchFamily="34" charset="-122"/>
                          <a:ea typeface="微软雅黑" panose="020B0503020204020204" pitchFamily="34" charset="-122"/>
                          <a:cs typeface="+mn-cs"/>
                        </a:rPr>
                        <a:t>轮廓标技术条件</a:t>
                      </a:r>
                    </a:p>
                  </a:txBody>
                  <a:tcPr marL="9525" marR="9525" marT="9525" marB="0" anchor="ctr"/>
                </a:tc>
              </a:tr>
            </a:tbl>
          </a:graphicData>
        </a:graphic>
      </p:graphicFrame>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七</a:t>
            </a:r>
            <a:r>
              <a:rPr lang="zh-CN" altLang="zh-CN" dirty="0" smtClean="0"/>
              <a:t>章</a:t>
            </a:r>
            <a:r>
              <a:rPr lang="en-US" altLang="zh-CN" dirty="0" smtClean="0"/>
              <a:t>  </a:t>
            </a:r>
            <a:r>
              <a:rPr lang="zh-CN" altLang="en-US" dirty="0" smtClean="0"/>
              <a:t>技术规范</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5" name="表格 4"/>
          <p:cNvGraphicFramePr>
            <a:graphicFrameLocks noGrp="1"/>
          </p:cNvGraphicFramePr>
          <p:nvPr>
            <p:extLst>
              <p:ext uri="{D42A27DB-BD31-4B8C-83A1-F6EECF244321}">
                <p14:modId xmlns="" xmlns:p14="http://schemas.microsoft.com/office/powerpoint/2010/main" val="2859104766"/>
              </p:ext>
            </p:extLst>
          </p:nvPr>
        </p:nvGraphicFramePr>
        <p:xfrm>
          <a:off x="323528" y="1057300"/>
          <a:ext cx="8501158" cy="1683281"/>
        </p:xfrm>
        <a:graphic>
          <a:graphicData uri="http://schemas.openxmlformats.org/drawingml/2006/table">
            <a:tbl>
              <a:tblPr firstRow="1" bandRow="1">
                <a:tableStyleId>{21E4AEA4-8DFA-4A89-87EB-49C32662AFE0}</a:tableStyleId>
              </a:tblPr>
              <a:tblGrid>
                <a:gridCol w="726230"/>
                <a:gridCol w="2586138"/>
                <a:gridCol w="5188790"/>
              </a:tblGrid>
              <a:tr h="397737">
                <a:tc>
                  <a:txBody>
                    <a:bodyPr/>
                    <a:lstStyle/>
                    <a:p>
                      <a:pPr algn="ctr">
                        <a:lnSpc>
                          <a:spcPct val="100000"/>
                        </a:lnSpc>
                      </a:pPr>
                      <a:r>
                        <a:rPr lang="zh-CN" altLang="en-US" sz="1800" b="0" dirty="0" smtClean="0">
                          <a:latin typeface="微软雅黑" panose="020B0503020204020204" pitchFamily="34" charset="-122"/>
                          <a:ea typeface="微软雅黑" panose="020B0503020204020204" pitchFamily="34" charset="-122"/>
                        </a:rPr>
                        <a:t>序号</a:t>
                      </a:r>
                      <a:endParaRPr lang="zh-CN" altLang="en-US" sz="1800" b="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1800" b="0" dirty="0" smtClean="0">
                          <a:latin typeface="微软雅黑" panose="020B0503020204020204" pitchFamily="34" charset="-122"/>
                          <a:ea typeface="微软雅黑" panose="020B0503020204020204" pitchFamily="34" charset="-122"/>
                        </a:rPr>
                        <a:t>标准编号</a:t>
                      </a:r>
                      <a:endParaRPr lang="zh-CN" altLang="en-US" sz="1800" b="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1800" b="0" dirty="0" smtClean="0">
                          <a:latin typeface="微软雅黑" panose="020B0503020204020204" pitchFamily="34" charset="-122"/>
                          <a:ea typeface="微软雅黑" panose="020B0503020204020204" pitchFamily="34" charset="-122"/>
                        </a:rPr>
                        <a:t>规范名称</a:t>
                      </a:r>
                      <a:endParaRPr lang="zh-CN" altLang="en-US" sz="1800" b="0" dirty="0">
                        <a:latin typeface="微软雅黑" panose="020B0503020204020204" pitchFamily="34" charset="-122"/>
                        <a:ea typeface="微软雅黑" panose="020B0503020204020204" pitchFamily="34" charset="-122"/>
                      </a:endParaRPr>
                    </a:p>
                  </a:txBody>
                  <a:tcPr/>
                </a:tc>
              </a:tr>
              <a:tr h="321386">
                <a:tc>
                  <a:txBody>
                    <a:bodyPr/>
                    <a:lstStyle/>
                    <a:p>
                      <a:pPr marL="0" algn="ctr" defTabSz="914400" rtl="0" eaLnBrk="1" fontAlgn="ctr" latinLnBrk="0" hangingPunct="1">
                        <a:lnSpc>
                          <a:spcPct val="100000"/>
                        </a:lnSpc>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51</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rgbClr val="FF0000"/>
                          </a:solidFill>
                          <a:latin typeface="微软雅黑" panose="020B0503020204020204" pitchFamily="34" charset="-122"/>
                          <a:ea typeface="微软雅黑" panose="020B0503020204020204" pitchFamily="34" charset="-122"/>
                          <a:cs typeface="+mn-cs"/>
                        </a:rPr>
                        <a:t>GB/T 26941.1-6-2011</a:t>
                      </a:r>
                    </a:p>
                  </a:txBody>
                  <a:tcPr marL="9525" marR="9525" marT="9525" marB="0" anchor="ctr"/>
                </a:tc>
                <a:tc>
                  <a:txBody>
                    <a:bodyPr/>
                    <a:lstStyle/>
                    <a:p>
                      <a:pPr marL="0" algn="l" defTabSz="914400" rtl="0" eaLnBrk="1" fontAlgn="ctr" latinLnBrk="0" hangingPunct="1">
                        <a:lnSpc>
                          <a:spcPct val="100000"/>
                        </a:lnSpc>
                      </a:pP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隔离栅</a:t>
                      </a:r>
                      <a:endParaRPr lang="zh-CN" alt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r>
              <a:tr h="321386">
                <a:tc>
                  <a:txBody>
                    <a:bodyPr/>
                    <a:lstStyle/>
                    <a:p>
                      <a:pPr marL="0" algn="ctr" defTabSz="914400" rtl="0" eaLnBrk="1" fontAlgn="ctr" latinLnBrk="0" hangingPunct="1">
                        <a:lnSpc>
                          <a:spcPct val="100000"/>
                        </a:lnSpc>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52</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rgbClr val="FF0000"/>
                          </a:solidFill>
                          <a:latin typeface="微软雅黑" panose="020B0503020204020204" pitchFamily="34" charset="-122"/>
                          <a:ea typeface="微软雅黑" panose="020B0503020204020204" pitchFamily="34" charset="-122"/>
                          <a:cs typeface="+mn-cs"/>
                        </a:rPr>
                        <a:t>GB/T 18226-2015</a:t>
                      </a:r>
                    </a:p>
                  </a:txBody>
                  <a:tcPr marL="9525" marR="9525" marT="9525" marB="0" anchor="ctr"/>
                </a:tc>
                <a:tc>
                  <a:txBody>
                    <a:bodyPr/>
                    <a:lstStyle/>
                    <a:p>
                      <a:pPr marL="0" algn="l" defTabSz="914400" rtl="0" eaLnBrk="1" fontAlgn="ctr" latinLnBrk="0" hangingPunct="1">
                        <a:lnSpc>
                          <a:spcPct val="100000"/>
                        </a:lnSpc>
                      </a:pP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高速公路</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交通工程钢构件防腐技术</a:t>
                      </a: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条件</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r>
              <a:tr h="321386">
                <a:tc>
                  <a:txBody>
                    <a:bodyPr/>
                    <a:lstStyle/>
                    <a:p>
                      <a:pPr marL="0" algn="ctr" defTabSz="914400" rtl="0" eaLnBrk="1" fontAlgn="ctr" latinLnBrk="0" hangingPunct="1">
                        <a:lnSpc>
                          <a:spcPct val="100000"/>
                        </a:lnSpc>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53</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rgbClr val="FF0000"/>
                          </a:solidFill>
                          <a:latin typeface="微软雅黑" panose="020B0503020204020204" pitchFamily="34" charset="-122"/>
                          <a:ea typeface="微软雅黑" panose="020B0503020204020204" pitchFamily="34" charset="-122"/>
                          <a:cs typeface="+mn-cs"/>
                        </a:rPr>
                        <a:t>GB/T 31439.1-2015</a:t>
                      </a:r>
                    </a:p>
                  </a:txBody>
                  <a:tcPr marL="9525" marR="9525" marT="9525" marB="0" anchor="ctr"/>
                </a:tc>
                <a:tc>
                  <a:txBody>
                    <a:bodyPr/>
                    <a:lstStyle/>
                    <a:p>
                      <a:pPr marL="0" algn="l" defTabSz="914400" rtl="0" eaLnBrk="1" fontAlgn="ctr" latinLnBrk="0" hangingPunct="1">
                        <a:lnSpc>
                          <a:spcPct val="100000"/>
                        </a:lnSpc>
                      </a:pP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波形</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梁钢护栏 第</a:t>
                      </a:r>
                      <a:r>
                        <a:rPr lang="en-US" altLang="zh-CN" sz="1800" b="0" kern="1200" dirty="0">
                          <a:solidFill>
                            <a:srgbClr val="FF0000"/>
                          </a:solidFill>
                          <a:latin typeface="微软雅黑" panose="020B0503020204020204" pitchFamily="34" charset="-122"/>
                          <a:ea typeface="微软雅黑" panose="020B0503020204020204" pitchFamily="34" charset="-122"/>
                          <a:cs typeface="+mn-cs"/>
                        </a:rPr>
                        <a:t>1</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部分：两波形梁钢</a:t>
                      </a: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护栏</a:t>
                      </a:r>
                      <a:endParaRPr lang="zh-CN" alt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r>
              <a:tr h="321386">
                <a:tc>
                  <a:txBody>
                    <a:bodyPr/>
                    <a:lstStyle/>
                    <a:p>
                      <a:pPr marL="0" algn="ctr" defTabSz="914400" rtl="0" eaLnBrk="1" fontAlgn="ctr" latinLnBrk="0" hangingPunct="1">
                        <a:lnSpc>
                          <a:spcPct val="100000"/>
                        </a:lnSpc>
                      </a:pPr>
                      <a:r>
                        <a:rPr lang="en-US" sz="1800" b="0" kern="1200" dirty="0" smtClean="0">
                          <a:solidFill>
                            <a:srgbClr val="FF0000"/>
                          </a:solidFill>
                          <a:latin typeface="微软雅黑" panose="020B0503020204020204" pitchFamily="34" charset="-122"/>
                          <a:ea typeface="微软雅黑" panose="020B0503020204020204" pitchFamily="34" charset="-122"/>
                          <a:cs typeface="+mn-cs"/>
                        </a:rPr>
                        <a:t>54</a:t>
                      </a:r>
                      <a:endParaRPr 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algn="l" defTabSz="914400" rtl="0" eaLnBrk="1" fontAlgn="ctr" latinLnBrk="0" hangingPunct="1">
                        <a:lnSpc>
                          <a:spcPct val="100000"/>
                        </a:lnSpc>
                      </a:pPr>
                      <a:r>
                        <a:rPr lang="en-US" sz="1800" b="0" kern="1200" dirty="0">
                          <a:solidFill>
                            <a:srgbClr val="FF0000"/>
                          </a:solidFill>
                          <a:latin typeface="微软雅黑" panose="020B0503020204020204" pitchFamily="34" charset="-122"/>
                          <a:ea typeface="微软雅黑" panose="020B0503020204020204" pitchFamily="34" charset="-122"/>
                          <a:cs typeface="+mn-cs"/>
                        </a:rPr>
                        <a:t>GB/T 31439.2-2015</a:t>
                      </a:r>
                    </a:p>
                  </a:txBody>
                  <a:tcPr marL="9525" marR="9525" marT="9525" marB="0" anchor="ctr"/>
                </a:tc>
                <a:tc>
                  <a:txBody>
                    <a:bodyPr/>
                    <a:lstStyle/>
                    <a:p>
                      <a:pPr marL="0" algn="l" defTabSz="914400" rtl="0" eaLnBrk="1" fontAlgn="ctr" latinLnBrk="0" hangingPunct="1">
                        <a:lnSpc>
                          <a:spcPct val="100000"/>
                        </a:lnSpc>
                      </a:pP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波形</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梁钢护栏 第</a:t>
                      </a:r>
                      <a:r>
                        <a:rPr lang="en-US" altLang="zh-CN" sz="1800" b="0" kern="1200" dirty="0">
                          <a:solidFill>
                            <a:srgbClr val="FF0000"/>
                          </a:solidFill>
                          <a:latin typeface="微软雅黑" panose="020B0503020204020204" pitchFamily="34" charset="-122"/>
                          <a:ea typeface="微软雅黑" panose="020B0503020204020204" pitchFamily="34" charset="-122"/>
                          <a:cs typeface="+mn-cs"/>
                        </a:rPr>
                        <a:t>2</a:t>
                      </a:r>
                      <a:r>
                        <a:rPr lang="zh-CN" altLang="en-US" sz="1800" b="0" kern="1200" dirty="0">
                          <a:solidFill>
                            <a:srgbClr val="FF0000"/>
                          </a:solidFill>
                          <a:latin typeface="微软雅黑" panose="020B0503020204020204" pitchFamily="34" charset="-122"/>
                          <a:ea typeface="微软雅黑" panose="020B0503020204020204" pitchFamily="34" charset="-122"/>
                          <a:cs typeface="+mn-cs"/>
                        </a:rPr>
                        <a:t>部分：三波形梁钢</a:t>
                      </a: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护栏</a:t>
                      </a:r>
                      <a:endParaRPr lang="zh-CN" altLang="en-US" sz="1800" b="0" kern="1200" dirty="0">
                        <a:solidFill>
                          <a:srgbClr val="FF0000"/>
                        </a:solidFill>
                        <a:latin typeface="微软雅黑" panose="020B0503020204020204" pitchFamily="34" charset="-122"/>
                        <a:ea typeface="微软雅黑" panose="020B0503020204020204" pitchFamily="34" charset="-122"/>
                        <a:cs typeface="+mn-cs"/>
                      </a:endParaRPr>
                    </a:p>
                  </a:txBody>
                  <a:tcPr marL="9525" marR="9525" marT="9525" marB="0" anchor="ctr"/>
                </a:tc>
              </a:tr>
            </a:tbl>
          </a:graphicData>
        </a:graphic>
      </p:graphicFrame>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第一章  招标公告</a:t>
            </a:r>
            <a:r>
              <a:rPr lang="zh-CN" altLang="zh-CN" dirty="0" smtClean="0"/>
              <a:t>（未进行资格预审）</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83568" y="985292"/>
            <a:ext cx="8064896"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600"/>
              </a:spcBef>
              <a:buNone/>
            </a:pPr>
            <a:r>
              <a:rPr lang="x-none" altLang="zh-CN" sz="2200" b="1" dirty="0" smtClean="0"/>
              <a:t>1. 招标条件</a:t>
            </a:r>
            <a:endParaRPr lang="zh-CN" altLang="zh-CN" sz="2200" b="1" dirty="0" smtClean="0"/>
          </a:p>
          <a:p>
            <a:pPr marL="0" indent="0" algn="just">
              <a:spcBef>
                <a:spcPts val="600"/>
              </a:spcBef>
              <a:buNone/>
            </a:pPr>
            <a:r>
              <a:rPr lang="zh-CN" altLang="zh-CN" sz="2200" dirty="0" smtClean="0"/>
              <a:t>本招标项目</a:t>
            </a:r>
            <a:r>
              <a:rPr lang="en-US" altLang="zh-CN" sz="2200" u="sng" dirty="0" smtClean="0"/>
              <a:t>              </a:t>
            </a:r>
            <a:r>
              <a:rPr lang="zh-CN" altLang="zh-CN" sz="2200" dirty="0" smtClean="0"/>
              <a:t>（项目名称）已由</a:t>
            </a:r>
            <a:r>
              <a:rPr lang="en-US" altLang="zh-CN" sz="2200" u="sng" dirty="0" smtClean="0"/>
              <a:t>              </a:t>
            </a:r>
            <a:r>
              <a:rPr lang="zh-CN" altLang="zh-CN" sz="2200" dirty="0" smtClean="0"/>
              <a:t>（项目审批、核准或备案机关名称）以</a:t>
            </a:r>
            <a:r>
              <a:rPr lang="en-US" altLang="zh-CN" sz="2200" u="sng" dirty="0" smtClean="0"/>
              <a:t>                </a:t>
            </a:r>
            <a:r>
              <a:rPr lang="zh-CN" altLang="zh-CN" sz="2200" dirty="0" smtClean="0"/>
              <a:t>（批文名称及编号）批准建设，</a:t>
            </a:r>
            <a:r>
              <a:rPr lang="zh-CN" altLang="zh-CN" sz="2200" dirty="0" smtClean="0">
                <a:solidFill>
                  <a:srgbClr val="FF0000"/>
                </a:solidFill>
              </a:rPr>
              <a:t>施工图设计已由</a:t>
            </a:r>
            <a:r>
              <a:rPr lang="en-US" altLang="zh-CN" sz="2200" u="sng" dirty="0" smtClean="0">
                <a:solidFill>
                  <a:srgbClr val="FF0000"/>
                </a:solidFill>
              </a:rPr>
              <a:t>              </a:t>
            </a:r>
            <a:r>
              <a:rPr lang="zh-CN" altLang="zh-CN" sz="2200" dirty="0" smtClean="0">
                <a:solidFill>
                  <a:srgbClr val="FF0000"/>
                </a:solidFill>
              </a:rPr>
              <a:t>（批准机关名称）以</a:t>
            </a:r>
            <a:r>
              <a:rPr lang="en-US" altLang="zh-CN" sz="2200" u="sng" dirty="0" smtClean="0">
                <a:solidFill>
                  <a:srgbClr val="FF0000"/>
                </a:solidFill>
              </a:rPr>
              <a:t>                </a:t>
            </a:r>
            <a:r>
              <a:rPr lang="zh-CN" altLang="zh-CN" sz="2200" dirty="0" smtClean="0">
                <a:solidFill>
                  <a:srgbClr val="FF0000"/>
                </a:solidFill>
              </a:rPr>
              <a:t>（批文名称及编号）批准</a:t>
            </a:r>
            <a:r>
              <a:rPr lang="zh-CN" altLang="zh-CN" sz="2200" dirty="0" smtClean="0"/>
              <a:t>，项目业主为</a:t>
            </a:r>
            <a:r>
              <a:rPr lang="en-US" altLang="zh-CN" sz="2200" u="sng" dirty="0" smtClean="0"/>
              <a:t>             </a:t>
            </a:r>
            <a:r>
              <a:rPr lang="zh-CN" altLang="zh-CN" sz="2200" dirty="0" smtClean="0"/>
              <a:t>，建设资金来自</a:t>
            </a:r>
            <a:r>
              <a:rPr lang="en-US" altLang="zh-CN" sz="2200" u="sng" dirty="0" smtClean="0"/>
              <a:t>                </a:t>
            </a:r>
            <a:r>
              <a:rPr lang="zh-CN" altLang="zh-CN" sz="2200" dirty="0" smtClean="0"/>
              <a:t>（资金来源），出资比例为</a:t>
            </a:r>
            <a:r>
              <a:rPr lang="en-US" altLang="zh-CN" sz="2200" u="sng" dirty="0" smtClean="0"/>
              <a:t>           </a:t>
            </a:r>
            <a:r>
              <a:rPr lang="zh-CN" altLang="zh-CN" sz="2200" dirty="0" smtClean="0"/>
              <a:t>，招标人为</a:t>
            </a:r>
            <a:r>
              <a:rPr lang="en-US" altLang="zh-CN" sz="2200" u="sng" dirty="0" smtClean="0"/>
              <a:t>               </a:t>
            </a:r>
            <a:r>
              <a:rPr lang="zh-CN" altLang="zh-CN" sz="2200" dirty="0" smtClean="0"/>
              <a:t>。项目已具备招标条件，现对该项目的施工进行公开招标。</a:t>
            </a:r>
            <a:r>
              <a:rPr lang="en-US" altLang="zh-CN" sz="2200" dirty="0" smtClean="0"/>
              <a:t> </a:t>
            </a:r>
            <a:endParaRPr lang="zh-CN" altLang="zh-CN" sz="2200" dirty="0" smtClean="0"/>
          </a:p>
          <a:p>
            <a:pPr marL="0" indent="0" algn="just">
              <a:spcBef>
                <a:spcPts val="600"/>
              </a:spcBef>
              <a:buNone/>
            </a:pPr>
            <a:r>
              <a:rPr lang="x-none" altLang="zh-CN" sz="2200" b="1" dirty="0" smtClean="0"/>
              <a:t>2. 项目概况与招标范围</a:t>
            </a:r>
            <a:endParaRPr lang="zh-CN" altLang="zh-CN" sz="2200" b="1" dirty="0" smtClean="0"/>
          </a:p>
          <a:p>
            <a:pPr marL="0" indent="0" algn="just">
              <a:spcBef>
                <a:spcPts val="600"/>
              </a:spcBef>
              <a:buNone/>
            </a:pPr>
            <a:r>
              <a:rPr lang="en-US" altLang="zh-CN" sz="2200" u="sng" dirty="0" smtClean="0"/>
              <a:t>         </a:t>
            </a:r>
            <a:r>
              <a:rPr lang="zh-CN" altLang="zh-CN" sz="2200" dirty="0" smtClean="0"/>
              <a:t>（说明本次招标项目的建设地点、规模、计划工期、招标范围、标段划分等）。</a:t>
            </a:r>
            <a:endParaRPr lang="en-US" altLang="zh-CN" sz="24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七</a:t>
            </a:r>
            <a:r>
              <a:rPr lang="zh-CN" altLang="zh-CN" dirty="0" smtClean="0"/>
              <a:t>章</a:t>
            </a:r>
            <a:r>
              <a:rPr lang="en-US" altLang="zh-CN" dirty="0" smtClean="0"/>
              <a:t>  </a:t>
            </a:r>
            <a:r>
              <a:rPr lang="zh-CN" altLang="en-US" dirty="0" smtClean="0"/>
              <a:t>技术规范</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矩形 2"/>
          <p:cNvSpPr>
            <a:spLocks noChangeArrowheads="1"/>
          </p:cNvSpPr>
          <p:nvPr/>
        </p:nvSpPr>
        <p:spPr bwMode="auto">
          <a:xfrm>
            <a:off x="323528" y="985293"/>
            <a:ext cx="8568952" cy="4247317"/>
          </a:xfrm>
          <a:prstGeom prst="rect">
            <a:avLst/>
          </a:prstGeom>
          <a:gradFill>
            <a:gsLst>
              <a:gs pos="0">
                <a:schemeClr val="accent1">
                  <a:lumMod val="60000"/>
                  <a:lumOff val="40000"/>
                </a:schemeClr>
              </a:gs>
              <a:gs pos="100000">
                <a:schemeClr val="accent1">
                  <a:lumMod val="20000"/>
                  <a:lumOff val="80000"/>
                </a:schemeClr>
              </a:gs>
            </a:gsLst>
            <a:lin ang="5400000" scaled="0"/>
          </a:gradFill>
          <a:ln>
            <a:noFill/>
          </a:ln>
          <a:extLst/>
        </p:spPr>
        <p:txBody>
          <a:bodyPr wrap="square">
            <a:spAutoFit/>
          </a:bodyPr>
          <a:lstStyle>
            <a:lvl1pPr indent="357188">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363538" algn="just">
              <a:lnSpc>
                <a:spcPct val="150000"/>
              </a:lnSpc>
              <a:spcBef>
                <a:spcPts val="0"/>
              </a:spcBef>
              <a:buNone/>
            </a:pPr>
            <a:r>
              <a:rPr lang="en-US" altLang="zh-CN" sz="2000" dirty="0" smtClean="0">
                <a:latin typeface="微软雅黑" panose="020B0503020204020204" pitchFamily="34" charset="-122"/>
                <a:ea typeface="微软雅黑" panose="020B0503020204020204" pitchFamily="34" charset="-122"/>
                <a:cs typeface="Arial" panose="020B0604020202020204" pitchFamily="34" charset="0"/>
              </a:rPr>
              <a:t>《</a:t>
            </a:r>
            <a:r>
              <a:rPr lang="zh-CN" altLang="en-US" sz="2000" dirty="0" smtClean="0">
                <a:latin typeface="微软雅黑" panose="020B0503020204020204" pitchFamily="34" charset="-122"/>
                <a:ea typeface="微软雅黑" panose="020B0503020204020204" pitchFamily="34" charset="-122"/>
                <a:cs typeface="Arial" panose="020B0604020202020204" pitchFamily="34" charset="0"/>
              </a:rPr>
              <a:t>公路工程质量检验评定标准（第一册  土建部分）</a:t>
            </a:r>
            <a:r>
              <a:rPr lang="en-US" altLang="zh-CN" sz="2000" dirty="0" smtClean="0">
                <a:latin typeface="微软雅黑" panose="020B0503020204020204" pitchFamily="34" charset="-122"/>
                <a:ea typeface="微软雅黑" panose="020B0503020204020204" pitchFamily="34" charset="-122"/>
                <a:cs typeface="Arial" panose="020B0604020202020204" pitchFamily="34" charset="0"/>
              </a:rPr>
              <a:t>》</a:t>
            </a:r>
            <a:r>
              <a:rPr lang="zh-CN" altLang="en-US" sz="2000" dirty="0">
                <a:latin typeface="微软雅黑" panose="020B0503020204020204" pitchFamily="34" charset="-122"/>
                <a:ea typeface="微软雅黑" panose="020B0503020204020204" pitchFamily="34" charset="-122"/>
                <a:cs typeface="Arial" panose="020B0604020202020204" pitchFamily="34" charset="0"/>
              </a:rPr>
              <a:t>（</a:t>
            </a:r>
            <a:r>
              <a:rPr lang="en-US" altLang="zh-CN" sz="2000" dirty="0">
                <a:latin typeface="微软雅黑" panose="020B0503020204020204" pitchFamily="34" charset="-122"/>
                <a:ea typeface="微软雅黑" panose="020B0503020204020204" pitchFamily="34" charset="-122"/>
                <a:cs typeface="Arial" panose="020B0604020202020204" pitchFamily="34" charset="0"/>
              </a:rPr>
              <a:t>JTG </a:t>
            </a:r>
            <a:r>
              <a:rPr lang="en-US" altLang="zh-CN" sz="2000" dirty="0" smtClean="0">
                <a:latin typeface="微软雅黑" panose="020B0503020204020204" pitchFamily="34" charset="-122"/>
                <a:ea typeface="微软雅黑" panose="020B0503020204020204" pitchFamily="34" charset="-122"/>
                <a:cs typeface="Arial" panose="020B0604020202020204" pitchFamily="34" charset="0"/>
              </a:rPr>
              <a:t>F80/1-2017</a:t>
            </a:r>
            <a:r>
              <a:rPr lang="zh-CN" altLang="en-US" sz="2000" dirty="0" smtClean="0">
                <a:latin typeface="微软雅黑" panose="020B0503020204020204" pitchFamily="34" charset="-122"/>
                <a:ea typeface="微软雅黑" panose="020B0503020204020204" pitchFamily="34" charset="-122"/>
                <a:cs typeface="Arial" panose="020B0604020202020204" pitchFamily="34" charset="0"/>
              </a:rPr>
              <a:t>）：</a:t>
            </a:r>
            <a:endParaRPr lang="en-US" altLang="zh-CN" sz="2000" dirty="0" smtClean="0">
              <a:latin typeface="微软雅黑" panose="020B0503020204020204" pitchFamily="34" charset="-122"/>
              <a:ea typeface="微软雅黑" panose="020B0503020204020204" pitchFamily="34" charset="-122"/>
              <a:cs typeface="Arial" panose="020B0604020202020204" pitchFamily="34" charset="0"/>
            </a:endParaRPr>
          </a:p>
          <a:p>
            <a:pPr indent="363538" algn="just">
              <a:lnSpc>
                <a:spcPct val="150000"/>
              </a:lnSpc>
              <a:spcBef>
                <a:spcPts val="0"/>
              </a:spcBef>
              <a:buNone/>
            </a:pPr>
            <a:endParaRPr lang="en-US" altLang="zh-CN" sz="2000" dirty="0" smtClean="0">
              <a:solidFill>
                <a:srgbClr val="7030A0"/>
              </a:solidFill>
              <a:latin typeface="微软雅黑" panose="020B0503020204020204" pitchFamily="34" charset="-122"/>
              <a:ea typeface="微软雅黑" panose="020B0503020204020204" pitchFamily="34" charset="-122"/>
              <a:cs typeface="Arial" panose="020B0604020202020204" pitchFamily="34" charset="0"/>
            </a:endParaRPr>
          </a:p>
          <a:p>
            <a:pPr indent="363538" algn="just">
              <a:lnSpc>
                <a:spcPct val="150000"/>
              </a:lnSpc>
              <a:spcBef>
                <a:spcPts val="0"/>
              </a:spcBef>
              <a:buNone/>
            </a:pPr>
            <a:r>
              <a:rPr lang="zh-CN" altLang="en-US" sz="2000" dirty="0" smtClean="0">
                <a:latin typeface="微软雅黑" panose="020B0503020204020204" pitchFamily="34" charset="-122"/>
                <a:ea typeface="微软雅黑" panose="020B0503020204020204" pitchFamily="34" charset="-122"/>
                <a:cs typeface="Arial" panose="020B0604020202020204" pitchFamily="34" charset="0"/>
              </a:rPr>
              <a:t>取消原标准采用的</a:t>
            </a:r>
            <a:r>
              <a:rPr lang="zh-CN" altLang="en-US" sz="2000"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综合评分法</a:t>
            </a:r>
            <a:r>
              <a:rPr lang="zh-CN" altLang="en-US" sz="2000" dirty="0" smtClean="0">
                <a:latin typeface="微软雅黑" panose="020B0503020204020204" pitchFamily="34" charset="-122"/>
                <a:ea typeface="微软雅黑" panose="020B0503020204020204" pitchFamily="34" charset="-122"/>
                <a:cs typeface="Arial" panose="020B0604020202020204" pitchFamily="34" charset="0"/>
              </a:rPr>
              <a:t>，改为采用</a:t>
            </a:r>
            <a:r>
              <a:rPr lang="zh-CN" altLang="en-US" sz="2000"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合格率</a:t>
            </a:r>
            <a:r>
              <a:rPr lang="zh-CN" altLang="en-US" sz="2000" dirty="0" smtClean="0">
                <a:latin typeface="微软雅黑" panose="020B0503020204020204" pitchFamily="34" charset="-122"/>
                <a:ea typeface="微软雅黑" panose="020B0503020204020204" pitchFamily="34" charset="-122"/>
                <a:cs typeface="Arial" panose="020B0604020202020204" pitchFamily="34" charset="0"/>
              </a:rPr>
              <a:t>进行质量评定：</a:t>
            </a:r>
            <a:r>
              <a:rPr lang="zh-CN" altLang="en-US" sz="2000"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关键项目的合格率不低于</a:t>
            </a:r>
            <a:r>
              <a:rPr lang="en-US" altLang="zh-CN" sz="2000"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95%</a:t>
            </a:r>
            <a:r>
              <a:rPr lang="zh-CN" altLang="en-US" sz="2000"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；一般项目的合格率不低于</a:t>
            </a:r>
            <a:r>
              <a:rPr lang="en-US" altLang="zh-CN" sz="2000"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80%</a:t>
            </a:r>
            <a:r>
              <a:rPr lang="zh-CN" altLang="en-US" sz="2000" dirty="0" smtClean="0">
                <a:latin typeface="微软雅黑" panose="020B0503020204020204" pitchFamily="34" charset="-122"/>
                <a:ea typeface="微软雅黑" panose="020B0503020204020204" pitchFamily="34" charset="-122"/>
                <a:cs typeface="Arial" panose="020B0604020202020204" pitchFamily="34" charset="0"/>
              </a:rPr>
              <a:t>；有规定极值的检查项目任一单个检测值不应突破规定极值，否则不合格。</a:t>
            </a:r>
            <a:endParaRPr lang="en-US" altLang="zh-CN" sz="2000" dirty="0" smtClean="0">
              <a:latin typeface="微软雅黑" panose="020B0503020204020204" pitchFamily="34" charset="-122"/>
              <a:ea typeface="微软雅黑" panose="020B0503020204020204" pitchFamily="34" charset="-122"/>
              <a:cs typeface="Arial" panose="020B0604020202020204" pitchFamily="34" charset="0"/>
            </a:endParaRPr>
          </a:p>
          <a:p>
            <a:pPr indent="363538" algn="just">
              <a:lnSpc>
                <a:spcPct val="150000"/>
              </a:lnSpc>
              <a:spcBef>
                <a:spcPts val="0"/>
              </a:spcBef>
              <a:buNone/>
            </a:pPr>
            <a:r>
              <a:rPr lang="zh-CN" altLang="en-US" sz="2000" dirty="0" smtClean="0">
                <a:latin typeface="微软雅黑" panose="020B0503020204020204" pitchFamily="34" charset="-122"/>
                <a:ea typeface="微软雅黑" panose="020B0503020204020204" pitchFamily="34" charset="-122"/>
                <a:cs typeface="Arial" panose="020B0604020202020204" pitchFamily="34" charset="0"/>
              </a:rPr>
              <a:t>调整划分</a:t>
            </a:r>
            <a:r>
              <a:rPr lang="zh-CN" altLang="en-US" sz="2000"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单位工程、分部工程和分项工程</a:t>
            </a:r>
            <a:r>
              <a:rPr lang="zh-CN" altLang="en-US" sz="2000" dirty="0">
                <a:latin typeface="微软雅黑" panose="020B0503020204020204" pitchFamily="34" charset="-122"/>
                <a:ea typeface="微软雅黑" panose="020B0503020204020204" pitchFamily="34" charset="-122"/>
                <a:cs typeface="Arial" panose="020B0604020202020204" pitchFamily="34" charset="0"/>
              </a:rPr>
              <a:t>。</a:t>
            </a:r>
            <a:endParaRPr lang="en-US" altLang="zh-CN" sz="2000" dirty="0">
              <a:latin typeface="微软雅黑" panose="020B0503020204020204" pitchFamily="34" charset="-122"/>
              <a:ea typeface="微软雅黑" panose="020B0503020204020204" pitchFamily="34" charset="-122"/>
              <a:cs typeface="Arial" panose="020B0604020202020204" pitchFamily="34" charset="0"/>
            </a:endParaRPr>
          </a:p>
          <a:p>
            <a:pPr indent="363538" algn="just">
              <a:lnSpc>
                <a:spcPct val="150000"/>
              </a:lnSpc>
              <a:spcBef>
                <a:spcPts val="0"/>
              </a:spcBef>
              <a:buNone/>
            </a:pPr>
            <a:r>
              <a:rPr lang="zh-CN" altLang="en-US" sz="2000" dirty="0">
                <a:latin typeface="微软雅黑" panose="020B0503020204020204" pitchFamily="34" charset="-122"/>
                <a:ea typeface="微软雅黑" panose="020B0503020204020204" pitchFamily="34" charset="-122"/>
                <a:cs typeface="Arial" panose="020B0604020202020204" pitchFamily="34" charset="0"/>
              </a:rPr>
              <a:t>调整部分项目的检查频率</a:t>
            </a:r>
            <a:r>
              <a:rPr lang="zh-CN" altLang="en-US" sz="2000" dirty="0" smtClean="0">
                <a:latin typeface="微软雅黑" panose="020B0503020204020204" pitchFamily="34" charset="-122"/>
                <a:ea typeface="微软雅黑" panose="020B0503020204020204" pitchFamily="34" charset="-122"/>
                <a:cs typeface="Arial" panose="020B0604020202020204" pitchFamily="34" charset="0"/>
              </a:rPr>
              <a:t>，总体平均来看，检查频率降低。</a:t>
            </a:r>
            <a:endParaRPr lang="en-US" altLang="zh-CN" sz="2000" dirty="0">
              <a:latin typeface="微软雅黑" panose="020B0503020204020204" pitchFamily="34" charset="-122"/>
              <a:ea typeface="微软雅黑" panose="020B0503020204020204" pitchFamily="34" charset="-122"/>
              <a:cs typeface="Arial" panose="020B0604020202020204" pitchFamily="34" charset="0"/>
            </a:endParaRPr>
          </a:p>
          <a:p>
            <a:pPr indent="363538" algn="just">
              <a:lnSpc>
                <a:spcPct val="150000"/>
              </a:lnSpc>
              <a:spcBef>
                <a:spcPts val="0"/>
              </a:spcBef>
              <a:buNone/>
            </a:pPr>
            <a:endParaRPr lang="zh-CN" altLang="en-US" sz="2000" dirty="0">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p:nvPr/>
        </p:nvSpPr>
        <p:spPr>
          <a:xfrm>
            <a:off x="0" y="1"/>
            <a:ext cx="3191461" cy="2137420"/>
          </a:xfrm>
          <a:prstGeom prst="rect">
            <a:avLst/>
          </a:prstGeom>
          <a:solidFill>
            <a:schemeClr val="bg1">
              <a:lumMod val="8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1" y="2137420"/>
            <a:ext cx="6897041"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投标文件格式</a:t>
            </a:r>
            <a:endParaRPr lang="zh-CN" altLang="en-US" sz="2800" dirty="0">
              <a:solidFill>
                <a:schemeClr val="bg1"/>
              </a:solidFill>
              <a:latin typeface="+mn-ea"/>
            </a:endParaRPr>
          </a:p>
        </p:txBody>
      </p:sp>
      <p:sp>
        <p:nvSpPr>
          <p:cNvPr id="5" name="文本框 4"/>
          <p:cNvSpPr txBox="1"/>
          <p:nvPr/>
        </p:nvSpPr>
        <p:spPr>
          <a:xfrm>
            <a:off x="251520" y="1213510"/>
            <a:ext cx="3096344" cy="707886"/>
          </a:xfrm>
          <a:prstGeom prst="rect">
            <a:avLst/>
          </a:prstGeom>
          <a:noFill/>
        </p:spPr>
        <p:txBody>
          <a:bodyPr wrap="square" rtlCol="0">
            <a:spAutoFit/>
          </a:bodyPr>
          <a:lstStyle/>
          <a:p>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7  </a:t>
            </a:r>
            <a:r>
              <a:rPr lang="zh-CN" altLang="en-US" sz="4000" b="1" dirty="0" smtClean="0">
                <a:solidFill>
                  <a:schemeClr val="accent1"/>
                </a:solidFill>
                <a:latin typeface="微软雅黑" panose="020B0503020204020204" pitchFamily="34" charset="-122"/>
                <a:ea typeface="微软雅黑" panose="020B0503020204020204" pitchFamily="34" charset="-122"/>
              </a:rPr>
              <a:t>第九章</a:t>
            </a:r>
            <a:endParaRPr lang="zh-CN" altLang="en-US" sz="4000" b="1" dirty="0">
              <a:solidFill>
                <a:schemeClr val="accent1"/>
              </a:solidFill>
              <a:latin typeface="Adobe Gothic Std B" panose="020B0800000000000000" pitchFamily="34" charset="-128"/>
            </a:endParaRPr>
          </a:p>
        </p:txBody>
      </p:sp>
      <p:sp>
        <p:nvSpPr>
          <p:cNvPr id="15" name="矩形 4"/>
          <p:cNvSpPr/>
          <p:nvPr/>
        </p:nvSpPr>
        <p:spPr>
          <a:xfrm>
            <a:off x="6897040" y="3575498"/>
            <a:ext cx="2246960" cy="2139502"/>
          </a:xfrm>
          <a:prstGeom prst="rect">
            <a:avLst/>
          </a:prstGeom>
          <a:solidFill>
            <a:schemeClr val="bg2">
              <a:lumMod val="7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408377" y="78042"/>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62247598"/>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第九章  投标文件格式</a:t>
            </a:r>
            <a:r>
              <a:rPr lang="en-US" altLang="zh-CN" dirty="0" smtClean="0"/>
              <a:t>——</a:t>
            </a:r>
            <a:r>
              <a:rPr lang="zh-CN" altLang="en-US" dirty="0" smtClean="0"/>
              <a:t>商务和技术文件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None/>
            </a:pPr>
            <a:r>
              <a:rPr lang="x-none" altLang="zh-CN" sz="2400" b="1" dirty="0" smtClean="0"/>
              <a:t>一、投标函及投标函附录</a:t>
            </a:r>
            <a:endParaRPr lang="zh-CN" altLang="zh-CN" sz="2400" b="1" dirty="0" smtClean="0"/>
          </a:p>
          <a:p>
            <a:pPr algn="ctr">
              <a:buNone/>
            </a:pPr>
            <a:r>
              <a:rPr lang="x-none" altLang="zh-CN" sz="2400" b="1" dirty="0" smtClean="0"/>
              <a:t>（一） 投 标 函</a:t>
            </a:r>
            <a:endParaRPr lang="zh-CN" altLang="zh-CN" sz="2400" b="1" dirty="0" smtClean="0"/>
          </a:p>
          <a:p>
            <a:pPr marL="0" indent="457200" algn="just">
              <a:buNone/>
            </a:pPr>
            <a:r>
              <a:rPr lang="x-none" altLang="zh-CN" sz="2200" dirty="0" smtClean="0"/>
              <a:t> </a:t>
            </a:r>
            <a:r>
              <a:rPr lang="en-US" altLang="zh-CN" sz="2200" u="sng" dirty="0" smtClean="0"/>
              <a:t>                        </a:t>
            </a:r>
            <a:r>
              <a:rPr lang="zh-CN" altLang="zh-CN" sz="2200" dirty="0" smtClean="0"/>
              <a:t>（招标人名称）：</a:t>
            </a:r>
          </a:p>
          <a:p>
            <a:pPr marL="0" indent="457200" algn="just">
              <a:buNone/>
            </a:pPr>
            <a:r>
              <a:rPr lang="en-US" altLang="zh-CN" sz="2200" dirty="0" smtClean="0"/>
              <a:t>1</a:t>
            </a:r>
            <a:r>
              <a:rPr lang="zh-CN" altLang="zh-CN" sz="2200" dirty="0" smtClean="0"/>
              <a:t>．我方已仔细研究</a:t>
            </a:r>
            <a:r>
              <a:rPr lang="en-US" altLang="zh-CN" sz="2200" u="sng" dirty="0" smtClean="0"/>
              <a:t>                  </a:t>
            </a:r>
            <a:r>
              <a:rPr lang="zh-CN" altLang="zh-CN" sz="2200" dirty="0" smtClean="0"/>
              <a:t>（项目名称）</a:t>
            </a:r>
            <a:r>
              <a:rPr lang="en-US" altLang="zh-CN" sz="2200" u="sng" dirty="0" smtClean="0"/>
              <a:t>         </a:t>
            </a:r>
            <a:r>
              <a:rPr lang="zh-CN" altLang="zh-CN" sz="2200" dirty="0" smtClean="0"/>
              <a:t>标段施工招标文件的全部内容（含补遗书第</a:t>
            </a:r>
            <a:r>
              <a:rPr lang="en-US" altLang="zh-CN" sz="2200" dirty="0" smtClean="0"/>
              <a:t>___</a:t>
            </a:r>
            <a:r>
              <a:rPr lang="zh-CN" altLang="zh-CN" sz="2200" dirty="0" smtClean="0"/>
              <a:t>号至第</a:t>
            </a:r>
            <a:r>
              <a:rPr lang="en-US" altLang="zh-CN" sz="2200" dirty="0" smtClean="0"/>
              <a:t>___</a:t>
            </a:r>
            <a:r>
              <a:rPr lang="zh-CN" altLang="zh-CN" sz="2200" dirty="0" smtClean="0"/>
              <a:t>号），在考察工程现场后，愿意以第二个信封（报价文件）中的投标总报价（或根据招标文件规定修正核实后确定的另一金额），按合同约定实施和完成承包工程，修补工程中的任何缺陷。</a:t>
            </a:r>
          </a:p>
          <a:p>
            <a:pPr marL="0" indent="457200" algn="just">
              <a:buNone/>
            </a:pPr>
            <a:r>
              <a:rPr lang="en-US" altLang="zh-CN" sz="2200" dirty="0" smtClean="0"/>
              <a:t>2</a:t>
            </a:r>
            <a:r>
              <a:rPr lang="zh-CN" altLang="zh-CN" sz="2200" dirty="0" smtClean="0"/>
              <a:t>．我方承诺在招标文件规定的投标有效期内不撤销投标文件。</a:t>
            </a:r>
          </a:p>
          <a:p>
            <a:pPr marL="0" indent="457200" algn="just">
              <a:buNone/>
            </a:pPr>
            <a:r>
              <a:rPr lang="en-US" altLang="zh-CN" sz="2200" dirty="0" smtClean="0"/>
              <a:t>3</a:t>
            </a:r>
            <a:r>
              <a:rPr lang="zh-CN" altLang="zh-CN" sz="2200" dirty="0" smtClean="0"/>
              <a:t>．工程质量：</a:t>
            </a:r>
            <a:r>
              <a:rPr lang="en-US" altLang="zh-CN" sz="2200" u="sng" dirty="0" smtClean="0"/>
              <a:t>           </a:t>
            </a:r>
            <a:r>
              <a:rPr lang="zh-CN" altLang="zh-CN" sz="2200" dirty="0" smtClean="0"/>
              <a:t>，安全目标：</a:t>
            </a:r>
            <a:r>
              <a:rPr lang="en-US" altLang="zh-CN" sz="2200" u="sng" dirty="0" smtClean="0"/>
              <a:t>           </a:t>
            </a:r>
            <a:r>
              <a:rPr lang="zh-CN" altLang="zh-CN" sz="2200" dirty="0" smtClean="0"/>
              <a:t>，工期：</a:t>
            </a:r>
            <a:r>
              <a:rPr lang="en-US" altLang="zh-CN" sz="2200" u="sng" dirty="0" smtClean="0"/>
              <a:t>    </a:t>
            </a:r>
            <a:r>
              <a:rPr lang="zh-CN" altLang="zh-CN" sz="2200" dirty="0" smtClean="0"/>
              <a:t>日历天。</a:t>
            </a:r>
            <a:endParaRPr lang="en-US" altLang="zh-CN" sz="22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第九章  投标文件格式</a:t>
            </a:r>
            <a:r>
              <a:rPr lang="en-US" altLang="zh-CN" dirty="0" smtClean="0"/>
              <a:t>——</a:t>
            </a:r>
            <a:r>
              <a:rPr lang="zh-CN" altLang="en-US" dirty="0" smtClean="0"/>
              <a:t>商务和技术文件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None/>
            </a:pPr>
            <a:r>
              <a:rPr lang="x-none" altLang="zh-CN" sz="1800" b="1" dirty="0" smtClean="0"/>
              <a:t>一、投标函及投标函附录</a:t>
            </a:r>
            <a:endParaRPr lang="zh-CN" altLang="zh-CN" sz="1800" b="1" dirty="0" smtClean="0"/>
          </a:p>
          <a:p>
            <a:pPr algn="ctr">
              <a:buNone/>
            </a:pPr>
            <a:r>
              <a:rPr lang="x-none" altLang="zh-CN" sz="1800" b="1" dirty="0" smtClean="0"/>
              <a:t>（一） 投 标 函</a:t>
            </a:r>
            <a:endParaRPr lang="zh-CN" altLang="zh-CN" sz="1800" b="1" dirty="0" smtClean="0"/>
          </a:p>
          <a:p>
            <a:pPr marL="0" indent="457200" algn="just">
              <a:buNone/>
            </a:pPr>
            <a:r>
              <a:rPr lang="x-none" altLang="zh-CN" sz="1800" dirty="0" smtClean="0"/>
              <a:t> </a:t>
            </a:r>
            <a:r>
              <a:rPr lang="en-US" altLang="zh-CN" sz="1800" u="sng" dirty="0" smtClean="0"/>
              <a:t>                        </a:t>
            </a:r>
            <a:r>
              <a:rPr lang="zh-CN" altLang="zh-CN" sz="1800" dirty="0" smtClean="0"/>
              <a:t>（招标人名称）：</a:t>
            </a:r>
          </a:p>
          <a:p>
            <a:pPr marL="0" indent="457200" algn="just">
              <a:buNone/>
            </a:pPr>
            <a:r>
              <a:rPr lang="en-US" altLang="zh-CN" sz="1800" dirty="0" smtClean="0"/>
              <a:t>4</a:t>
            </a:r>
            <a:r>
              <a:rPr lang="zh-CN" altLang="zh-CN" sz="1800" dirty="0" smtClean="0"/>
              <a:t>．如我方中标，我方承诺：</a:t>
            </a:r>
          </a:p>
          <a:p>
            <a:pPr marL="0" indent="457200" algn="just">
              <a:buNone/>
            </a:pPr>
            <a:r>
              <a:rPr lang="zh-CN" altLang="zh-CN" sz="1800" dirty="0" smtClean="0"/>
              <a:t>（</a:t>
            </a:r>
            <a:r>
              <a:rPr lang="en-US" altLang="zh-CN" sz="1800" dirty="0" smtClean="0"/>
              <a:t>1</a:t>
            </a:r>
            <a:r>
              <a:rPr lang="zh-CN" altLang="zh-CN" sz="1800" dirty="0" smtClean="0"/>
              <a:t>）在收到中标通知书后，在中标通知书规定的期限内与你方签订合同；</a:t>
            </a:r>
          </a:p>
          <a:p>
            <a:pPr marL="0" indent="457200" algn="just">
              <a:buNone/>
            </a:pPr>
            <a:r>
              <a:rPr lang="zh-CN" altLang="zh-CN" sz="1800" dirty="0" smtClean="0"/>
              <a:t>（</a:t>
            </a:r>
            <a:r>
              <a:rPr lang="en-US" altLang="zh-CN" sz="1800" dirty="0" smtClean="0"/>
              <a:t>2</a:t>
            </a:r>
            <a:r>
              <a:rPr lang="zh-CN" altLang="zh-CN" sz="1800" dirty="0" smtClean="0"/>
              <a:t>）在签订合同时不向你方提出附加条件；</a:t>
            </a:r>
          </a:p>
          <a:p>
            <a:pPr marL="0" indent="457200" algn="just">
              <a:buNone/>
            </a:pPr>
            <a:r>
              <a:rPr lang="zh-CN" altLang="zh-CN" sz="1800" dirty="0" smtClean="0"/>
              <a:t>（</a:t>
            </a:r>
            <a:r>
              <a:rPr lang="en-US" altLang="zh-CN" sz="1800" dirty="0" smtClean="0"/>
              <a:t>3</a:t>
            </a:r>
            <a:r>
              <a:rPr lang="zh-CN" altLang="zh-CN" sz="1800" dirty="0" smtClean="0"/>
              <a:t>）按照招标文件要求提交履约保证金；</a:t>
            </a:r>
          </a:p>
          <a:p>
            <a:pPr marL="0" indent="457200" algn="just">
              <a:buNone/>
            </a:pPr>
            <a:r>
              <a:rPr lang="zh-CN" altLang="zh-CN" sz="1800" dirty="0" smtClean="0"/>
              <a:t>（</a:t>
            </a:r>
            <a:r>
              <a:rPr lang="en-US" altLang="zh-CN" sz="1800" dirty="0" smtClean="0"/>
              <a:t>4</a:t>
            </a:r>
            <a:r>
              <a:rPr lang="zh-CN" altLang="zh-CN" sz="1800" dirty="0" smtClean="0"/>
              <a:t>）在合同约定的期限内完成合同规定的全部义务；</a:t>
            </a:r>
          </a:p>
          <a:p>
            <a:pPr marL="0" indent="457200" algn="just">
              <a:buNone/>
            </a:pPr>
            <a:r>
              <a:rPr lang="zh-CN" altLang="zh-CN" sz="1800" dirty="0" smtClean="0"/>
              <a:t>（</a:t>
            </a:r>
            <a:r>
              <a:rPr lang="en-US" altLang="zh-CN" sz="1800" dirty="0" smtClean="0"/>
              <a:t>5</a:t>
            </a:r>
            <a:r>
              <a:rPr lang="zh-CN" altLang="zh-CN" sz="1800" dirty="0" smtClean="0"/>
              <a:t>）在你方和我方进行合同谈判之前，我方将按照合同附件提出的最低要求填报派驻本标段的其他管理和技术人员及主要机械设备和试验检测设备，经你方审批后作为派驻本标段的项目管理机构主要人员和主要设备且不进行更换。如我方拟派驻的人员和设备不满足合同附件要求，你方有权取消我方中标资格。</a:t>
            </a:r>
            <a:endParaRPr lang="zh-CN"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第九章  投标文件格式</a:t>
            </a:r>
            <a:r>
              <a:rPr lang="en-US" altLang="zh-CN" dirty="0" smtClean="0"/>
              <a:t>——</a:t>
            </a:r>
            <a:r>
              <a:rPr lang="zh-CN" altLang="en-US" dirty="0" smtClean="0"/>
              <a:t>商务和技术文件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None/>
            </a:pPr>
            <a:r>
              <a:rPr lang="x-none" altLang="zh-CN" sz="2000" b="1" dirty="0" smtClean="0"/>
              <a:t>一、投标函及投标函附录</a:t>
            </a:r>
            <a:endParaRPr lang="zh-CN" altLang="zh-CN" sz="2000" b="1" dirty="0" smtClean="0"/>
          </a:p>
          <a:p>
            <a:pPr algn="ctr">
              <a:buNone/>
            </a:pPr>
            <a:r>
              <a:rPr lang="x-none" altLang="zh-CN" sz="2000" b="1" dirty="0" smtClean="0"/>
              <a:t>（一） 投 标 函</a:t>
            </a:r>
            <a:endParaRPr lang="zh-CN" altLang="zh-CN" sz="2000" b="1" dirty="0" smtClean="0"/>
          </a:p>
          <a:p>
            <a:pPr marL="0" indent="457200" algn="just">
              <a:buNone/>
            </a:pPr>
            <a:r>
              <a:rPr lang="x-none" altLang="zh-CN" sz="2000" dirty="0" smtClean="0"/>
              <a:t> </a:t>
            </a:r>
            <a:r>
              <a:rPr lang="en-US" altLang="zh-CN" sz="2000" u="sng" dirty="0" smtClean="0"/>
              <a:t>                        </a:t>
            </a:r>
            <a:r>
              <a:rPr lang="zh-CN" altLang="zh-CN" sz="2000" dirty="0" smtClean="0"/>
              <a:t>（招标人名称）：</a:t>
            </a:r>
          </a:p>
          <a:p>
            <a:pPr marL="0" indent="457200" algn="just">
              <a:buNone/>
            </a:pPr>
            <a:r>
              <a:rPr lang="en-US" altLang="zh-CN" sz="2000" dirty="0" smtClean="0"/>
              <a:t>5</a:t>
            </a:r>
            <a:r>
              <a:rPr lang="zh-CN" altLang="zh-CN" sz="2000" dirty="0" smtClean="0"/>
              <a:t>．我方在此声明，所递交的投标文件及有关资料内容完整、真实和准确，且不存在招标文件第二章</a:t>
            </a:r>
            <a:r>
              <a:rPr lang="en-US" altLang="zh-CN" sz="2000" dirty="0" smtClean="0"/>
              <a:t>“</a:t>
            </a:r>
            <a:r>
              <a:rPr lang="zh-CN" altLang="zh-CN" sz="2000" dirty="0" smtClean="0"/>
              <a:t>投标人须知</a:t>
            </a:r>
            <a:r>
              <a:rPr lang="en-US" altLang="zh-CN" sz="2000" dirty="0" smtClean="0"/>
              <a:t>”</a:t>
            </a:r>
            <a:r>
              <a:rPr lang="zh-CN" altLang="zh-CN" sz="2000" dirty="0" smtClean="0"/>
              <a:t>第</a:t>
            </a:r>
            <a:r>
              <a:rPr lang="en-US" altLang="zh-CN" sz="2000" dirty="0" smtClean="0"/>
              <a:t>1.4.3</a:t>
            </a:r>
            <a:r>
              <a:rPr lang="zh-CN" altLang="zh-CN" sz="2000" dirty="0" smtClean="0"/>
              <a:t>项和第</a:t>
            </a:r>
            <a:r>
              <a:rPr lang="en-US" altLang="zh-CN" sz="2000" dirty="0" smtClean="0"/>
              <a:t>1.4.4</a:t>
            </a:r>
            <a:r>
              <a:rPr lang="zh-CN" altLang="zh-CN" sz="2000" dirty="0" smtClean="0"/>
              <a:t>项规定的任何一种情形。</a:t>
            </a:r>
          </a:p>
          <a:p>
            <a:pPr marL="0" indent="457200" algn="just">
              <a:buNone/>
            </a:pPr>
            <a:r>
              <a:rPr lang="en-US" altLang="zh-CN" sz="2000" dirty="0" smtClean="0"/>
              <a:t>6</a:t>
            </a:r>
            <a:r>
              <a:rPr lang="zh-CN" altLang="zh-CN" sz="2000" dirty="0" smtClean="0"/>
              <a:t>．在合同协议书正式签署生效之前，本投标函连同你方的中标通知书将构成我们双方之间共同遵守的文件，对双方具有约束力。</a:t>
            </a:r>
          </a:p>
          <a:p>
            <a:pPr marL="0" indent="457200" algn="just">
              <a:buNone/>
            </a:pPr>
            <a:r>
              <a:rPr lang="en-US" altLang="zh-CN" sz="2000" dirty="0" smtClean="0"/>
              <a:t>7</a:t>
            </a:r>
            <a:r>
              <a:rPr lang="zh-CN" altLang="zh-CN" sz="2000" dirty="0" smtClean="0"/>
              <a:t>．</a:t>
            </a:r>
            <a:r>
              <a:rPr lang="en-US" altLang="zh-CN" sz="2000" u="sng" dirty="0" smtClean="0"/>
              <a:t>                                       </a:t>
            </a:r>
            <a:r>
              <a:rPr lang="zh-CN" altLang="zh-CN" sz="2000" dirty="0" smtClean="0"/>
              <a:t>（其他补充说明）。</a:t>
            </a:r>
            <a:endParaRPr lang="zh-CN" altLang="zh-CN" sz="2200" dirty="0" smtClean="0"/>
          </a:p>
          <a:p>
            <a:pPr marL="0" indent="457200" algn="just">
              <a:buNone/>
            </a:pPr>
            <a:endParaRPr lang="en-US" altLang="zh-CN" sz="2200" dirty="0" smtClean="0"/>
          </a:p>
          <a:p>
            <a:pPr marL="0" indent="457200" algn="just">
              <a:buNone/>
            </a:pPr>
            <a:r>
              <a:rPr lang="en-US" altLang="zh-CN" sz="2200" dirty="0" smtClean="0"/>
              <a:t>【</a:t>
            </a:r>
            <a:r>
              <a:rPr lang="zh-CN" altLang="zh-CN" sz="2200" dirty="0" smtClean="0"/>
              <a:t>投标人仅须在投标函上加盖单位章，或由法定代表人或其委托代理人签字</a:t>
            </a:r>
            <a:r>
              <a:rPr lang="x-none" altLang="zh-CN" sz="2200" dirty="0" smtClean="0"/>
              <a:t>。</a:t>
            </a:r>
            <a:r>
              <a:rPr lang="en-US" altLang="zh-CN" sz="2200" dirty="0" smtClean="0"/>
              <a:t>】</a:t>
            </a:r>
            <a:endParaRPr lang="zh-CN"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第九章  投标文件格式</a:t>
            </a:r>
            <a:r>
              <a:rPr lang="en-US" altLang="zh-CN" dirty="0" smtClean="0"/>
              <a:t>——</a:t>
            </a:r>
            <a:r>
              <a:rPr lang="zh-CN" altLang="en-US" dirty="0" smtClean="0"/>
              <a:t>商务和技术文件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None/>
            </a:pPr>
            <a:r>
              <a:rPr lang="x-none" altLang="zh-CN" sz="2400" b="1" dirty="0" smtClean="0"/>
              <a:t>二、授权委托书或法定代表人身份证明</a:t>
            </a:r>
            <a:endParaRPr lang="zh-CN" altLang="zh-CN" sz="2400" b="1" dirty="0" smtClean="0"/>
          </a:p>
          <a:p>
            <a:pPr algn="ctr">
              <a:buNone/>
            </a:pPr>
            <a:r>
              <a:rPr lang="x-none" altLang="zh-CN" sz="2400" b="1" dirty="0" smtClean="0"/>
              <a:t>（一）授权委托书</a:t>
            </a:r>
            <a:endParaRPr lang="zh-CN" altLang="zh-CN" sz="2400" b="1" dirty="0" smtClean="0"/>
          </a:p>
          <a:p>
            <a:pPr marL="0" indent="457200">
              <a:buNone/>
            </a:pPr>
            <a:r>
              <a:rPr lang="en-US" altLang="zh-CN" sz="2400" dirty="0" smtClean="0"/>
              <a:t> </a:t>
            </a:r>
            <a:r>
              <a:rPr lang="zh-CN" altLang="zh-CN" sz="2000" dirty="0" smtClean="0"/>
              <a:t>本人</a:t>
            </a:r>
            <a:r>
              <a:rPr lang="en-US" altLang="zh-CN" sz="2000" u="sng" dirty="0" smtClean="0"/>
              <a:t>        </a:t>
            </a:r>
            <a:r>
              <a:rPr lang="zh-CN" altLang="zh-CN" sz="2000" dirty="0" smtClean="0"/>
              <a:t>（姓名）系</a:t>
            </a:r>
            <a:r>
              <a:rPr lang="en-US" altLang="zh-CN" sz="2000" u="sng" dirty="0" smtClean="0"/>
              <a:t>      </a:t>
            </a:r>
            <a:r>
              <a:rPr lang="zh-CN" altLang="zh-CN" sz="2000" dirty="0" smtClean="0"/>
              <a:t>（投标人名称）的法定代表人，现委托</a:t>
            </a:r>
            <a:r>
              <a:rPr lang="en-US" altLang="zh-CN" sz="2000" u="sng" dirty="0" smtClean="0"/>
              <a:t>        </a:t>
            </a:r>
            <a:r>
              <a:rPr lang="zh-CN" altLang="zh-CN" sz="2000" dirty="0" smtClean="0"/>
              <a:t>（姓名）为我方代理人。代理人根据授权，以我方名义签署、澄清确认、递交、撤回、修改</a:t>
            </a:r>
            <a:r>
              <a:rPr lang="en-US" altLang="zh-CN" sz="2000" u="sng" dirty="0" smtClean="0"/>
              <a:t>                     </a:t>
            </a:r>
            <a:r>
              <a:rPr lang="zh-CN" altLang="zh-CN" sz="2000" dirty="0" smtClean="0"/>
              <a:t>（项目名称）</a:t>
            </a:r>
            <a:r>
              <a:rPr lang="en-US" altLang="zh-CN" sz="2000" u="sng" dirty="0" smtClean="0"/>
              <a:t>           </a:t>
            </a:r>
            <a:r>
              <a:rPr lang="zh-CN" altLang="zh-CN" sz="2000" dirty="0" smtClean="0"/>
              <a:t>标段施工投标文件、签订合同和处理有关事宜，其法律后果由我方承担。</a:t>
            </a:r>
          </a:p>
          <a:p>
            <a:pPr marL="0" indent="457200">
              <a:buNone/>
            </a:pPr>
            <a:r>
              <a:rPr lang="zh-CN" altLang="zh-CN" sz="2000" dirty="0" smtClean="0">
                <a:solidFill>
                  <a:srgbClr val="FF0000"/>
                </a:solidFill>
              </a:rPr>
              <a:t>委托期限：自本委托书签署之日起至投标有效期期满。</a:t>
            </a:r>
          </a:p>
          <a:p>
            <a:pPr marL="0" indent="457200">
              <a:buNone/>
            </a:pPr>
            <a:r>
              <a:rPr lang="zh-CN" altLang="zh-CN" sz="2000" dirty="0" smtClean="0"/>
              <a:t>代理人无转委托权。</a:t>
            </a:r>
          </a:p>
          <a:p>
            <a:pPr marL="0" indent="457200">
              <a:buNone/>
            </a:pPr>
            <a:r>
              <a:rPr lang="en-US" altLang="zh-CN" sz="2000" dirty="0" smtClean="0"/>
              <a:t> </a:t>
            </a:r>
            <a:endParaRPr lang="zh-CN" altLang="zh-CN" sz="2000" dirty="0" smtClean="0"/>
          </a:p>
          <a:p>
            <a:pPr marL="0" indent="457200">
              <a:buNone/>
            </a:pPr>
            <a:r>
              <a:rPr lang="en-US" altLang="zh-CN" sz="2000" b="1" dirty="0" smtClean="0"/>
              <a:t>【</a:t>
            </a:r>
            <a:r>
              <a:rPr lang="x-none" altLang="zh-CN" sz="2000" b="1" dirty="0" smtClean="0"/>
              <a:t>如果由投标人的法定代表人签署投标文件，则</a:t>
            </a:r>
            <a:r>
              <a:rPr lang="zh-CN" altLang="zh-CN" sz="2000" b="1" dirty="0" smtClean="0"/>
              <a:t>无须</a:t>
            </a:r>
            <a:r>
              <a:rPr lang="x-none" altLang="zh-CN" sz="2000" b="1" dirty="0" smtClean="0"/>
              <a:t>提交授权委托书。</a:t>
            </a:r>
            <a:r>
              <a:rPr lang="en-US" altLang="zh-CN" sz="2000" b="1" dirty="0" smtClean="0"/>
              <a:t>】</a:t>
            </a:r>
            <a:endParaRPr lang="en-US" altLang="zh-CN" sz="22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第九章  投标文件格式</a:t>
            </a:r>
            <a:r>
              <a:rPr lang="en-US" altLang="zh-CN" dirty="0" smtClean="0"/>
              <a:t>——</a:t>
            </a:r>
            <a:r>
              <a:rPr lang="zh-CN" altLang="en-US" dirty="0" smtClean="0"/>
              <a:t>商务和技术文件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None/>
            </a:pPr>
            <a:r>
              <a:rPr lang="x-none" altLang="zh-CN" sz="2400" b="1" dirty="0" smtClean="0"/>
              <a:t> 三、联合体协议书</a:t>
            </a:r>
            <a:endParaRPr lang="zh-CN" altLang="zh-CN" sz="2400" b="1" dirty="0" smtClean="0"/>
          </a:p>
          <a:p>
            <a:pPr marL="0" indent="457200">
              <a:buNone/>
            </a:pPr>
            <a:r>
              <a:rPr lang="en-US" altLang="zh-CN" sz="2400" dirty="0" smtClean="0"/>
              <a:t> </a:t>
            </a:r>
            <a:r>
              <a:rPr lang="en-US" altLang="zh-CN" sz="1600" u="sng" dirty="0" smtClean="0"/>
              <a:t>                </a:t>
            </a:r>
            <a:r>
              <a:rPr lang="zh-CN" altLang="zh-CN" sz="1600" dirty="0" smtClean="0"/>
              <a:t>（所有成员单位名称）自愿组成</a:t>
            </a:r>
            <a:r>
              <a:rPr lang="en-US" altLang="zh-CN" sz="1600" u="sng" dirty="0" smtClean="0"/>
              <a:t>       </a:t>
            </a:r>
            <a:r>
              <a:rPr lang="zh-CN" altLang="zh-CN" sz="1600" dirty="0" smtClean="0"/>
              <a:t>（联合体名称）联合体，共同参加</a:t>
            </a:r>
            <a:r>
              <a:rPr lang="en-US" altLang="zh-CN" sz="1600" u="sng" dirty="0" smtClean="0"/>
              <a:t>         </a:t>
            </a:r>
            <a:r>
              <a:rPr lang="zh-CN" altLang="zh-CN" sz="1600" dirty="0" smtClean="0"/>
              <a:t>（项目名称）</a:t>
            </a:r>
            <a:r>
              <a:rPr lang="zh-CN" altLang="zh-CN" sz="1600" u="sng" dirty="0" smtClean="0"/>
              <a:t>  </a:t>
            </a:r>
            <a:r>
              <a:rPr lang="en-US" altLang="zh-CN" sz="1600" u="sng" dirty="0" smtClean="0"/>
              <a:t>   </a:t>
            </a:r>
            <a:r>
              <a:rPr lang="zh-CN" altLang="zh-CN" sz="1600" dirty="0" smtClean="0"/>
              <a:t>标段施工投标。现就联合体投标事宜订立如下协议。</a:t>
            </a:r>
          </a:p>
          <a:p>
            <a:pPr marL="0" indent="457200">
              <a:buNone/>
            </a:pPr>
            <a:r>
              <a:rPr lang="en-US" altLang="zh-CN" sz="1600" dirty="0" smtClean="0"/>
              <a:t>……</a:t>
            </a:r>
            <a:endParaRPr lang="zh-CN" altLang="zh-CN" sz="1600" dirty="0" smtClean="0"/>
          </a:p>
          <a:p>
            <a:pPr marL="0" indent="457200">
              <a:buNone/>
            </a:pPr>
            <a:r>
              <a:rPr lang="zh-CN" altLang="zh-CN" sz="1600" dirty="0" smtClean="0"/>
              <a:t>联合体牵头人名称：</a:t>
            </a:r>
            <a:r>
              <a:rPr lang="en-US" altLang="zh-CN" sz="1600" u="sng" dirty="0" smtClean="0"/>
              <a:t>                     </a:t>
            </a:r>
            <a:r>
              <a:rPr lang="zh-CN" altLang="zh-CN" sz="1600" dirty="0" smtClean="0"/>
              <a:t>（盖单位章）</a:t>
            </a:r>
          </a:p>
          <a:p>
            <a:pPr marL="0" indent="457200">
              <a:buNone/>
            </a:pPr>
            <a:r>
              <a:rPr lang="zh-CN" altLang="zh-CN" sz="1600" dirty="0" smtClean="0"/>
              <a:t>法定代表人：</a:t>
            </a:r>
            <a:r>
              <a:rPr lang="en-US" altLang="zh-CN" sz="1600" u="sng" dirty="0" smtClean="0"/>
              <a:t>                         </a:t>
            </a:r>
            <a:r>
              <a:rPr lang="zh-CN" altLang="zh-CN" sz="1600" dirty="0" smtClean="0"/>
              <a:t>（签字）</a:t>
            </a:r>
            <a:endParaRPr lang="en-US" altLang="zh-CN" sz="1600" dirty="0" smtClean="0"/>
          </a:p>
          <a:p>
            <a:pPr marL="0" indent="457200">
              <a:buNone/>
            </a:pPr>
            <a:r>
              <a:rPr lang="en-US" altLang="zh-CN" sz="1600" dirty="0" smtClean="0"/>
              <a:t> </a:t>
            </a:r>
            <a:endParaRPr lang="zh-CN" altLang="zh-CN" sz="1600" dirty="0" smtClean="0"/>
          </a:p>
          <a:p>
            <a:pPr marL="0" indent="457200">
              <a:buNone/>
            </a:pPr>
            <a:r>
              <a:rPr lang="zh-CN" altLang="zh-CN" sz="1600" dirty="0" smtClean="0"/>
              <a:t>联合体成员名称：</a:t>
            </a:r>
            <a:r>
              <a:rPr lang="en-US" altLang="zh-CN" sz="1600" u="sng" dirty="0" smtClean="0"/>
              <a:t>                     </a:t>
            </a:r>
            <a:r>
              <a:rPr lang="zh-CN" altLang="zh-CN" sz="1600" dirty="0" smtClean="0"/>
              <a:t>（盖单位章）</a:t>
            </a:r>
          </a:p>
          <a:p>
            <a:pPr marL="0" indent="457200">
              <a:buNone/>
            </a:pPr>
            <a:r>
              <a:rPr lang="zh-CN" altLang="zh-CN" sz="1600" dirty="0" smtClean="0"/>
              <a:t>法定代表人：</a:t>
            </a:r>
            <a:r>
              <a:rPr lang="en-US" altLang="zh-CN" sz="1600" u="sng" dirty="0" smtClean="0"/>
              <a:t>                         </a:t>
            </a:r>
            <a:r>
              <a:rPr lang="zh-CN" altLang="zh-CN" sz="1600" dirty="0" smtClean="0"/>
              <a:t>（签字）</a:t>
            </a:r>
          </a:p>
          <a:p>
            <a:pPr marL="0" indent="457200">
              <a:buNone/>
            </a:pPr>
            <a:r>
              <a:rPr lang="en-US" altLang="zh-CN" sz="1600" dirty="0" smtClean="0"/>
              <a:t> </a:t>
            </a:r>
            <a:endParaRPr lang="zh-CN" altLang="zh-CN" sz="1600" dirty="0" smtClean="0"/>
          </a:p>
          <a:p>
            <a:pPr marL="0" indent="457200">
              <a:buNone/>
            </a:pPr>
            <a:r>
              <a:rPr lang="zh-CN" altLang="zh-CN" sz="1600" dirty="0" smtClean="0"/>
              <a:t>联合体成员名称：</a:t>
            </a:r>
            <a:r>
              <a:rPr lang="en-US" altLang="zh-CN" sz="1600" u="sng" dirty="0" smtClean="0"/>
              <a:t>                     </a:t>
            </a:r>
            <a:r>
              <a:rPr lang="zh-CN" altLang="zh-CN" sz="1600" dirty="0" smtClean="0"/>
              <a:t>（盖单位章）</a:t>
            </a:r>
          </a:p>
          <a:p>
            <a:pPr marL="0" indent="457200">
              <a:buNone/>
            </a:pPr>
            <a:r>
              <a:rPr lang="zh-CN" altLang="zh-CN" sz="1600" dirty="0" smtClean="0"/>
              <a:t>法定代表人：</a:t>
            </a:r>
            <a:r>
              <a:rPr lang="en-US" altLang="zh-CN" sz="1600" u="sng" dirty="0" smtClean="0"/>
              <a:t>                         </a:t>
            </a:r>
            <a:r>
              <a:rPr lang="zh-CN" altLang="zh-CN" sz="1600" dirty="0" smtClean="0"/>
              <a:t>（签字）</a:t>
            </a:r>
          </a:p>
          <a:p>
            <a:pPr marL="0" indent="457200">
              <a:buNone/>
            </a:pPr>
            <a:r>
              <a:rPr lang="en-US" altLang="zh-CN" sz="1600" dirty="0" smtClean="0"/>
              <a:t>……</a:t>
            </a:r>
            <a:endParaRPr lang="zh-CN" altLang="zh-CN" sz="1600" dirty="0" smtClean="0"/>
          </a:p>
          <a:p>
            <a:pPr marL="0" indent="457200" algn="r">
              <a:buNone/>
            </a:pPr>
            <a:r>
              <a:rPr lang="en-US" altLang="zh-CN" sz="1600" u="sng" dirty="0" smtClean="0"/>
              <a:t>       </a:t>
            </a:r>
            <a:r>
              <a:rPr lang="zh-CN" altLang="zh-CN" sz="1600" dirty="0" smtClean="0"/>
              <a:t>年 </a:t>
            </a:r>
            <a:r>
              <a:rPr lang="en-US" altLang="zh-CN" sz="1600" u="sng" dirty="0" smtClean="0"/>
              <a:t>     </a:t>
            </a:r>
            <a:r>
              <a:rPr lang="zh-CN" altLang="zh-CN" sz="1600" dirty="0" smtClean="0"/>
              <a:t>月</a:t>
            </a:r>
            <a:r>
              <a:rPr lang="en-US" altLang="zh-CN" sz="1600" u="sng" dirty="0" smtClean="0"/>
              <a:t>    </a:t>
            </a:r>
            <a:r>
              <a:rPr lang="zh-CN" altLang="zh-CN" sz="1600" dirty="0" smtClean="0"/>
              <a:t>日</a:t>
            </a:r>
            <a:endParaRPr lang="en-US" altLang="zh-CN" sz="16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第九章  投标文件格式</a:t>
            </a:r>
            <a:r>
              <a:rPr lang="en-US" altLang="zh-CN" dirty="0" smtClean="0"/>
              <a:t>——</a:t>
            </a:r>
            <a:r>
              <a:rPr lang="zh-CN" altLang="en-US" dirty="0" smtClean="0"/>
              <a:t>商务和技术文件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内容占位符 2"/>
          <p:cNvSpPr txBox="1">
            <a:spLocks/>
          </p:cNvSpPr>
          <p:nvPr/>
        </p:nvSpPr>
        <p:spPr>
          <a:xfrm>
            <a:off x="971600" y="841276"/>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ctr">
              <a:buNone/>
            </a:pPr>
            <a:r>
              <a:rPr lang="x-none" altLang="zh-CN" sz="2400" b="1" dirty="0" smtClean="0">
                <a:latin typeface="黑体" pitchFamily="49" charset="-122"/>
                <a:ea typeface="黑体" pitchFamily="49" charset="-122"/>
              </a:rPr>
              <a:t>五、施工组织设计</a:t>
            </a:r>
            <a:endParaRPr lang="zh-CN" altLang="zh-CN" sz="2400" b="1" dirty="0" smtClean="0">
              <a:latin typeface="黑体" pitchFamily="49" charset="-122"/>
              <a:ea typeface="黑体" pitchFamily="49" charset="-122"/>
            </a:endParaRPr>
          </a:p>
          <a:p>
            <a:pPr marL="0" indent="360000" algn="ctr">
              <a:buNone/>
            </a:pPr>
            <a:r>
              <a:rPr lang="zh-CN" altLang="zh-CN" sz="2000" b="1" dirty="0" smtClean="0">
                <a:latin typeface="黑体" pitchFamily="49" charset="-122"/>
                <a:ea typeface="黑体" pitchFamily="49" charset="-122"/>
              </a:rPr>
              <a:t>（适用于合理低价法和经评审的最低投标价法）</a:t>
            </a:r>
          </a:p>
          <a:p>
            <a:pPr marL="0" indent="360000" algn="just">
              <a:spcBef>
                <a:spcPts val="300"/>
              </a:spcBef>
              <a:buNone/>
            </a:pPr>
            <a:r>
              <a:rPr lang="zh-CN" altLang="zh-CN" sz="2200" b="1" dirty="0" smtClean="0">
                <a:latin typeface="黑体" pitchFamily="49" charset="-122"/>
                <a:ea typeface="黑体" pitchFamily="49" charset="-122"/>
              </a:rPr>
              <a:t>投标人应按以下要点编制施工组织设计（文字宜精炼、内容具有针对性）：</a:t>
            </a:r>
          </a:p>
          <a:p>
            <a:pPr marL="0" indent="360000" algn="just">
              <a:spcBef>
                <a:spcPts val="300"/>
              </a:spcBef>
              <a:buNone/>
            </a:pPr>
            <a:r>
              <a:rPr lang="en-US" altLang="zh-CN" sz="2200" b="1" dirty="0" smtClean="0">
                <a:latin typeface="黑体" pitchFamily="49" charset="-122"/>
                <a:ea typeface="黑体" pitchFamily="49" charset="-122"/>
              </a:rPr>
              <a:t>1.</a:t>
            </a:r>
            <a:r>
              <a:rPr lang="zh-CN" altLang="zh-CN" sz="2200" b="1" dirty="0" smtClean="0">
                <a:latin typeface="黑体" pitchFamily="49" charset="-122"/>
                <a:ea typeface="黑体" pitchFamily="49" charset="-122"/>
              </a:rPr>
              <a:t>总体施工组织布置及规划</a:t>
            </a:r>
          </a:p>
          <a:p>
            <a:pPr marL="0" indent="360000" algn="just">
              <a:spcBef>
                <a:spcPts val="300"/>
              </a:spcBef>
              <a:buNone/>
            </a:pPr>
            <a:r>
              <a:rPr lang="en-US" altLang="zh-CN" sz="2200" b="1" dirty="0" smtClean="0">
                <a:latin typeface="黑体" pitchFamily="49" charset="-122"/>
                <a:ea typeface="黑体" pitchFamily="49" charset="-122"/>
              </a:rPr>
              <a:t>2.</a:t>
            </a:r>
            <a:r>
              <a:rPr lang="zh-CN" altLang="zh-CN" sz="2200" b="1" dirty="0" smtClean="0">
                <a:latin typeface="黑体" pitchFamily="49" charset="-122"/>
                <a:ea typeface="黑体" pitchFamily="49" charset="-122"/>
              </a:rPr>
              <a:t>重点、关键和难点工程的施工方案</a:t>
            </a:r>
          </a:p>
          <a:p>
            <a:pPr marL="0" indent="360000" algn="just">
              <a:spcBef>
                <a:spcPts val="300"/>
              </a:spcBef>
              <a:buNone/>
            </a:pPr>
            <a:r>
              <a:rPr lang="en-US" altLang="zh-CN" sz="2200" b="1" dirty="0" smtClean="0">
                <a:latin typeface="黑体" pitchFamily="49" charset="-122"/>
                <a:ea typeface="黑体" pitchFamily="49" charset="-122"/>
              </a:rPr>
              <a:t>3.</a:t>
            </a:r>
            <a:r>
              <a:rPr lang="zh-CN" altLang="zh-CN" sz="2200" b="1" dirty="0" smtClean="0">
                <a:latin typeface="黑体" pitchFamily="49" charset="-122"/>
                <a:ea typeface="黑体" pitchFamily="49" charset="-122"/>
              </a:rPr>
              <a:t>工期关键线路图及保证措施</a:t>
            </a:r>
          </a:p>
          <a:p>
            <a:pPr marL="0" indent="360000" algn="just">
              <a:spcBef>
                <a:spcPts val="300"/>
              </a:spcBef>
              <a:buNone/>
            </a:pPr>
            <a:r>
              <a:rPr lang="en-US" altLang="zh-CN" sz="2200" b="1" dirty="0" smtClean="0">
                <a:latin typeface="黑体" pitchFamily="49" charset="-122"/>
                <a:ea typeface="黑体" pitchFamily="49" charset="-122"/>
              </a:rPr>
              <a:t>4.</a:t>
            </a:r>
            <a:r>
              <a:rPr lang="zh-CN" altLang="zh-CN" sz="2200" b="1" dirty="0" smtClean="0">
                <a:latin typeface="黑体" pitchFamily="49" charset="-122"/>
                <a:ea typeface="黑体" pitchFamily="49" charset="-122"/>
              </a:rPr>
              <a:t>关键工程质量保证措施</a:t>
            </a:r>
          </a:p>
          <a:p>
            <a:pPr marL="0" indent="360000" algn="just">
              <a:spcBef>
                <a:spcPts val="300"/>
              </a:spcBef>
              <a:buNone/>
            </a:pPr>
            <a:r>
              <a:rPr lang="en-US" altLang="zh-CN" sz="2200" b="1" dirty="0" smtClean="0">
                <a:latin typeface="黑体" pitchFamily="49" charset="-122"/>
                <a:ea typeface="黑体" pitchFamily="49" charset="-122"/>
              </a:rPr>
              <a:t>5.</a:t>
            </a:r>
            <a:r>
              <a:rPr lang="zh-CN" altLang="zh-CN" sz="2200" b="1" dirty="0" smtClean="0">
                <a:latin typeface="黑体" pitchFamily="49" charset="-122"/>
                <a:ea typeface="黑体" pitchFamily="49" charset="-122"/>
              </a:rPr>
              <a:t>安全保证措施</a:t>
            </a:r>
          </a:p>
          <a:p>
            <a:pPr marL="0" indent="360000" algn="just">
              <a:spcBef>
                <a:spcPts val="300"/>
              </a:spcBef>
              <a:buNone/>
            </a:pPr>
            <a:r>
              <a:rPr lang="en-US" altLang="zh-CN" sz="2200" b="1" dirty="0" smtClean="0">
                <a:latin typeface="黑体" pitchFamily="49" charset="-122"/>
                <a:ea typeface="黑体" pitchFamily="49" charset="-122"/>
              </a:rPr>
              <a:t>6.</a:t>
            </a:r>
            <a:r>
              <a:rPr lang="zh-CN" altLang="zh-CN" sz="2200" b="1" dirty="0" smtClean="0">
                <a:latin typeface="黑体" pitchFamily="49" charset="-122"/>
                <a:ea typeface="黑体" pitchFamily="49" charset="-122"/>
              </a:rPr>
              <a:t>环境保护、水土保持、文明施工、文物保护保证措施</a:t>
            </a:r>
          </a:p>
          <a:p>
            <a:pPr marL="0" indent="360000" algn="just">
              <a:spcBef>
                <a:spcPts val="300"/>
              </a:spcBef>
              <a:buNone/>
            </a:pPr>
            <a:r>
              <a:rPr lang="en-US" altLang="zh-CN" sz="2200" b="1" dirty="0" smtClean="0">
                <a:latin typeface="黑体" pitchFamily="49" charset="-122"/>
                <a:ea typeface="黑体" pitchFamily="49" charset="-122"/>
              </a:rPr>
              <a:t>7.</a:t>
            </a:r>
            <a:r>
              <a:rPr lang="zh-CN" altLang="zh-CN" sz="2200" b="1" dirty="0" smtClean="0">
                <a:latin typeface="黑体" pitchFamily="49" charset="-122"/>
                <a:ea typeface="黑体" pitchFamily="49" charset="-122"/>
              </a:rPr>
              <a:t>项目风险预测与防范，事故应急预案</a:t>
            </a:r>
          </a:p>
          <a:p>
            <a:pPr marL="0" indent="360000" algn="just">
              <a:spcBef>
                <a:spcPts val="300"/>
              </a:spcBef>
              <a:buNone/>
            </a:pPr>
            <a:r>
              <a:rPr lang="en-US" altLang="zh-CN" sz="2200" b="1" dirty="0" smtClean="0">
                <a:latin typeface="黑体" pitchFamily="49" charset="-122"/>
                <a:ea typeface="黑体" pitchFamily="49" charset="-122"/>
              </a:rPr>
              <a:t>8.</a:t>
            </a:r>
            <a:r>
              <a:rPr lang="zh-CN" altLang="zh-CN" sz="2200" b="1" dirty="0" smtClean="0">
                <a:latin typeface="黑体" pitchFamily="49" charset="-122"/>
                <a:ea typeface="黑体" pitchFamily="49" charset="-122"/>
              </a:rPr>
              <a:t>其他应说明的事项</a:t>
            </a:r>
            <a:endParaRPr lang="zh-CN" altLang="zh-CN" sz="2400" b="1" dirty="0" smtClean="0">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第九章  投标文件格式</a:t>
            </a:r>
            <a:r>
              <a:rPr lang="en-US" altLang="zh-CN" dirty="0" smtClean="0"/>
              <a:t>——</a:t>
            </a:r>
            <a:r>
              <a:rPr lang="zh-CN" altLang="en-US" dirty="0" smtClean="0"/>
              <a:t>商务和技术文件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971600" y="841276"/>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ctr">
              <a:buNone/>
            </a:pPr>
            <a:r>
              <a:rPr lang="x-none" altLang="zh-CN" sz="2400" b="1" dirty="0" smtClean="0">
                <a:latin typeface="黑体" pitchFamily="49" charset="-122"/>
                <a:ea typeface="黑体" pitchFamily="49" charset="-122"/>
              </a:rPr>
              <a:t>五、施工组织设计</a:t>
            </a:r>
            <a:endParaRPr lang="zh-CN" altLang="zh-CN" sz="2400" b="1" dirty="0" smtClean="0">
              <a:latin typeface="黑体" pitchFamily="49" charset="-122"/>
              <a:ea typeface="黑体" pitchFamily="49" charset="-122"/>
            </a:endParaRPr>
          </a:p>
          <a:p>
            <a:pPr marL="0" indent="360000" algn="ctr">
              <a:buNone/>
            </a:pPr>
            <a:r>
              <a:rPr lang="zh-CN" altLang="zh-CN" sz="2000" b="1" dirty="0" smtClean="0">
                <a:latin typeface="黑体" pitchFamily="49" charset="-122"/>
                <a:ea typeface="黑体" pitchFamily="49" charset="-122"/>
              </a:rPr>
              <a:t>（适用于技术评分最低标价法和综合评分法）</a:t>
            </a:r>
          </a:p>
          <a:p>
            <a:pPr marL="0" indent="360000" algn="just">
              <a:spcBef>
                <a:spcPts val="300"/>
              </a:spcBef>
              <a:buNone/>
            </a:pPr>
            <a:r>
              <a:rPr lang="en-US" altLang="zh-CN" sz="1800" b="1" dirty="0" smtClean="0">
                <a:latin typeface="黑体" pitchFamily="49" charset="-122"/>
                <a:ea typeface="黑体" pitchFamily="49" charset="-122"/>
              </a:rPr>
              <a:t>1. </a:t>
            </a:r>
            <a:r>
              <a:rPr lang="zh-CN" altLang="zh-CN" sz="1800" b="1" dirty="0" smtClean="0">
                <a:latin typeface="黑体" pitchFamily="49" charset="-122"/>
                <a:ea typeface="黑体" pitchFamily="49" charset="-122"/>
              </a:rPr>
              <a:t>投标人应按以下要点编制施工组织设计（文字宜精炼、内容具有针对性）：</a:t>
            </a:r>
          </a:p>
          <a:p>
            <a:pPr marL="0" indent="360000" algn="just">
              <a:spcBef>
                <a:spcPts val="300"/>
              </a:spcBef>
              <a:buNone/>
            </a:pPr>
            <a:r>
              <a:rPr lang="zh-CN" altLang="zh-CN" sz="1800" b="1" dirty="0" smtClean="0">
                <a:latin typeface="黑体" pitchFamily="49" charset="-122"/>
                <a:ea typeface="黑体" pitchFamily="49" charset="-122"/>
              </a:rPr>
              <a:t>（</a:t>
            </a:r>
            <a:r>
              <a:rPr lang="en-US" altLang="zh-CN" sz="1800" b="1" dirty="0" smtClean="0">
                <a:latin typeface="黑体" pitchFamily="49" charset="-122"/>
                <a:ea typeface="黑体" pitchFamily="49" charset="-122"/>
              </a:rPr>
              <a:t>1</a:t>
            </a:r>
            <a:r>
              <a:rPr lang="zh-CN" altLang="zh-CN" sz="1800" b="1" dirty="0" smtClean="0">
                <a:latin typeface="黑体" pitchFamily="49" charset="-122"/>
                <a:ea typeface="黑体" pitchFamily="49" charset="-122"/>
              </a:rPr>
              <a:t>）总体施工组织布置及规划</a:t>
            </a:r>
          </a:p>
          <a:p>
            <a:pPr marL="0" indent="360000" algn="just">
              <a:spcBef>
                <a:spcPts val="300"/>
              </a:spcBef>
              <a:buNone/>
            </a:pPr>
            <a:r>
              <a:rPr lang="zh-CN" altLang="zh-CN" sz="1800" b="1" dirty="0" smtClean="0">
                <a:latin typeface="黑体" pitchFamily="49" charset="-122"/>
                <a:ea typeface="黑体" pitchFamily="49" charset="-122"/>
              </a:rPr>
              <a:t>（</a:t>
            </a:r>
            <a:r>
              <a:rPr lang="en-US" altLang="zh-CN" sz="1800" b="1" dirty="0" smtClean="0">
                <a:latin typeface="黑体" pitchFamily="49" charset="-122"/>
                <a:ea typeface="黑体" pitchFamily="49" charset="-122"/>
              </a:rPr>
              <a:t>2</a:t>
            </a:r>
            <a:r>
              <a:rPr lang="zh-CN" altLang="zh-CN" sz="1800" b="1" dirty="0" smtClean="0">
                <a:latin typeface="黑体" pitchFamily="49" charset="-122"/>
                <a:ea typeface="黑体" pitchFamily="49" charset="-122"/>
              </a:rPr>
              <a:t>）主要工程项目的施工方案、方法与技术措施（尤其对重点、关键和难点工程的施工方案、方法及措施）</a:t>
            </a:r>
          </a:p>
          <a:p>
            <a:pPr marL="0" indent="360000" algn="just">
              <a:spcBef>
                <a:spcPts val="300"/>
              </a:spcBef>
              <a:buNone/>
            </a:pPr>
            <a:r>
              <a:rPr lang="zh-CN" altLang="zh-CN" sz="1800" b="1" dirty="0" smtClean="0">
                <a:latin typeface="黑体" pitchFamily="49" charset="-122"/>
                <a:ea typeface="黑体" pitchFamily="49" charset="-122"/>
              </a:rPr>
              <a:t>（</a:t>
            </a:r>
            <a:r>
              <a:rPr lang="en-US" altLang="zh-CN" sz="1800" b="1" dirty="0" smtClean="0">
                <a:latin typeface="黑体" pitchFamily="49" charset="-122"/>
                <a:ea typeface="黑体" pitchFamily="49" charset="-122"/>
              </a:rPr>
              <a:t>3</a:t>
            </a:r>
            <a:r>
              <a:rPr lang="zh-CN" altLang="zh-CN" sz="1800" b="1" dirty="0" smtClean="0">
                <a:latin typeface="黑体" pitchFamily="49" charset="-122"/>
                <a:ea typeface="黑体" pitchFamily="49" charset="-122"/>
              </a:rPr>
              <a:t>）工期保证体系及保证措施</a:t>
            </a:r>
          </a:p>
          <a:p>
            <a:pPr marL="0" indent="360000" algn="just">
              <a:spcBef>
                <a:spcPts val="300"/>
              </a:spcBef>
              <a:buNone/>
            </a:pPr>
            <a:r>
              <a:rPr lang="zh-CN" altLang="zh-CN" sz="1800" b="1" dirty="0" smtClean="0">
                <a:latin typeface="黑体" pitchFamily="49" charset="-122"/>
                <a:ea typeface="黑体" pitchFamily="49" charset="-122"/>
              </a:rPr>
              <a:t>（</a:t>
            </a:r>
            <a:r>
              <a:rPr lang="en-US" altLang="zh-CN" sz="1800" b="1" dirty="0" smtClean="0">
                <a:latin typeface="黑体" pitchFamily="49" charset="-122"/>
                <a:ea typeface="黑体" pitchFamily="49" charset="-122"/>
              </a:rPr>
              <a:t>4</a:t>
            </a:r>
            <a:r>
              <a:rPr lang="zh-CN" altLang="zh-CN" sz="1800" b="1" dirty="0" smtClean="0">
                <a:latin typeface="黑体" pitchFamily="49" charset="-122"/>
                <a:ea typeface="黑体" pitchFamily="49" charset="-122"/>
              </a:rPr>
              <a:t>）工程质量管理体系及保证措施</a:t>
            </a:r>
          </a:p>
          <a:p>
            <a:pPr marL="0" indent="360000" algn="just">
              <a:spcBef>
                <a:spcPts val="300"/>
              </a:spcBef>
              <a:buNone/>
            </a:pPr>
            <a:r>
              <a:rPr lang="zh-CN" altLang="zh-CN" sz="1800" b="1" dirty="0" smtClean="0">
                <a:latin typeface="黑体" pitchFamily="49" charset="-122"/>
                <a:ea typeface="黑体" pitchFamily="49" charset="-122"/>
              </a:rPr>
              <a:t>（</a:t>
            </a:r>
            <a:r>
              <a:rPr lang="en-US" altLang="zh-CN" sz="1800" b="1" dirty="0" smtClean="0">
                <a:latin typeface="黑体" pitchFamily="49" charset="-122"/>
                <a:ea typeface="黑体" pitchFamily="49" charset="-122"/>
              </a:rPr>
              <a:t>5</a:t>
            </a:r>
            <a:r>
              <a:rPr lang="zh-CN" altLang="zh-CN" sz="1800" b="1" dirty="0" smtClean="0">
                <a:latin typeface="黑体" pitchFamily="49" charset="-122"/>
                <a:ea typeface="黑体" pitchFamily="49" charset="-122"/>
              </a:rPr>
              <a:t>）安全生产管理体系及保证措施</a:t>
            </a:r>
          </a:p>
          <a:p>
            <a:pPr marL="0" indent="360000" algn="just">
              <a:spcBef>
                <a:spcPts val="300"/>
              </a:spcBef>
              <a:buNone/>
            </a:pPr>
            <a:r>
              <a:rPr lang="zh-CN" altLang="zh-CN" sz="1800" b="1" dirty="0" smtClean="0">
                <a:latin typeface="黑体" pitchFamily="49" charset="-122"/>
                <a:ea typeface="黑体" pitchFamily="49" charset="-122"/>
              </a:rPr>
              <a:t>（</a:t>
            </a:r>
            <a:r>
              <a:rPr lang="en-US" altLang="zh-CN" sz="1800" b="1" dirty="0" smtClean="0">
                <a:latin typeface="黑体" pitchFamily="49" charset="-122"/>
                <a:ea typeface="黑体" pitchFamily="49" charset="-122"/>
              </a:rPr>
              <a:t>6</a:t>
            </a:r>
            <a:r>
              <a:rPr lang="zh-CN" altLang="zh-CN" sz="1800" b="1" dirty="0" smtClean="0">
                <a:latin typeface="黑体" pitchFamily="49" charset="-122"/>
                <a:ea typeface="黑体" pitchFamily="49" charset="-122"/>
              </a:rPr>
              <a:t>）环境保护、水土保持保证体系及保证措施</a:t>
            </a:r>
          </a:p>
          <a:p>
            <a:pPr marL="0" indent="360000" algn="just">
              <a:spcBef>
                <a:spcPts val="300"/>
              </a:spcBef>
              <a:buNone/>
            </a:pPr>
            <a:r>
              <a:rPr lang="zh-CN" altLang="zh-CN" sz="1800" b="1" dirty="0" smtClean="0">
                <a:latin typeface="黑体" pitchFamily="49" charset="-122"/>
                <a:ea typeface="黑体" pitchFamily="49" charset="-122"/>
              </a:rPr>
              <a:t>（</a:t>
            </a:r>
            <a:r>
              <a:rPr lang="en-US" altLang="zh-CN" sz="1800" b="1" dirty="0" smtClean="0">
                <a:latin typeface="黑体" pitchFamily="49" charset="-122"/>
                <a:ea typeface="黑体" pitchFamily="49" charset="-122"/>
              </a:rPr>
              <a:t>7</a:t>
            </a:r>
            <a:r>
              <a:rPr lang="zh-CN" altLang="zh-CN" sz="1800" b="1" dirty="0" smtClean="0">
                <a:latin typeface="黑体" pitchFamily="49" charset="-122"/>
                <a:ea typeface="黑体" pitchFamily="49" charset="-122"/>
              </a:rPr>
              <a:t>）文明施工、文物保护保证体系及保证措施</a:t>
            </a:r>
          </a:p>
          <a:p>
            <a:pPr marL="0" indent="360000" algn="just">
              <a:spcBef>
                <a:spcPts val="300"/>
              </a:spcBef>
              <a:buNone/>
            </a:pPr>
            <a:r>
              <a:rPr lang="zh-CN" altLang="zh-CN" sz="1800" b="1" dirty="0" smtClean="0">
                <a:latin typeface="黑体" pitchFamily="49" charset="-122"/>
                <a:ea typeface="黑体" pitchFamily="49" charset="-122"/>
              </a:rPr>
              <a:t>（</a:t>
            </a:r>
            <a:r>
              <a:rPr lang="en-US" altLang="zh-CN" sz="1800" b="1" dirty="0" smtClean="0">
                <a:latin typeface="黑体" pitchFamily="49" charset="-122"/>
                <a:ea typeface="黑体" pitchFamily="49" charset="-122"/>
              </a:rPr>
              <a:t>8</a:t>
            </a:r>
            <a:r>
              <a:rPr lang="zh-CN" altLang="zh-CN" sz="1800" b="1" dirty="0" smtClean="0">
                <a:latin typeface="黑体" pitchFamily="49" charset="-122"/>
                <a:ea typeface="黑体" pitchFamily="49" charset="-122"/>
              </a:rPr>
              <a:t>）项目风险预测与防范，事故应急预案</a:t>
            </a:r>
          </a:p>
          <a:p>
            <a:pPr marL="0" indent="360000" algn="just">
              <a:spcBef>
                <a:spcPts val="300"/>
              </a:spcBef>
              <a:buNone/>
            </a:pPr>
            <a:r>
              <a:rPr lang="zh-CN" altLang="zh-CN" sz="1800" b="1" dirty="0" smtClean="0">
                <a:latin typeface="黑体" pitchFamily="49" charset="-122"/>
                <a:ea typeface="黑体" pitchFamily="49" charset="-122"/>
              </a:rPr>
              <a:t>（</a:t>
            </a:r>
            <a:r>
              <a:rPr lang="en-US" altLang="zh-CN" sz="1800" b="1" dirty="0" smtClean="0">
                <a:latin typeface="黑体" pitchFamily="49" charset="-122"/>
                <a:ea typeface="黑体" pitchFamily="49" charset="-122"/>
              </a:rPr>
              <a:t>9</a:t>
            </a:r>
            <a:r>
              <a:rPr lang="zh-CN" altLang="zh-CN" sz="1800" b="1" dirty="0" smtClean="0">
                <a:latin typeface="黑体" pitchFamily="49" charset="-122"/>
                <a:ea typeface="黑体" pitchFamily="49" charset="-122"/>
              </a:rPr>
              <a:t>）其他应说明的事项</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第九章  投标文件格式</a:t>
            </a:r>
            <a:r>
              <a:rPr lang="en-US" altLang="zh-CN" dirty="0" smtClean="0"/>
              <a:t>——</a:t>
            </a:r>
            <a:r>
              <a:rPr lang="zh-CN" altLang="en-US" dirty="0" smtClean="0"/>
              <a:t>商务和技术文件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971600" y="841276"/>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ctr">
              <a:buNone/>
            </a:pPr>
            <a:r>
              <a:rPr lang="x-none" altLang="zh-CN" sz="2400" b="1" dirty="0" smtClean="0">
                <a:latin typeface="黑体" pitchFamily="49" charset="-122"/>
                <a:ea typeface="黑体" pitchFamily="49" charset="-122"/>
              </a:rPr>
              <a:t>五、施工组织设计</a:t>
            </a:r>
            <a:endParaRPr lang="zh-CN" altLang="zh-CN" sz="2400" b="1" dirty="0" smtClean="0">
              <a:latin typeface="黑体" pitchFamily="49" charset="-122"/>
              <a:ea typeface="黑体" pitchFamily="49" charset="-122"/>
            </a:endParaRPr>
          </a:p>
          <a:p>
            <a:pPr marL="0" indent="360000" algn="ctr">
              <a:buNone/>
            </a:pPr>
            <a:r>
              <a:rPr lang="zh-CN" altLang="zh-CN" sz="2000" b="1" dirty="0" smtClean="0">
                <a:latin typeface="黑体" pitchFamily="49" charset="-122"/>
                <a:ea typeface="黑体" pitchFamily="49" charset="-122"/>
              </a:rPr>
              <a:t>（适用于技术评分最低标价法和综合评分法）</a:t>
            </a:r>
          </a:p>
          <a:p>
            <a:pPr marL="0" indent="360000" algn="just">
              <a:spcBef>
                <a:spcPts val="300"/>
              </a:spcBef>
              <a:buNone/>
            </a:pPr>
            <a:r>
              <a:rPr lang="en-US" altLang="zh-CN" sz="2200" b="1" dirty="0" smtClean="0">
                <a:latin typeface="黑体" pitchFamily="49" charset="-122"/>
                <a:ea typeface="黑体" pitchFamily="49" charset="-122"/>
              </a:rPr>
              <a:t>2. </a:t>
            </a:r>
            <a:r>
              <a:rPr lang="zh-CN" altLang="zh-CN" sz="2200" b="1" dirty="0" smtClean="0">
                <a:latin typeface="黑体" pitchFamily="49" charset="-122"/>
                <a:ea typeface="黑体" pitchFamily="49" charset="-122"/>
              </a:rPr>
              <a:t>施工组织设计除采用文字表述外可附下列图表，图表及格式要求附后。</a:t>
            </a:r>
          </a:p>
          <a:p>
            <a:pPr marL="0" indent="360000" algn="just">
              <a:spcBef>
                <a:spcPts val="300"/>
              </a:spcBef>
              <a:buNone/>
            </a:pPr>
            <a:r>
              <a:rPr lang="zh-CN" altLang="zh-CN" sz="2200" b="1" dirty="0" smtClean="0">
                <a:latin typeface="黑体" pitchFamily="49" charset="-122"/>
                <a:ea typeface="黑体" pitchFamily="49" charset="-122"/>
              </a:rPr>
              <a:t>附表一</a:t>
            </a:r>
            <a:r>
              <a:rPr lang="en-US" altLang="zh-CN" sz="2200" b="1" dirty="0" smtClean="0">
                <a:latin typeface="黑体" pitchFamily="49" charset="-122"/>
                <a:ea typeface="黑体" pitchFamily="49" charset="-122"/>
              </a:rPr>
              <a:t>  </a:t>
            </a:r>
            <a:r>
              <a:rPr lang="zh-CN" altLang="zh-CN" sz="2200" b="1" dirty="0" smtClean="0">
                <a:latin typeface="黑体" pitchFamily="49" charset="-122"/>
                <a:ea typeface="黑体" pitchFamily="49" charset="-122"/>
              </a:rPr>
              <a:t>施工总体计划表</a:t>
            </a:r>
          </a:p>
          <a:p>
            <a:pPr marL="0" indent="360000" algn="just">
              <a:spcBef>
                <a:spcPts val="300"/>
              </a:spcBef>
              <a:buNone/>
            </a:pPr>
            <a:r>
              <a:rPr lang="zh-CN" altLang="zh-CN" sz="2200" b="1" dirty="0" smtClean="0">
                <a:latin typeface="黑体" pitchFamily="49" charset="-122"/>
                <a:ea typeface="黑体" pitchFamily="49" charset="-122"/>
              </a:rPr>
              <a:t>附表二</a:t>
            </a:r>
            <a:r>
              <a:rPr lang="en-US" altLang="zh-CN" sz="2200" b="1" dirty="0" smtClean="0">
                <a:latin typeface="黑体" pitchFamily="49" charset="-122"/>
                <a:ea typeface="黑体" pitchFamily="49" charset="-122"/>
              </a:rPr>
              <a:t>  </a:t>
            </a:r>
            <a:r>
              <a:rPr lang="zh-CN" altLang="zh-CN" sz="2200" b="1" dirty="0" smtClean="0">
                <a:latin typeface="黑体" pitchFamily="49" charset="-122"/>
                <a:ea typeface="黑体" pitchFamily="49" charset="-122"/>
              </a:rPr>
              <a:t>分项工程进度率计划（斜率图）</a:t>
            </a:r>
          </a:p>
          <a:p>
            <a:pPr marL="0" indent="360000" algn="just">
              <a:spcBef>
                <a:spcPts val="300"/>
              </a:spcBef>
              <a:buNone/>
            </a:pPr>
            <a:r>
              <a:rPr lang="zh-CN" altLang="zh-CN" sz="2200" b="1" dirty="0" smtClean="0">
                <a:latin typeface="黑体" pitchFamily="49" charset="-122"/>
                <a:ea typeface="黑体" pitchFamily="49" charset="-122"/>
              </a:rPr>
              <a:t>附表三</a:t>
            </a:r>
            <a:r>
              <a:rPr lang="en-US" altLang="zh-CN" sz="2200" b="1" dirty="0" smtClean="0">
                <a:latin typeface="黑体" pitchFamily="49" charset="-122"/>
                <a:ea typeface="黑体" pitchFamily="49" charset="-122"/>
              </a:rPr>
              <a:t>  </a:t>
            </a:r>
            <a:r>
              <a:rPr lang="zh-CN" altLang="zh-CN" sz="2200" b="1" dirty="0" smtClean="0">
                <a:latin typeface="黑体" pitchFamily="49" charset="-122"/>
                <a:ea typeface="黑体" pitchFamily="49" charset="-122"/>
              </a:rPr>
              <a:t>工程管理曲线</a:t>
            </a:r>
          </a:p>
          <a:p>
            <a:pPr marL="0" indent="360000" algn="just">
              <a:spcBef>
                <a:spcPts val="300"/>
              </a:spcBef>
              <a:buNone/>
            </a:pPr>
            <a:r>
              <a:rPr lang="zh-CN" altLang="zh-CN" sz="2200" b="1" dirty="0" smtClean="0">
                <a:latin typeface="黑体" pitchFamily="49" charset="-122"/>
                <a:ea typeface="黑体" pitchFamily="49" charset="-122"/>
              </a:rPr>
              <a:t>附表四</a:t>
            </a:r>
            <a:r>
              <a:rPr lang="en-US" altLang="zh-CN" sz="2200" b="1" dirty="0" smtClean="0">
                <a:latin typeface="黑体" pitchFamily="49" charset="-122"/>
                <a:ea typeface="黑体" pitchFamily="49" charset="-122"/>
              </a:rPr>
              <a:t>  </a:t>
            </a:r>
            <a:r>
              <a:rPr lang="zh-CN" altLang="zh-CN" sz="2200" b="1" dirty="0" smtClean="0">
                <a:latin typeface="黑体" pitchFamily="49" charset="-122"/>
                <a:ea typeface="黑体" pitchFamily="49" charset="-122"/>
              </a:rPr>
              <a:t>分项工程生产率和施工周期表</a:t>
            </a:r>
          </a:p>
          <a:p>
            <a:pPr marL="0" indent="360000" algn="just">
              <a:spcBef>
                <a:spcPts val="300"/>
              </a:spcBef>
              <a:buNone/>
            </a:pPr>
            <a:r>
              <a:rPr lang="zh-CN" altLang="zh-CN" sz="2200" b="1" dirty="0" smtClean="0">
                <a:latin typeface="黑体" pitchFamily="49" charset="-122"/>
                <a:ea typeface="黑体" pitchFamily="49" charset="-122"/>
              </a:rPr>
              <a:t>附表五</a:t>
            </a:r>
            <a:r>
              <a:rPr lang="en-US" altLang="zh-CN" sz="2200" b="1" dirty="0" smtClean="0">
                <a:latin typeface="黑体" pitchFamily="49" charset="-122"/>
                <a:ea typeface="黑体" pitchFamily="49" charset="-122"/>
              </a:rPr>
              <a:t>  </a:t>
            </a:r>
            <a:r>
              <a:rPr lang="zh-CN" altLang="zh-CN" sz="2200" b="1" dirty="0" smtClean="0">
                <a:latin typeface="黑体" pitchFamily="49" charset="-122"/>
                <a:ea typeface="黑体" pitchFamily="49" charset="-122"/>
              </a:rPr>
              <a:t>施工总平面图</a:t>
            </a:r>
          </a:p>
          <a:p>
            <a:pPr marL="0" indent="360000" algn="just">
              <a:spcBef>
                <a:spcPts val="300"/>
              </a:spcBef>
              <a:buNone/>
            </a:pPr>
            <a:r>
              <a:rPr lang="zh-CN" altLang="zh-CN" sz="2200" b="1" dirty="0" smtClean="0">
                <a:latin typeface="黑体" pitchFamily="49" charset="-122"/>
                <a:ea typeface="黑体" pitchFamily="49" charset="-122"/>
              </a:rPr>
              <a:t>附表六</a:t>
            </a:r>
            <a:r>
              <a:rPr lang="en-US" altLang="zh-CN" sz="2200" b="1" dirty="0" smtClean="0">
                <a:latin typeface="黑体" pitchFamily="49" charset="-122"/>
                <a:ea typeface="黑体" pitchFamily="49" charset="-122"/>
              </a:rPr>
              <a:t>  </a:t>
            </a:r>
            <a:r>
              <a:rPr lang="zh-CN" altLang="zh-CN" sz="2200" b="1" dirty="0" smtClean="0">
                <a:latin typeface="黑体" pitchFamily="49" charset="-122"/>
                <a:ea typeface="黑体" pitchFamily="49" charset="-122"/>
              </a:rPr>
              <a:t>劳动力计划表</a:t>
            </a:r>
            <a:r>
              <a:rPr lang="en-US" altLang="zh-CN" sz="2200" b="1" dirty="0" smtClean="0">
                <a:latin typeface="黑体" pitchFamily="49" charset="-122"/>
                <a:ea typeface="黑体" pitchFamily="49" charset="-122"/>
              </a:rPr>
              <a:t>     </a:t>
            </a:r>
            <a:endParaRPr lang="zh-CN" altLang="zh-CN" sz="2200" b="1" dirty="0" smtClean="0">
              <a:latin typeface="黑体" pitchFamily="49" charset="-122"/>
              <a:ea typeface="黑体" pitchFamily="49" charset="-122"/>
            </a:endParaRPr>
          </a:p>
          <a:p>
            <a:pPr marL="0" indent="360000" algn="just">
              <a:spcBef>
                <a:spcPts val="300"/>
              </a:spcBef>
              <a:buNone/>
            </a:pPr>
            <a:r>
              <a:rPr lang="zh-CN" altLang="zh-CN" sz="2200" b="1" dirty="0" smtClean="0">
                <a:latin typeface="黑体" pitchFamily="49" charset="-122"/>
                <a:ea typeface="黑体" pitchFamily="49" charset="-122"/>
              </a:rPr>
              <a:t>附表七</a:t>
            </a:r>
            <a:r>
              <a:rPr lang="en-US" altLang="zh-CN" sz="2200" b="1" dirty="0" smtClean="0">
                <a:latin typeface="黑体" pitchFamily="49" charset="-122"/>
                <a:ea typeface="黑体" pitchFamily="49" charset="-122"/>
              </a:rPr>
              <a:t>  </a:t>
            </a:r>
            <a:r>
              <a:rPr lang="zh-CN" altLang="zh-CN" sz="2200" b="1" dirty="0" smtClean="0">
                <a:latin typeface="黑体" pitchFamily="49" charset="-122"/>
                <a:ea typeface="黑体" pitchFamily="49" charset="-122"/>
              </a:rPr>
              <a:t>临时占地计划表</a:t>
            </a:r>
          </a:p>
          <a:p>
            <a:pPr marL="0" indent="360000" algn="just">
              <a:spcBef>
                <a:spcPts val="300"/>
              </a:spcBef>
              <a:buNone/>
            </a:pPr>
            <a:r>
              <a:rPr lang="zh-CN" altLang="zh-CN" sz="2200" b="1" dirty="0" smtClean="0">
                <a:latin typeface="黑体" pitchFamily="49" charset="-122"/>
                <a:ea typeface="黑体" pitchFamily="49" charset="-122"/>
              </a:rPr>
              <a:t>附表八</a:t>
            </a:r>
            <a:r>
              <a:rPr lang="en-US" altLang="zh-CN" sz="2200" b="1" dirty="0" smtClean="0">
                <a:latin typeface="黑体" pitchFamily="49" charset="-122"/>
                <a:ea typeface="黑体" pitchFamily="49" charset="-122"/>
              </a:rPr>
              <a:t>  </a:t>
            </a:r>
            <a:r>
              <a:rPr lang="zh-CN" altLang="zh-CN" sz="2200" b="1" dirty="0" smtClean="0">
                <a:latin typeface="黑体" pitchFamily="49" charset="-122"/>
                <a:ea typeface="黑体" pitchFamily="49" charset="-122"/>
              </a:rPr>
              <a:t>外供电力需求计划表</a:t>
            </a:r>
            <a:endParaRPr lang="zh-CN" altLang="zh-CN" sz="2400" b="1" dirty="0" smtClean="0">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第一章  招标公告</a:t>
            </a:r>
            <a:r>
              <a:rPr lang="zh-CN" altLang="zh-CN" dirty="0" smtClean="0"/>
              <a:t>（未进行资格预审）</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83568" y="985292"/>
            <a:ext cx="8064896"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600"/>
              </a:spcBef>
              <a:buNone/>
            </a:pPr>
            <a:r>
              <a:rPr lang="x-none" altLang="zh-CN" sz="2200" b="1" dirty="0" smtClean="0"/>
              <a:t>3. 投标人资格要求</a:t>
            </a:r>
            <a:endParaRPr lang="zh-CN" altLang="zh-CN" sz="2200" b="1" dirty="0" smtClean="0"/>
          </a:p>
          <a:p>
            <a:pPr marL="0" indent="0" algn="just">
              <a:spcBef>
                <a:spcPts val="600"/>
              </a:spcBef>
              <a:buNone/>
            </a:pPr>
            <a:r>
              <a:rPr lang="en-US" altLang="zh-CN" sz="2200" dirty="0" smtClean="0"/>
              <a:t>3.1 </a:t>
            </a:r>
            <a:r>
              <a:rPr lang="zh-CN" altLang="zh-CN" sz="2200" dirty="0" smtClean="0"/>
              <a:t>本次招标要求投标人须具备</a:t>
            </a:r>
            <a:r>
              <a:rPr lang="en-US" altLang="zh-CN" sz="2200" u="sng" dirty="0" smtClean="0"/>
              <a:t>        </a:t>
            </a:r>
            <a:r>
              <a:rPr lang="zh-CN" altLang="zh-CN" sz="2200" dirty="0" smtClean="0"/>
              <a:t>资质、</a:t>
            </a:r>
            <a:r>
              <a:rPr lang="en-US" altLang="zh-CN" sz="2200" u="sng" dirty="0" smtClean="0"/>
              <a:t>        </a:t>
            </a:r>
            <a:r>
              <a:rPr lang="zh-CN" altLang="zh-CN" sz="2200" dirty="0" smtClean="0"/>
              <a:t>业绩，并在人员、设备、资金等方面具有相应的施工能力。</a:t>
            </a:r>
          </a:p>
          <a:p>
            <a:pPr marL="0" indent="0" algn="just">
              <a:spcBef>
                <a:spcPts val="600"/>
              </a:spcBef>
              <a:buNone/>
            </a:pPr>
            <a:r>
              <a:rPr lang="zh-CN" altLang="zh-CN" sz="2200" dirty="0" smtClean="0"/>
              <a:t>投标人应进入交通运输部“全国公路建设市场信用信息管理系统（</a:t>
            </a:r>
            <a:r>
              <a:rPr lang="en-US" altLang="zh-CN" sz="2200" dirty="0" smtClean="0"/>
              <a:t>http</a:t>
            </a:r>
            <a:r>
              <a:rPr lang="zh-CN" altLang="zh-CN" sz="2200" dirty="0" smtClean="0"/>
              <a:t>：</a:t>
            </a:r>
            <a:r>
              <a:rPr lang="en-US" altLang="zh-CN" sz="2200" dirty="0" smtClean="0"/>
              <a:t>//glxy.mot.gov.cn</a:t>
            </a:r>
            <a:r>
              <a:rPr lang="zh-CN" altLang="zh-CN" sz="2200" dirty="0" smtClean="0"/>
              <a:t>）”中的公路工程施工资质企业名录，且投标人名称和资质与该名录中的相应企业名称和资质完全一致。</a:t>
            </a:r>
          </a:p>
          <a:p>
            <a:pPr marL="0" indent="0" algn="just">
              <a:spcBef>
                <a:spcPts val="600"/>
              </a:spcBef>
              <a:buNone/>
            </a:pPr>
            <a:endParaRPr lang="en-US" altLang="zh-CN" sz="2400" dirty="0" smtClean="0"/>
          </a:p>
          <a:p>
            <a:pPr marL="0" indent="0" algn="just">
              <a:spcBef>
                <a:spcPts val="600"/>
              </a:spcBef>
              <a:buNone/>
            </a:pPr>
            <a:r>
              <a:rPr lang="en-US" altLang="zh-CN" sz="2200" dirty="0" smtClean="0"/>
              <a:t>【</a:t>
            </a:r>
            <a:r>
              <a:rPr lang="zh-CN" altLang="zh-CN" sz="2200" dirty="0" smtClean="0"/>
              <a:t>本段规定仅适用于根据《关于发布公路工程从业企业资质名录的通知》（厅公路字〔</a:t>
            </a:r>
            <a:r>
              <a:rPr lang="en-US" altLang="zh-CN" sz="2200" dirty="0" smtClean="0"/>
              <a:t>2011</a:t>
            </a:r>
            <a:r>
              <a:rPr lang="zh-CN" altLang="zh-CN" sz="2200" dirty="0" smtClean="0"/>
              <a:t>〕</a:t>
            </a:r>
            <a:r>
              <a:rPr lang="en-US" altLang="zh-CN" sz="2200" dirty="0" smtClean="0"/>
              <a:t>114</a:t>
            </a:r>
            <a:r>
              <a:rPr lang="zh-CN" altLang="zh-CN" sz="2200" dirty="0" smtClean="0"/>
              <a:t>号）要求，招标人应通过名录对投标人资质条件进行审核的公路施工企业。</a:t>
            </a:r>
            <a:r>
              <a:rPr lang="en-US" altLang="zh-CN" sz="2200" dirty="0" smtClean="0"/>
              <a:t>】</a:t>
            </a:r>
            <a:endParaRPr lang="en-US" altLang="zh-CN" sz="24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第九章  投标文件格式</a:t>
            </a:r>
            <a:r>
              <a:rPr lang="en-US" altLang="zh-CN" dirty="0" smtClean="0"/>
              <a:t>——</a:t>
            </a:r>
            <a:r>
              <a:rPr lang="zh-CN" altLang="en-US" dirty="0" smtClean="0"/>
              <a:t>商务和技术文件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43204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None/>
            </a:pPr>
            <a:r>
              <a:rPr lang="zh-CN" altLang="zh-CN" sz="2400" b="1" dirty="0" smtClean="0"/>
              <a:t>七、拟分包项目情况表</a:t>
            </a:r>
            <a:endParaRPr lang="en-US" altLang="zh-CN" sz="2200" dirty="0" smtClean="0">
              <a:solidFill>
                <a:srgbClr val="FF0000"/>
              </a:solidFill>
            </a:endParaRPr>
          </a:p>
        </p:txBody>
      </p:sp>
      <p:graphicFrame>
        <p:nvGraphicFramePr>
          <p:cNvPr id="5" name="表格 4"/>
          <p:cNvGraphicFramePr>
            <a:graphicFrameLocks noGrp="1"/>
          </p:cNvGraphicFramePr>
          <p:nvPr/>
        </p:nvGraphicFramePr>
        <p:xfrm>
          <a:off x="683568" y="1561356"/>
          <a:ext cx="8064896" cy="3048000"/>
        </p:xfrm>
        <a:graphic>
          <a:graphicData uri="http://schemas.openxmlformats.org/drawingml/2006/table">
            <a:tbl>
              <a:tblPr/>
              <a:tblGrid>
                <a:gridCol w="1804924"/>
                <a:gridCol w="2227524"/>
                <a:gridCol w="1690401"/>
                <a:gridCol w="2342047"/>
              </a:tblGrid>
              <a:tr h="184918">
                <a:tc>
                  <a:txBody>
                    <a:bodyPr/>
                    <a:lstStyle/>
                    <a:p>
                      <a:pPr algn="ctr">
                        <a:lnSpc>
                          <a:spcPct val="100000"/>
                        </a:lnSpc>
                        <a:spcAft>
                          <a:spcPts val="0"/>
                        </a:spcAft>
                      </a:pPr>
                      <a:r>
                        <a:rPr lang="zh-CN" sz="2000" b="1" kern="100" dirty="0">
                          <a:latin typeface="黑体" pitchFamily="49" charset="-122"/>
                          <a:ea typeface="黑体" pitchFamily="49" charset="-122"/>
                          <a:cs typeface="Times New Roman"/>
                        </a:rPr>
                        <a:t>拟分包的工程项目</a:t>
                      </a: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dirty="0">
                          <a:latin typeface="黑体" pitchFamily="49" charset="-122"/>
                          <a:ea typeface="黑体" pitchFamily="49" charset="-122"/>
                          <a:cs typeface="Times New Roman"/>
                        </a:rPr>
                        <a:t>主要工程内容</a:t>
                      </a: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a:latin typeface="黑体" pitchFamily="49" charset="-122"/>
                          <a:ea typeface="黑体" pitchFamily="49" charset="-122"/>
                          <a:cs typeface="Times New Roman"/>
                        </a:rPr>
                        <a:t>预计造价（万元）</a:t>
                      </a: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a:latin typeface="黑体" pitchFamily="49" charset="-122"/>
                          <a:ea typeface="黑体" pitchFamily="49" charset="-122"/>
                          <a:cs typeface="Times New Roman"/>
                        </a:rPr>
                        <a:t>备 注</a:t>
                      </a: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4918">
                <a:tc>
                  <a:txBody>
                    <a:bodyPr/>
                    <a:lstStyle/>
                    <a:p>
                      <a:pPr algn="ctr">
                        <a:lnSpc>
                          <a:spcPct val="100000"/>
                        </a:lnSpc>
                        <a:spcAft>
                          <a:spcPts val="0"/>
                        </a:spcAft>
                      </a:pPr>
                      <a:endParaRPr lang="en-US" sz="2000" b="1" kern="100" dirty="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2000" b="1" kern="100" dirty="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2000" b="1" kern="10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8">
                  <a:txBody>
                    <a:bodyPr/>
                    <a:lstStyle/>
                    <a:p>
                      <a:pPr algn="just">
                        <a:lnSpc>
                          <a:spcPct val="100000"/>
                        </a:lnSpc>
                        <a:spcAft>
                          <a:spcPts val="0"/>
                        </a:spcAft>
                      </a:pPr>
                      <a:r>
                        <a:rPr lang="zh-CN" sz="2000" b="1" kern="100" dirty="0">
                          <a:latin typeface="黑体" pitchFamily="49" charset="-122"/>
                          <a:ea typeface="黑体" pitchFamily="49" charset="-122"/>
                          <a:cs typeface="Times New Roman"/>
                        </a:rPr>
                        <a:t>注：若无分包计划，则投标人应在本表填写</a:t>
                      </a:r>
                      <a:r>
                        <a:rPr lang="en-US" sz="2000" b="1" kern="100" dirty="0">
                          <a:latin typeface="黑体" pitchFamily="49" charset="-122"/>
                          <a:ea typeface="黑体" pitchFamily="49" charset="-122"/>
                          <a:cs typeface="Times New Roman"/>
                        </a:rPr>
                        <a:t>“</a:t>
                      </a:r>
                      <a:r>
                        <a:rPr lang="zh-CN" sz="2000" b="1" kern="100" dirty="0">
                          <a:latin typeface="黑体" pitchFamily="49" charset="-122"/>
                          <a:ea typeface="黑体" pitchFamily="49" charset="-122"/>
                          <a:cs typeface="Times New Roman"/>
                        </a:rPr>
                        <a:t>无。</a:t>
                      </a:r>
                      <a:r>
                        <a:rPr lang="en-US" sz="2000" b="1" kern="100" dirty="0">
                          <a:latin typeface="黑体" pitchFamily="49" charset="-122"/>
                          <a:ea typeface="黑体" pitchFamily="49" charset="-122"/>
                          <a:cs typeface="Times New Roman"/>
                        </a:rPr>
                        <a:t>”</a:t>
                      </a:r>
                      <a:endParaRPr lang="zh-CN" sz="2000" b="1" kern="100" dirty="0">
                        <a:latin typeface="黑体" pitchFamily="49" charset="-122"/>
                        <a:ea typeface="黑体" pitchFamily="49" charset="-122"/>
                        <a:cs typeface="Times New Roman"/>
                      </a:endParaRPr>
                    </a:p>
                  </a:txBody>
                  <a:tcPr marL="45389" marR="453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351">
                <a:tc>
                  <a:txBody>
                    <a:bodyPr/>
                    <a:lstStyle/>
                    <a:p>
                      <a:pPr algn="ctr">
                        <a:lnSpc>
                          <a:spcPct val="100000"/>
                        </a:lnSpc>
                        <a:spcAft>
                          <a:spcPts val="0"/>
                        </a:spcAft>
                      </a:pPr>
                      <a:endParaRPr lang="en-US" sz="2000" b="1" kern="10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2000" b="1" kern="100" dirty="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2000" b="1" kern="100" dirty="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89121">
                <a:tc>
                  <a:txBody>
                    <a:bodyPr/>
                    <a:lstStyle/>
                    <a:p>
                      <a:pPr algn="ctr">
                        <a:lnSpc>
                          <a:spcPct val="100000"/>
                        </a:lnSpc>
                        <a:spcAft>
                          <a:spcPts val="0"/>
                        </a:spcAft>
                      </a:pPr>
                      <a:endParaRPr lang="en-US" sz="2000" b="1" kern="10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2000" b="1" kern="100" dirty="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2000" b="1" kern="100" dirty="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84918">
                <a:tc>
                  <a:txBody>
                    <a:bodyPr/>
                    <a:lstStyle/>
                    <a:p>
                      <a:pPr algn="ctr">
                        <a:lnSpc>
                          <a:spcPct val="100000"/>
                        </a:lnSpc>
                        <a:spcAft>
                          <a:spcPts val="0"/>
                        </a:spcAft>
                      </a:pPr>
                      <a:endParaRPr lang="en-US" sz="2000" b="1" kern="10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2000" b="1" kern="10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2000" b="1" kern="100" dirty="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89121">
                <a:tc>
                  <a:txBody>
                    <a:bodyPr/>
                    <a:lstStyle/>
                    <a:p>
                      <a:pPr algn="ctr">
                        <a:lnSpc>
                          <a:spcPct val="100000"/>
                        </a:lnSpc>
                        <a:spcAft>
                          <a:spcPts val="0"/>
                        </a:spcAft>
                      </a:pPr>
                      <a:endParaRPr lang="en-US" sz="2000" b="1" kern="100" dirty="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2000" b="1" kern="10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2000" b="1" kern="100" dirty="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89121">
                <a:tc>
                  <a:txBody>
                    <a:bodyPr/>
                    <a:lstStyle/>
                    <a:p>
                      <a:pPr algn="ctr">
                        <a:lnSpc>
                          <a:spcPct val="100000"/>
                        </a:lnSpc>
                        <a:spcAft>
                          <a:spcPts val="0"/>
                        </a:spcAft>
                      </a:pPr>
                      <a:endParaRPr lang="en-US" sz="2000" b="1" kern="10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2000" b="1" kern="10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2000" b="1" kern="100" dirty="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89121">
                <a:tc>
                  <a:txBody>
                    <a:bodyPr/>
                    <a:lstStyle/>
                    <a:p>
                      <a:pPr algn="ctr">
                        <a:lnSpc>
                          <a:spcPct val="100000"/>
                        </a:lnSpc>
                        <a:spcAft>
                          <a:spcPts val="0"/>
                        </a:spcAft>
                      </a:pPr>
                      <a:endParaRPr lang="en-US" sz="2000" b="1" kern="10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2000" b="1" kern="10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2000" b="1" kern="100" dirty="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89121">
                <a:tc gridSpan="2">
                  <a:txBody>
                    <a:bodyPr/>
                    <a:lstStyle/>
                    <a:p>
                      <a:pPr algn="ctr">
                        <a:lnSpc>
                          <a:spcPct val="100000"/>
                        </a:lnSpc>
                        <a:spcAft>
                          <a:spcPts val="0"/>
                        </a:spcAft>
                      </a:pPr>
                      <a:r>
                        <a:rPr lang="zh-CN" sz="2000" b="1" kern="100">
                          <a:latin typeface="黑体" pitchFamily="49" charset="-122"/>
                          <a:ea typeface="黑体" pitchFamily="49" charset="-122"/>
                          <a:cs typeface="Times New Roman"/>
                        </a:rPr>
                        <a:t>拟分包工程造价合计（万元）</a:t>
                      </a: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00000"/>
                        </a:lnSpc>
                        <a:spcAft>
                          <a:spcPts val="0"/>
                        </a:spcAft>
                      </a:pPr>
                      <a:endParaRPr lang="en-US" sz="2000" b="1" kern="100" dirty="0">
                        <a:latin typeface="黑体" pitchFamily="49" charset="-122"/>
                        <a:ea typeface="黑体" pitchFamily="49" charset="-122"/>
                        <a:cs typeface="Times New Roman"/>
                      </a:endParaRPr>
                    </a:p>
                  </a:txBody>
                  <a:tcPr marL="45389" marR="453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bl>
          </a:graphicData>
        </a:graphic>
      </p:graphicFrame>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第九章  投标文件格式</a:t>
            </a:r>
            <a:r>
              <a:rPr lang="en-US" altLang="zh-CN" dirty="0" smtClean="0"/>
              <a:t>——</a:t>
            </a:r>
            <a:r>
              <a:rPr lang="zh-CN" altLang="en-US" dirty="0" smtClean="0"/>
              <a:t>商务和技术文件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43204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algn="ctr">
              <a:buNone/>
            </a:pPr>
            <a:r>
              <a:rPr lang="x-none" altLang="zh-CN" sz="2400" b="1" dirty="0" smtClean="0"/>
              <a:t>八、资格审查资料（适用于未进行资格预审的）</a:t>
            </a:r>
            <a:endParaRPr lang="zh-CN" altLang="zh-CN" sz="2400" b="1" dirty="0" smtClean="0"/>
          </a:p>
          <a:p>
            <a:pPr marL="0" algn="ctr">
              <a:buNone/>
            </a:pPr>
            <a:r>
              <a:rPr lang="x-none" altLang="zh-CN" sz="2400" b="1" dirty="0" smtClean="0"/>
              <a:t> </a:t>
            </a:r>
            <a:r>
              <a:rPr lang="zh-CN" altLang="zh-CN" sz="2400" b="1" dirty="0" smtClean="0"/>
              <a:t>（一）投标人基本情况表</a:t>
            </a:r>
            <a:endParaRPr lang="en-US" altLang="zh-CN" sz="2200" dirty="0" smtClean="0">
              <a:solidFill>
                <a:srgbClr val="FF0000"/>
              </a:solidFill>
            </a:endParaRPr>
          </a:p>
        </p:txBody>
      </p:sp>
      <p:graphicFrame>
        <p:nvGraphicFramePr>
          <p:cNvPr id="7" name="表格 6"/>
          <p:cNvGraphicFramePr>
            <a:graphicFrameLocks noGrp="1"/>
          </p:cNvGraphicFramePr>
          <p:nvPr/>
        </p:nvGraphicFramePr>
        <p:xfrm>
          <a:off x="899592" y="1968500"/>
          <a:ext cx="7920880" cy="2438400"/>
        </p:xfrm>
        <a:graphic>
          <a:graphicData uri="http://schemas.openxmlformats.org/drawingml/2006/table">
            <a:tbl>
              <a:tblPr/>
              <a:tblGrid>
                <a:gridCol w="1691882"/>
                <a:gridCol w="6228998"/>
              </a:tblGrid>
              <a:tr h="0">
                <a:tc>
                  <a:txBody>
                    <a:bodyPr/>
                    <a:lstStyle/>
                    <a:p>
                      <a:pPr algn="ctr">
                        <a:lnSpc>
                          <a:spcPct val="100000"/>
                        </a:lnSpc>
                        <a:spcAft>
                          <a:spcPts val="0"/>
                        </a:spcAft>
                      </a:pPr>
                      <a:r>
                        <a:rPr lang="zh-CN" sz="2000" b="1" kern="100" dirty="0">
                          <a:latin typeface="黑体" pitchFamily="49" charset="-122"/>
                          <a:ea typeface="黑体" pitchFamily="49" charset="-122"/>
                          <a:cs typeface="Times New Roman"/>
                        </a:rPr>
                        <a:t>投标人关联企业情况</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zh-CN" sz="2000" b="1" kern="100" dirty="0">
                          <a:latin typeface="黑体" pitchFamily="49" charset="-122"/>
                          <a:ea typeface="黑体" pitchFamily="49" charset="-122"/>
                          <a:cs typeface="Times New Roman"/>
                        </a:rPr>
                        <a:t>投标人应提供关联企业情况，包括：</a:t>
                      </a:r>
                    </a:p>
                    <a:p>
                      <a:pPr algn="just">
                        <a:lnSpc>
                          <a:spcPct val="100000"/>
                        </a:lnSpc>
                        <a:spcAft>
                          <a:spcPts val="0"/>
                        </a:spcAft>
                      </a:pPr>
                      <a:r>
                        <a:rPr lang="zh-CN" sz="2000" b="1" kern="100" dirty="0">
                          <a:latin typeface="黑体" pitchFamily="49" charset="-122"/>
                          <a:ea typeface="黑体" pitchFamily="49" charset="-122"/>
                          <a:cs typeface="Times New Roman"/>
                        </a:rPr>
                        <a:t>（</a:t>
                      </a:r>
                      <a:r>
                        <a:rPr lang="en-US" sz="2000" b="1" kern="100" dirty="0">
                          <a:latin typeface="黑体" pitchFamily="49" charset="-122"/>
                          <a:ea typeface="黑体" pitchFamily="49" charset="-122"/>
                          <a:cs typeface="Times New Roman"/>
                        </a:rPr>
                        <a:t>1</a:t>
                      </a:r>
                      <a:r>
                        <a:rPr lang="zh-CN" sz="2000" b="1" kern="100" dirty="0">
                          <a:latin typeface="黑体" pitchFamily="49" charset="-122"/>
                          <a:ea typeface="黑体" pitchFamily="49" charset="-122"/>
                          <a:cs typeface="Times New Roman"/>
                        </a:rPr>
                        <a:t>）投标人的所有股东名称及相应股权（出资额）比例；如投标人为</a:t>
                      </a:r>
                      <a:r>
                        <a:rPr lang="zh-CN" sz="2000" b="1" kern="100" dirty="0">
                          <a:solidFill>
                            <a:srgbClr val="333333"/>
                          </a:solidFill>
                          <a:latin typeface="黑体" pitchFamily="49" charset="-122"/>
                          <a:ea typeface="黑体" pitchFamily="49" charset="-122"/>
                          <a:cs typeface="Arial"/>
                        </a:rPr>
                        <a:t>上市公司，投标人应提供股权</a:t>
                      </a:r>
                      <a:r>
                        <a:rPr lang="zh-CN" sz="2000" b="1" kern="100" dirty="0">
                          <a:latin typeface="黑体" pitchFamily="49" charset="-122"/>
                          <a:ea typeface="黑体" pitchFamily="49" charset="-122"/>
                          <a:cs typeface="Times New Roman"/>
                        </a:rPr>
                        <a:t>占公司股份总数</a:t>
                      </a:r>
                      <a:r>
                        <a:rPr lang="en-US" sz="2000" b="1" u="sng" kern="100" dirty="0">
                          <a:latin typeface="黑体" pitchFamily="49" charset="-122"/>
                          <a:ea typeface="黑体" pitchFamily="49" charset="-122"/>
                          <a:cs typeface="Times New Roman"/>
                        </a:rPr>
                        <a:t>   </a:t>
                      </a:r>
                      <a:r>
                        <a:rPr lang="en-US" sz="2000" b="1" kern="100" dirty="0">
                          <a:latin typeface="黑体" pitchFamily="49" charset="-122"/>
                          <a:ea typeface="黑体" pitchFamily="49" charset="-122"/>
                          <a:cs typeface="Times New Roman"/>
                        </a:rPr>
                        <a:t>%</a:t>
                      </a:r>
                      <a:r>
                        <a:rPr lang="zh-CN" sz="2000" b="1" kern="100" dirty="0">
                          <a:latin typeface="黑体" pitchFamily="49" charset="-122"/>
                          <a:ea typeface="黑体" pitchFamily="49" charset="-122"/>
                          <a:cs typeface="Times New Roman"/>
                        </a:rPr>
                        <a:t>以上的所有股东名称及相应股权比例；</a:t>
                      </a:r>
                    </a:p>
                    <a:p>
                      <a:pPr algn="just">
                        <a:lnSpc>
                          <a:spcPct val="100000"/>
                        </a:lnSpc>
                        <a:spcAft>
                          <a:spcPts val="0"/>
                        </a:spcAft>
                      </a:pPr>
                      <a:r>
                        <a:rPr lang="zh-CN" sz="2000" b="1" kern="100" dirty="0">
                          <a:latin typeface="黑体" pitchFamily="49" charset="-122"/>
                          <a:ea typeface="黑体" pitchFamily="49" charset="-122"/>
                          <a:cs typeface="Times New Roman"/>
                        </a:rPr>
                        <a:t>（</a:t>
                      </a:r>
                      <a:r>
                        <a:rPr lang="en-US" sz="2000" b="1" kern="100" dirty="0">
                          <a:latin typeface="黑体" pitchFamily="49" charset="-122"/>
                          <a:ea typeface="黑体" pitchFamily="49" charset="-122"/>
                          <a:cs typeface="Times New Roman"/>
                        </a:rPr>
                        <a:t>2</a:t>
                      </a:r>
                      <a:r>
                        <a:rPr lang="zh-CN" sz="2000" b="1" kern="100" dirty="0">
                          <a:latin typeface="黑体" pitchFamily="49" charset="-122"/>
                          <a:ea typeface="黑体" pitchFamily="49" charset="-122"/>
                          <a:cs typeface="Times New Roman"/>
                        </a:rPr>
                        <a:t>）投标人投资（控股）或管理的下属企业名称、持有股权（出资额）比例；</a:t>
                      </a:r>
                    </a:p>
                    <a:p>
                      <a:pPr algn="just">
                        <a:lnSpc>
                          <a:spcPct val="100000"/>
                        </a:lnSpc>
                        <a:spcAft>
                          <a:spcPts val="0"/>
                        </a:spcAft>
                      </a:pPr>
                      <a:r>
                        <a:rPr lang="zh-CN" sz="2000" b="1" kern="100" dirty="0">
                          <a:latin typeface="黑体" pitchFamily="49" charset="-122"/>
                          <a:ea typeface="黑体" pitchFamily="49" charset="-122"/>
                          <a:cs typeface="Times New Roman"/>
                        </a:rPr>
                        <a:t>（</a:t>
                      </a:r>
                      <a:r>
                        <a:rPr lang="en-US" sz="2000" b="1" kern="100" dirty="0">
                          <a:latin typeface="黑体" pitchFamily="49" charset="-122"/>
                          <a:ea typeface="黑体" pitchFamily="49" charset="-122"/>
                          <a:cs typeface="Times New Roman"/>
                        </a:rPr>
                        <a:t>3</a:t>
                      </a:r>
                      <a:r>
                        <a:rPr lang="zh-CN" sz="2000" b="1" kern="100" dirty="0">
                          <a:latin typeface="黑体" pitchFamily="49" charset="-122"/>
                          <a:ea typeface="黑体" pitchFamily="49" charset="-122"/>
                          <a:cs typeface="Times New Roman"/>
                        </a:rPr>
                        <a:t>）与投标人单位负责人（即法定代表人）为同一人的其他单位名称。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52257" name="Rectangle 1"/>
          <p:cNvSpPr>
            <a:spLocks noChangeArrowheads="1"/>
          </p:cNvSpPr>
          <p:nvPr/>
        </p:nvSpPr>
        <p:spPr bwMode="auto">
          <a:xfrm>
            <a:off x="611560" y="4441676"/>
            <a:ext cx="8424936"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注：</a:t>
            </a:r>
            <a:r>
              <a:rPr kumimoji="0" lang="en-US" altLang="zh-CN"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1.</a:t>
            </a:r>
            <a:r>
              <a:rPr kumimoji="0" lang="zh-CN" altLang="en-US" b="1" i="0" u="none" strike="noStrike" cap="none" normalizeH="0" baseline="0" dirty="0" smtClean="0">
                <a:ln>
                  <a:noFill/>
                </a:ln>
                <a:solidFill>
                  <a:srgbClr val="000000"/>
                </a:solidFill>
                <a:effectLst/>
                <a:latin typeface="黑体" pitchFamily="49" charset="-122"/>
                <a:ea typeface="黑体" pitchFamily="49" charset="-122"/>
                <a:cs typeface="Times New Roman" pitchFamily="18" charset="0"/>
              </a:rPr>
              <a:t>投标人应根据招标文件第二章“投标人须知”第</a:t>
            </a:r>
            <a:r>
              <a:rPr kumimoji="0" lang="en-US" altLang="zh-CN" b="1" i="0" u="none" strike="noStrike" cap="none" normalizeH="0" baseline="0" dirty="0" smtClean="0">
                <a:ln>
                  <a:noFill/>
                </a:ln>
                <a:solidFill>
                  <a:srgbClr val="000000"/>
                </a:solidFill>
                <a:effectLst/>
                <a:latin typeface="黑体" pitchFamily="49" charset="-122"/>
                <a:ea typeface="黑体" pitchFamily="49" charset="-122"/>
                <a:cs typeface="Times New Roman" pitchFamily="18" charset="0"/>
              </a:rPr>
              <a:t>3.5.1</a:t>
            </a:r>
            <a:r>
              <a:rPr kumimoji="0" lang="zh-CN" altLang="en-US" b="1" i="0" u="none" strike="noStrike" cap="none" normalizeH="0" baseline="0" dirty="0" smtClean="0">
                <a:ln>
                  <a:noFill/>
                </a:ln>
                <a:solidFill>
                  <a:srgbClr val="000000"/>
                </a:solidFill>
                <a:effectLst/>
                <a:latin typeface="黑体" pitchFamily="49" charset="-122"/>
                <a:ea typeface="黑体" pitchFamily="49" charset="-122"/>
                <a:cs typeface="Times New Roman" pitchFamily="18" charset="0"/>
              </a:rPr>
              <a:t>项的要求在本表后附相关证明材料。</a:t>
            </a:r>
            <a:endParaRPr kumimoji="0" lang="zh-CN" altLang="en-US"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2.</a:t>
            </a:r>
            <a:r>
              <a:rPr kumimoji="0" lang="zh-CN" altLang="en-US"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以联合体形式参与投标的，联合体各成员应分别填写。</a:t>
            </a:r>
            <a:r>
              <a:rPr kumimoji="0" lang="zh-CN" altLang="en-US" b="1" i="0" u="none" strike="noStrike" cap="none" normalizeH="0" baseline="0" dirty="0" smtClean="0">
                <a:ln>
                  <a:noFill/>
                </a:ln>
                <a:solidFill>
                  <a:schemeClr val="tx1"/>
                </a:solidFill>
                <a:effectLst/>
                <a:latin typeface="黑体" pitchFamily="49" charset="-122"/>
                <a:ea typeface="黑体" pitchFamily="49" charset="-122"/>
                <a:cs typeface="宋体" pitchFamily="2" charset="-122"/>
              </a:rPr>
              <a:t> </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第九章  投标文件格式</a:t>
            </a:r>
            <a:r>
              <a:rPr lang="en-US" altLang="zh-CN" dirty="0" smtClean="0"/>
              <a:t>——</a:t>
            </a:r>
            <a:r>
              <a:rPr lang="zh-CN" altLang="en-US" dirty="0" smtClean="0"/>
              <a:t>商务和技术文件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43204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algn="ctr">
              <a:buNone/>
            </a:pPr>
            <a:r>
              <a:rPr lang="zh-CN" altLang="zh-CN" sz="2400" b="1" dirty="0" smtClean="0"/>
              <a:t>（六）拟委任的项目经理和项目总工资历表</a:t>
            </a:r>
            <a:endParaRPr lang="en-US" altLang="zh-CN" sz="2200" dirty="0" smtClean="0">
              <a:solidFill>
                <a:srgbClr val="FF0000"/>
              </a:solidFill>
            </a:endParaRPr>
          </a:p>
        </p:txBody>
      </p:sp>
      <p:sp>
        <p:nvSpPr>
          <p:cNvPr id="352257" name="Rectangle 1"/>
          <p:cNvSpPr>
            <a:spLocks noChangeArrowheads="1"/>
          </p:cNvSpPr>
          <p:nvPr/>
        </p:nvSpPr>
        <p:spPr bwMode="auto">
          <a:xfrm>
            <a:off x="467544" y="3849062"/>
            <a:ext cx="8424936"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zh-CN" altLang="zh-CN" b="1" dirty="0" smtClean="0">
                <a:latin typeface="黑体" pitchFamily="49" charset="-122"/>
                <a:ea typeface="黑体" pitchFamily="49" charset="-122"/>
                <a:cs typeface="Times New Roman" pitchFamily="18" charset="0"/>
              </a:rPr>
              <a:t>注：</a:t>
            </a:r>
            <a:r>
              <a:rPr lang="en-US" altLang="zh-CN" b="1" dirty="0" smtClean="0">
                <a:latin typeface="黑体" pitchFamily="49" charset="-122"/>
                <a:ea typeface="黑体" pitchFamily="49" charset="-122"/>
                <a:cs typeface="Times New Roman" pitchFamily="18" charset="0"/>
              </a:rPr>
              <a:t>1.</a:t>
            </a:r>
            <a:r>
              <a:rPr lang="zh-CN" altLang="zh-CN" b="1" dirty="0" smtClean="0">
                <a:latin typeface="黑体" pitchFamily="49" charset="-122"/>
                <a:ea typeface="黑体" pitchFamily="49" charset="-122"/>
                <a:cs typeface="Times New Roman" pitchFamily="18" charset="0"/>
              </a:rPr>
              <a:t>本表应填写项目经理和项目总工相关情况。</a:t>
            </a:r>
          </a:p>
          <a:p>
            <a:pPr eaLnBrk="0" fontAlgn="base" hangingPunct="0">
              <a:spcBef>
                <a:spcPct val="0"/>
              </a:spcBef>
              <a:spcAft>
                <a:spcPct val="0"/>
              </a:spcAft>
            </a:pPr>
            <a:r>
              <a:rPr lang="en-US" altLang="zh-CN" b="1" dirty="0" smtClean="0">
                <a:latin typeface="黑体" pitchFamily="49" charset="-122"/>
                <a:ea typeface="黑体" pitchFamily="49" charset="-122"/>
                <a:cs typeface="Times New Roman" pitchFamily="18" charset="0"/>
              </a:rPr>
              <a:t>2.</a:t>
            </a:r>
            <a:r>
              <a:rPr lang="zh-CN" altLang="zh-CN" b="1" dirty="0" smtClean="0">
                <a:latin typeface="黑体" pitchFamily="49" charset="-122"/>
                <a:ea typeface="黑体" pitchFamily="49" charset="-122"/>
                <a:cs typeface="Times New Roman" pitchFamily="18" charset="0"/>
              </a:rPr>
              <a:t>投标人应根据招标文件第二章“投标人须知”第</a:t>
            </a:r>
            <a:r>
              <a:rPr lang="en-US" altLang="zh-CN" b="1" dirty="0" smtClean="0">
                <a:latin typeface="黑体" pitchFamily="49" charset="-122"/>
                <a:ea typeface="黑体" pitchFamily="49" charset="-122"/>
                <a:cs typeface="Times New Roman" pitchFamily="18" charset="0"/>
              </a:rPr>
              <a:t>3.5.5</a:t>
            </a:r>
            <a:r>
              <a:rPr lang="zh-CN" altLang="zh-CN" b="1" dirty="0" smtClean="0">
                <a:latin typeface="黑体" pitchFamily="49" charset="-122"/>
                <a:ea typeface="黑体" pitchFamily="49" charset="-122"/>
                <a:cs typeface="Times New Roman" pitchFamily="18" charset="0"/>
              </a:rPr>
              <a:t>项的要求在本表后附相关证明材料。</a:t>
            </a:r>
            <a:endParaRPr kumimoji="0" lang="zh-CN" altLang="en-US" b="1"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graphicFrame>
        <p:nvGraphicFramePr>
          <p:cNvPr id="9" name="表格 8"/>
          <p:cNvGraphicFramePr>
            <a:graphicFrameLocks noGrp="1"/>
          </p:cNvGraphicFramePr>
          <p:nvPr/>
        </p:nvGraphicFramePr>
        <p:xfrm>
          <a:off x="827584" y="1561356"/>
          <a:ext cx="7704856" cy="1828800"/>
        </p:xfrm>
        <a:graphic>
          <a:graphicData uri="http://schemas.openxmlformats.org/drawingml/2006/table">
            <a:tbl>
              <a:tblPr/>
              <a:tblGrid>
                <a:gridCol w="2326867"/>
                <a:gridCol w="5377989"/>
              </a:tblGrid>
              <a:tr h="0">
                <a:tc>
                  <a:txBody>
                    <a:bodyPr/>
                    <a:lstStyle/>
                    <a:p>
                      <a:pPr algn="ctr" fontAlgn="b">
                        <a:lnSpc>
                          <a:spcPct val="100000"/>
                        </a:lnSpc>
                        <a:spcAft>
                          <a:spcPts val="0"/>
                        </a:spcAft>
                      </a:pPr>
                      <a:r>
                        <a:rPr lang="zh-CN" sz="2000" b="1" kern="100" dirty="0">
                          <a:latin typeface="黑体" pitchFamily="49" charset="-122"/>
                          <a:ea typeface="黑体" pitchFamily="49" charset="-122"/>
                          <a:cs typeface="Times New Roman"/>
                        </a:rPr>
                        <a:t>说明在岗情况</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zh-CN" sz="2000" b="1" kern="100" dirty="0">
                          <a:latin typeface="黑体" pitchFamily="49" charset="-122"/>
                          <a:ea typeface="黑体" pitchFamily="49" charset="-122"/>
                          <a:cs typeface="Times New Roman"/>
                        </a:rPr>
                        <a:t>□目前未在其他项目上任职，现从事工作为：</a:t>
                      </a:r>
                      <a:r>
                        <a:rPr lang="en-US" sz="2000" b="1" u="sng" kern="100" dirty="0">
                          <a:latin typeface="黑体" pitchFamily="49" charset="-122"/>
                          <a:ea typeface="黑体" pitchFamily="49" charset="-122"/>
                          <a:cs typeface="Times New Roman"/>
                        </a:rPr>
                        <a:t>              </a:t>
                      </a:r>
                      <a:r>
                        <a:rPr lang="zh-CN" sz="2000" b="1" kern="100" dirty="0">
                          <a:latin typeface="黑体" pitchFamily="49" charset="-122"/>
                          <a:ea typeface="黑体" pitchFamily="49" charset="-122"/>
                          <a:cs typeface="Times New Roman"/>
                        </a:rPr>
                        <a:t>。</a:t>
                      </a:r>
                    </a:p>
                    <a:p>
                      <a:pPr algn="just" fontAlgn="b">
                        <a:lnSpc>
                          <a:spcPct val="100000"/>
                        </a:lnSpc>
                        <a:spcAft>
                          <a:spcPts val="0"/>
                        </a:spcAft>
                      </a:pPr>
                      <a:r>
                        <a:rPr lang="zh-CN" sz="2000" b="1" kern="100" dirty="0">
                          <a:solidFill>
                            <a:srgbClr val="000000"/>
                          </a:solidFill>
                          <a:latin typeface="黑体" pitchFamily="49" charset="-122"/>
                          <a:ea typeface="黑体" pitchFamily="49" charset="-122"/>
                          <a:cs typeface="Times New Roman"/>
                        </a:rPr>
                        <a:t>□目前虽</a:t>
                      </a:r>
                      <a:r>
                        <a:rPr lang="zh-CN" sz="2000" b="1" kern="100" dirty="0">
                          <a:latin typeface="黑体" pitchFamily="49" charset="-122"/>
                          <a:ea typeface="黑体" pitchFamily="49" charset="-122"/>
                          <a:cs typeface="Times New Roman"/>
                        </a:rPr>
                        <a:t>在其他项目上任职，但本项目中标后能够从该项目撤离，目前任职项目：</a:t>
                      </a:r>
                      <a:r>
                        <a:rPr lang="en-US" sz="2000" b="1" u="sng" kern="100" dirty="0">
                          <a:latin typeface="黑体" pitchFamily="49" charset="-122"/>
                          <a:ea typeface="黑体" pitchFamily="49" charset="-122"/>
                          <a:cs typeface="Times New Roman"/>
                        </a:rPr>
                        <a:t>                 </a:t>
                      </a:r>
                      <a:r>
                        <a:rPr lang="zh-CN" sz="2000" b="1" kern="100" dirty="0">
                          <a:latin typeface="黑体" pitchFamily="49" charset="-122"/>
                          <a:ea typeface="黑体" pitchFamily="49" charset="-122"/>
                          <a:cs typeface="Times New Roman"/>
                        </a:rPr>
                        <a:t>，担任职位：</a:t>
                      </a:r>
                      <a:r>
                        <a:rPr lang="en-US" sz="2000" b="1" u="sng" kern="100" dirty="0">
                          <a:latin typeface="黑体" pitchFamily="49" charset="-122"/>
                          <a:ea typeface="黑体" pitchFamily="49" charset="-122"/>
                          <a:cs typeface="Times New Roman"/>
                        </a:rPr>
                        <a:t>           </a:t>
                      </a:r>
                      <a:r>
                        <a:rPr lang="zh-CN" sz="2000" b="1" kern="100" dirty="0">
                          <a:latin typeface="黑体" pitchFamily="49" charset="-122"/>
                          <a:ea typeface="黑体" pitchFamily="49" charset="-122"/>
                          <a:cs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第九章  投标文件格式</a:t>
            </a:r>
            <a:r>
              <a:rPr lang="en-US" altLang="zh-CN" dirty="0" smtClean="0"/>
              <a:t>——</a:t>
            </a:r>
            <a:r>
              <a:rPr lang="zh-CN" altLang="en-US" dirty="0" smtClean="0"/>
              <a:t>商务和技术文件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43204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algn="ctr">
              <a:buNone/>
            </a:pPr>
            <a:r>
              <a:rPr lang="zh-CN" altLang="zh-CN" sz="2400" b="1" dirty="0" smtClean="0"/>
              <a:t>（八）拟委任的其他管理和技术人员资历表</a:t>
            </a:r>
            <a:endParaRPr lang="en-US" altLang="zh-CN" sz="2200" dirty="0" smtClean="0">
              <a:solidFill>
                <a:srgbClr val="FF0000"/>
              </a:solidFill>
            </a:endParaRPr>
          </a:p>
        </p:txBody>
      </p:sp>
      <p:sp>
        <p:nvSpPr>
          <p:cNvPr id="352257" name="Rectangle 1"/>
          <p:cNvSpPr>
            <a:spLocks noChangeArrowheads="1"/>
          </p:cNvSpPr>
          <p:nvPr/>
        </p:nvSpPr>
        <p:spPr bwMode="auto">
          <a:xfrm>
            <a:off x="467544" y="3849063"/>
            <a:ext cx="8424936"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zh-CN" altLang="zh-CN" b="1" dirty="0" smtClean="0">
                <a:latin typeface="黑体" pitchFamily="49" charset="-122"/>
                <a:ea typeface="黑体" pitchFamily="49" charset="-122"/>
                <a:cs typeface="Times New Roman" pitchFamily="18" charset="0"/>
              </a:rPr>
              <a:t>注：</a:t>
            </a:r>
            <a:r>
              <a:rPr lang="en-US" altLang="zh-CN" b="1" dirty="0" smtClean="0">
                <a:latin typeface="黑体" pitchFamily="49" charset="-122"/>
                <a:ea typeface="黑体" pitchFamily="49" charset="-122"/>
                <a:cs typeface="Times New Roman" pitchFamily="18" charset="0"/>
              </a:rPr>
              <a:t>1.</a:t>
            </a:r>
            <a:r>
              <a:rPr lang="zh-CN" altLang="zh-CN" b="1" dirty="0" smtClean="0">
                <a:latin typeface="黑体" pitchFamily="49" charset="-122"/>
                <a:ea typeface="黑体" pitchFamily="49" charset="-122"/>
                <a:cs typeface="Times New Roman" pitchFamily="18" charset="0"/>
              </a:rPr>
              <a:t>本表人员应与表（七）中所列人员相一致。</a:t>
            </a:r>
          </a:p>
          <a:p>
            <a:pPr eaLnBrk="0" fontAlgn="base" hangingPunct="0">
              <a:spcBef>
                <a:spcPct val="0"/>
              </a:spcBef>
              <a:spcAft>
                <a:spcPct val="0"/>
              </a:spcAft>
            </a:pPr>
            <a:r>
              <a:rPr lang="en-US" altLang="zh-CN" b="1" dirty="0" smtClean="0">
                <a:latin typeface="黑体" pitchFamily="49" charset="-122"/>
                <a:ea typeface="黑体" pitchFamily="49" charset="-122"/>
                <a:cs typeface="Times New Roman" pitchFamily="18" charset="0"/>
              </a:rPr>
              <a:t>2.</a:t>
            </a:r>
            <a:r>
              <a:rPr lang="zh-CN" altLang="zh-CN" b="1" dirty="0" smtClean="0">
                <a:latin typeface="黑体" pitchFamily="49" charset="-122"/>
                <a:ea typeface="黑体" pitchFamily="49" charset="-122"/>
                <a:cs typeface="Times New Roman" pitchFamily="18" charset="0"/>
              </a:rPr>
              <a:t>投标人应根据招标文件第二章“投标人须知”第</a:t>
            </a:r>
            <a:r>
              <a:rPr lang="en-US" altLang="zh-CN" b="1" dirty="0" smtClean="0">
                <a:latin typeface="黑体" pitchFamily="49" charset="-122"/>
                <a:ea typeface="黑体" pitchFamily="49" charset="-122"/>
                <a:cs typeface="Times New Roman" pitchFamily="18" charset="0"/>
              </a:rPr>
              <a:t>3.5.6</a:t>
            </a:r>
            <a:r>
              <a:rPr lang="zh-CN" altLang="zh-CN" b="1" dirty="0" smtClean="0">
                <a:latin typeface="黑体" pitchFamily="49" charset="-122"/>
                <a:ea typeface="黑体" pitchFamily="49" charset="-122"/>
                <a:cs typeface="Times New Roman" pitchFamily="18" charset="0"/>
              </a:rPr>
              <a:t>项的要求在本表后附相关证明材料。</a:t>
            </a:r>
            <a:endParaRPr kumimoji="0" lang="zh-CN" altLang="en-US" b="1"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graphicFrame>
        <p:nvGraphicFramePr>
          <p:cNvPr id="9" name="表格 8"/>
          <p:cNvGraphicFramePr>
            <a:graphicFrameLocks noGrp="1"/>
          </p:cNvGraphicFramePr>
          <p:nvPr/>
        </p:nvGraphicFramePr>
        <p:xfrm>
          <a:off x="827584" y="1561356"/>
          <a:ext cx="7704856" cy="1828800"/>
        </p:xfrm>
        <a:graphic>
          <a:graphicData uri="http://schemas.openxmlformats.org/drawingml/2006/table">
            <a:tbl>
              <a:tblPr/>
              <a:tblGrid>
                <a:gridCol w="2326867"/>
                <a:gridCol w="5377989"/>
              </a:tblGrid>
              <a:tr h="0">
                <a:tc>
                  <a:txBody>
                    <a:bodyPr/>
                    <a:lstStyle/>
                    <a:p>
                      <a:pPr algn="ctr" fontAlgn="b">
                        <a:lnSpc>
                          <a:spcPct val="100000"/>
                        </a:lnSpc>
                        <a:spcAft>
                          <a:spcPts val="0"/>
                        </a:spcAft>
                      </a:pPr>
                      <a:r>
                        <a:rPr lang="zh-CN" sz="2000" b="1" kern="100" dirty="0">
                          <a:latin typeface="黑体" pitchFamily="49" charset="-122"/>
                          <a:ea typeface="黑体" pitchFamily="49" charset="-122"/>
                          <a:cs typeface="Times New Roman"/>
                        </a:rPr>
                        <a:t>说明在岗情况</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zh-CN" sz="2000" b="1" kern="100" dirty="0">
                          <a:latin typeface="黑体" pitchFamily="49" charset="-122"/>
                          <a:ea typeface="黑体" pitchFamily="49" charset="-122"/>
                          <a:cs typeface="Times New Roman"/>
                        </a:rPr>
                        <a:t>□目前未在其他项目上任职，现从事工作为：</a:t>
                      </a:r>
                      <a:r>
                        <a:rPr lang="en-US" sz="2000" b="1" u="sng" kern="100" dirty="0">
                          <a:latin typeface="黑体" pitchFamily="49" charset="-122"/>
                          <a:ea typeface="黑体" pitchFamily="49" charset="-122"/>
                          <a:cs typeface="Times New Roman"/>
                        </a:rPr>
                        <a:t>              </a:t>
                      </a:r>
                      <a:r>
                        <a:rPr lang="zh-CN" sz="2000" b="1" kern="100" dirty="0">
                          <a:latin typeface="黑体" pitchFamily="49" charset="-122"/>
                          <a:ea typeface="黑体" pitchFamily="49" charset="-122"/>
                          <a:cs typeface="Times New Roman"/>
                        </a:rPr>
                        <a:t>。</a:t>
                      </a:r>
                    </a:p>
                    <a:p>
                      <a:pPr algn="just" fontAlgn="b">
                        <a:lnSpc>
                          <a:spcPct val="100000"/>
                        </a:lnSpc>
                        <a:spcAft>
                          <a:spcPts val="0"/>
                        </a:spcAft>
                      </a:pPr>
                      <a:r>
                        <a:rPr lang="zh-CN" sz="2000" b="1" kern="100" dirty="0">
                          <a:solidFill>
                            <a:srgbClr val="000000"/>
                          </a:solidFill>
                          <a:latin typeface="黑体" pitchFamily="49" charset="-122"/>
                          <a:ea typeface="黑体" pitchFamily="49" charset="-122"/>
                          <a:cs typeface="Times New Roman"/>
                        </a:rPr>
                        <a:t>□目前虽</a:t>
                      </a:r>
                      <a:r>
                        <a:rPr lang="zh-CN" sz="2000" b="1" kern="100" dirty="0">
                          <a:latin typeface="黑体" pitchFamily="49" charset="-122"/>
                          <a:ea typeface="黑体" pitchFamily="49" charset="-122"/>
                          <a:cs typeface="Times New Roman"/>
                        </a:rPr>
                        <a:t>在其他项目上任职，但本项目中标后能够从该项目撤离，目前任职项目：</a:t>
                      </a:r>
                      <a:r>
                        <a:rPr lang="en-US" sz="2000" b="1" u="sng" kern="100" dirty="0">
                          <a:latin typeface="黑体" pitchFamily="49" charset="-122"/>
                          <a:ea typeface="黑体" pitchFamily="49" charset="-122"/>
                          <a:cs typeface="Times New Roman"/>
                        </a:rPr>
                        <a:t>                 </a:t>
                      </a:r>
                      <a:r>
                        <a:rPr lang="zh-CN" sz="2000" b="1" kern="100" dirty="0">
                          <a:latin typeface="黑体" pitchFamily="49" charset="-122"/>
                          <a:ea typeface="黑体" pitchFamily="49" charset="-122"/>
                          <a:cs typeface="Times New Roman"/>
                        </a:rPr>
                        <a:t>，担任职位：</a:t>
                      </a:r>
                      <a:r>
                        <a:rPr lang="en-US" sz="2000" b="1" u="sng" kern="100" dirty="0">
                          <a:latin typeface="黑体" pitchFamily="49" charset="-122"/>
                          <a:ea typeface="黑体" pitchFamily="49" charset="-122"/>
                          <a:cs typeface="Times New Roman"/>
                        </a:rPr>
                        <a:t>           </a:t>
                      </a:r>
                      <a:r>
                        <a:rPr lang="zh-CN" sz="2000" b="1" kern="100" dirty="0">
                          <a:latin typeface="黑体" pitchFamily="49" charset="-122"/>
                          <a:ea typeface="黑体" pitchFamily="49" charset="-122"/>
                          <a:cs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第九章  投标文件格式</a:t>
            </a:r>
            <a:r>
              <a:rPr lang="en-US" altLang="zh-CN" dirty="0" smtClean="0"/>
              <a:t>——</a:t>
            </a:r>
            <a:r>
              <a:rPr lang="zh-CN" altLang="en-US" dirty="0" smtClean="0"/>
              <a:t>报价文件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None/>
            </a:pPr>
            <a:r>
              <a:rPr lang="x-none" altLang="zh-CN" sz="2400" b="1" dirty="0" smtClean="0"/>
              <a:t>一、投标函</a:t>
            </a:r>
            <a:endParaRPr lang="zh-CN" altLang="zh-CN" sz="2400" b="1" dirty="0" smtClean="0"/>
          </a:p>
          <a:p>
            <a:pPr marL="0" indent="457200" algn="just">
              <a:buNone/>
            </a:pPr>
            <a:r>
              <a:rPr lang="x-none" altLang="zh-CN" sz="2200" dirty="0" smtClean="0"/>
              <a:t> </a:t>
            </a:r>
            <a:r>
              <a:rPr lang="en-US" altLang="zh-CN" sz="2200" u="sng" dirty="0" smtClean="0"/>
              <a:t>                        </a:t>
            </a:r>
            <a:r>
              <a:rPr lang="zh-CN" altLang="zh-CN" sz="2200" dirty="0" smtClean="0"/>
              <a:t>（招标人名称）：</a:t>
            </a:r>
          </a:p>
          <a:p>
            <a:pPr marL="0" indent="457200">
              <a:buNone/>
            </a:pPr>
            <a:r>
              <a:rPr lang="en-US" altLang="zh-CN" sz="2200" dirty="0" smtClean="0"/>
              <a:t>1</a:t>
            </a:r>
            <a:r>
              <a:rPr lang="zh-CN" altLang="zh-CN" sz="2200" dirty="0" smtClean="0"/>
              <a:t>．我方已仔细研究</a:t>
            </a:r>
            <a:r>
              <a:rPr lang="en-US" altLang="zh-CN" sz="2200" u="sng" dirty="0" smtClean="0"/>
              <a:t>                  </a:t>
            </a:r>
            <a:r>
              <a:rPr lang="zh-CN" altLang="zh-CN" sz="2200" dirty="0" smtClean="0"/>
              <a:t>（项目名称）</a:t>
            </a:r>
            <a:r>
              <a:rPr lang="en-US" altLang="zh-CN" sz="2200" u="sng" dirty="0" smtClean="0"/>
              <a:t>         </a:t>
            </a:r>
            <a:r>
              <a:rPr lang="zh-CN" altLang="zh-CN" sz="2200" dirty="0" smtClean="0"/>
              <a:t>标段施工招标文件的全部内容（含补遗书第</a:t>
            </a:r>
            <a:r>
              <a:rPr lang="en-US" altLang="zh-CN" sz="2200" dirty="0" smtClean="0"/>
              <a:t>___</a:t>
            </a:r>
            <a:r>
              <a:rPr lang="zh-CN" altLang="zh-CN" sz="2200" dirty="0" smtClean="0"/>
              <a:t>号至第</a:t>
            </a:r>
            <a:r>
              <a:rPr lang="en-US" altLang="zh-CN" sz="2200" dirty="0" smtClean="0"/>
              <a:t>___</a:t>
            </a:r>
            <a:r>
              <a:rPr lang="zh-CN" altLang="zh-CN" sz="2200" dirty="0" smtClean="0"/>
              <a:t>号），在考察工程现场后，愿意以人民币（大写）</a:t>
            </a:r>
            <a:r>
              <a:rPr lang="en-US" altLang="zh-CN" sz="2200" u="sng" dirty="0" smtClean="0"/>
              <a:t>           </a:t>
            </a:r>
            <a:r>
              <a:rPr lang="zh-CN" altLang="zh-CN" sz="2200" dirty="0" smtClean="0"/>
              <a:t>元（</a:t>
            </a:r>
            <a:r>
              <a:rPr lang="en-US" altLang="zh-CN" sz="2200" dirty="0" smtClean="0"/>
              <a:t>¥</a:t>
            </a:r>
            <a:r>
              <a:rPr lang="en-US" altLang="zh-CN" sz="2200" u="sng" dirty="0" smtClean="0"/>
              <a:t>        </a:t>
            </a:r>
            <a:r>
              <a:rPr lang="zh-CN" altLang="zh-CN" sz="2200" dirty="0" smtClean="0"/>
              <a:t>）的投标总报价（或根据招标文件规定修正核实后确定的另一金额，其中，增值税税率为</a:t>
            </a:r>
            <a:r>
              <a:rPr lang="en-US" altLang="zh-CN" sz="2200" u="sng" dirty="0" smtClean="0"/>
              <a:t>         </a:t>
            </a:r>
            <a:r>
              <a:rPr lang="zh-CN" altLang="zh-CN" sz="2200" dirty="0" smtClean="0"/>
              <a:t>），按合同约定实施和完成承包工程，修补工程中的任何缺陷。</a:t>
            </a:r>
          </a:p>
          <a:p>
            <a:pPr marL="0" indent="457200">
              <a:buNone/>
            </a:pPr>
            <a:r>
              <a:rPr lang="en-US" altLang="zh-CN" sz="2200" dirty="0" smtClean="0"/>
              <a:t>2</a:t>
            </a:r>
            <a:r>
              <a:rPr lang="zh-CN" altLang="zh-CN" sz="2200" dirty="0" smtClean="0"/>
              <a:t>．在合同协议书正式签署生效之前，本投标函连同你方的中标通知书将构成我们双方之间共同遵守的文件，对双方具有约束力。</a:t>
            </a:r>
          </a:p>
          <a:p>
            <a:pPr marL="0" indent="457200">
              <a:buNone/>
            </a:pPr>
            <a:r>
              <a:rPr lang="en-US" altLang="zh-CN" sz="2200" dirty="0" smtClean="0"/>
              <a:t>3</a:t>
            </a:r>
            <a:r>
              <a:rPr lang="zh-CN" altLang="zh-CN" sz="2200" dirty="0" smtClean="0"/>
              <a:t>．</a:t>
            </a:r>
            <a:r>
              <a:rPr lang="en-US" altLang="zh-CN" sz="2200" u="sng" dirty="0" smtClean="0"/>
              <a:t>                                       </a:t>
            </a:r>
            <a:r>
              <a:rPr lang="zh-CN" altLang="zh-CN" sz="2200" dirty="0" smtClean="0"/>
              <a:t>（其他补充说明）。</a:t>
            </a:r>
            <a:endParaRPr lang="en-US" altLang="zh-CN" sz="22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6156176" y="0"/>
            <a:ext cx="2987825" cy="2209428"/>
          </a:xfrm>
          <a:prstGeom prst="rect">
            <a:avLst/>
          </a:prstGeom>
          <a:solidFill>
            <a:schemeClr val="accent6">
              <a:lumMod val="60000"/>
              <a:lumOff val="40000"/>
              <a:alpha val="69804"/>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2313365" y="2209428"/>
            <a:ext cx="6830636" cy="1440160"/>
          </a:xfrm>
          <a:prstGeom prst="rect">
            <a:avLst/>
          </a:prstGeom>
          <a:solidFill>
            <a:srgbClr val="0072C6"/>
          </a:solidFill>
          <a:ln w="12700" cap="flat" cmpd="sng" algn="ctr">
            <a:noFill/>
            <a:prstDash val="solid"/>
            <a:miter lim="800000"/>
          </a:ln>
          <a:effectLst/>
        </p:spPr>
        <p:txBody>
          <a:bodyPr rtlCol="0" anchor="ctr"/>
          <a:lstStyle/>
          <a:p>
            <a:r>
              <a:rPr lang="zh-CN" altLang="zh-CN" sz="2800" dirty="0" smtClean="0">
                <a:solidFill>
                  <a:schemeClr val="bg1"/>
                </a:solidFill>
                <a:latin typeface="+mn-ea"/>
              </a:rPr>
              <a:t>采用电子招标投标条款示例</a:t>
            </a:r>
            <a:endParaRPr lang="zh-CN" altLang="en-US" sz="2800" dirty="0">
              <a:solidFill>
                <a:schemeClr val="bg1"/>
              </a:solidFill>
              <a:latin typeface="+mn-ea"/>
            </a:endParaRPr>
          </a:p>
        </p:txBody>
      </p:sp>
      <p:sp>
        <p:nvSpPr>
          <p:cNvPr id="5" name="文本框 4"/>
          <p:cNvSpPr txBox="1"/>
          <p:nvPr/>
        </p:nvSpPr>
        <p:spPr>
          <a:xfrm>
            <a:off x="6156176" y="1129308"/>
            <a:ext cx="3096344" cy="1323439"/>
          </a:xfrm>
          <a:prstGeom prst="rect">
            <a:avLst/>
          </a:prstGeom>
          <a:noFill/>
        </p:spPr>
        <p:txBody>
          <a:bodyPr wrap="square" rtlCol="0">
            <a:spAutoFit/>
          </a:bodyPr>
          <a:lstStyle/>
          <a:p>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8  </a:t>
            </a:r>
            <a:r>
              <a:rPr lang="zh-CN" altLang="en-US" sz="4000" b="1" dirty="0" smtClean="0">
                <a:solidFill>
                  <a:schemeClr val="accent1"/>
                </a:solidFill>
                <a:latin typeface="微软雅黑" panose="020B0503020204020204" pitchFamily="34" charset="-122"/>
                <a:ea typeface="微软雅黑" panose="020B0503020204020204" pitchFamily="34" charset="-122"/>
              </a:rPr>
              <a:t>附录</a:t>
            </a:r>
            <a:endParaRPr lang="zh-CN" altLang="en-US" sz="4000" b="1" dirty="0" smtClean="0">
              <a:solidFill>
                <a:schemeClr val="accent1"/>
              </a:solidFill>
              <a:latin typeface="Adobe Gothic Std B" panose="020B0800000000000000" pitchFamily="34" charset="-128"/>
            </a:endParaRPr>
          </a:p>
          <a:p>
            <a:endParaRPr lang="zh-CN" altLang="en-US" sz="4000" b="1" dirty="0">
              <a:solidFill>
                <a:schemeClr val="accent1"/>
              </a:solidFill>
              <a:latin typeface="Adobe Gothic Std B" panose="020B0800000000000000" pitchFamily="34" charset="-128"/>
            </a:endParaRPr>
          </a:p>
        </p:txBody>
      </p:sp>
      <p:sp>
        <p:nvSpPr>
          <p:cNvPr id="10" name="矩形 4"/>
          <p:cNvSpPr/>
          <p:nvPr/>
        </p:nvSpPr>
        <p:spPr>
          <a:xfrm>
            <a:off x="1" y="3649046"/>
            <a:ext cx="2313364" cy="2065954"/>
          </a:xfrm>
          <a:prstGeom prst="rect">
            <a:avLst/>
          </a:prstGeom>
          <a:solidFill>
            <a:schemeClr val="accent5">
              <a:lumMod val="40000"/>
              <a:lumOff val="60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982421776"/>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附录  </a:t>
            </a:r>
            <a:r>
              <a:rPr lang="zh-CN" altLang="zh-CN" dirty="0" smtClean="0"/>
              <a:t>采用电子招标投标条款示例</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None/>
            </a:pPr>
            <a:r>
              <a:rPr lang="zh-CN" altLang="zh-CN" sz="2400" b="1" dirty="0" smtClean="0"/>
              <a:t>第一章</a:t>
            </a:r>
            <a:r>
              <a:rPr lang="en-US" altLang="zh-CN" sz="2400" b="1" dirty="0" smtClean="0"/>
              <a:t>  </a:t>
            </a:r>
            <a:r>
              <a:rPr lang="zh-CN" altLang="zh-CN" sz="2400" b="1" dirty="0" smtClean="0"/>
              <a:t>招标公告（未进行资格预审）</a:t>
            </a:r>
            <a:endParaRPr lang="zh-CN" altLang="zh-CN" sz="2400" dirty="0" smtClean="0"/>
          </a:p>
          <a:p>
            <a:pPr marL="0" indent="457200">
              <a:buNone/>
            </a:pPr>
            <a:r>
              <a:rPr lang="zh-CN" altLang="zh-CN" sz="2200" dirty="0" smtClean="0"/>
              <a:t>第</a:t>
            </a:r>
            <a:r>
              <a:rPr lang="en-US" altLang="zh-CN" sz="2200" dirty="0" smtClean="0"/>
              <a:t>4</a:t>
            </a:r>
            <a:r>
              <a:rPr lang="zh-CN" altLang="zh-CN" sz="2200" dirty="0" smtClean="0"/>
              <a:t>条、第</a:t>
            </a:r>
            <a:r>
              <a:rPr lang="en-US" altLang="zh-CN" sz="2200" dirty="0" smtClean="0"/>
              <a:t>5</a:t>
            </a:r>
            <a:r>
              <a:rPr lang="zh-CN" altLang="zh-CN" sz="2200" dirty="0" smtClean="0"/>
              <a:t>条修改为：</a:t>
            </a:r>
          </a:p>
          <a:p>
            <a:pPr marL="0" indent="457200">
              <a:buNone/>
            </a:pPr>
            <a:r>
              <a:rPr lang="x-none" altLang="zh-CN" sz="2200" b="1" dirty="0" smtClean="0"/>
              <a:t>4. 招标文件的获取	</a:t>
            </a:r>
            <a:endParaRPr lang="zh-CN" altLang="zh-CN" sz="2200" b="1" dirty="0" smtClean="0"/>
          </a:p>
          <a:p>
            <a:pPr marL="0" indent="457200">
              <a:buNone/>
            </a:pPr>
            <a:r>
              <a:rPr lang="en-US" altLang="zh-CN" sz="2200" dirty="0" smtClean="0"/>
              <a:t>4.1 </a:t>
            </a:r>
            <a:r>
              <a:rPr lang="zh-CN" altLang="zh-CN" sz="2200" dirty="0" smtClean="0"/>
              <a:t>凡有意参加投标者，请在</a:t>
            </a:r>
            <a:r>
              <a:rPr lang="en-US" altLang="zh-CN" sz="2200" u="sng" dirty="0" smtClean="0"/>
              <a:t>           </a:t>
            </a:r>
            <a:r>
              <a:rPr lang="zh-CN" altLang="zh-CN" sz="2200" dirty="0" smtClean="0"/>
              <a:t>电子交易平台（以下简称“电子交易平台”，网址：</a:t>
            </a:r>
            <a:r>
              <a:rPr lang="en-US" altLang="zh-CN" sz="2200" u="sng" dirty="0" smtClean="0"/>
              <a:t>           </a:t>
            </a:r>
            <a:r>
              <a:rPr lang="zh-CN" altLang="zh-CN" sz="2200" dirty="0" smtClean="0"/>
              <a:t>）进行网员注册，并领取</a:t>
            </a:r>
            <a:r>
              <a:rPr lang="en-US" altLang="zh-CN" sz="2200" dirty="0" smtClean="0"/>
              <a:t>CA</a:t>
            </a:r>
            <a:r>
              <a:rPr lang="zh-CN" altLang="zh-CN" sz="2200" dirty="0" smtClean="0"/>
              <a:t>数字证书。</a:t>
            </a:r>
          </a:p>
          <a:p>
            <a:pPr marL="0" indent="457200">
              <a:buNone/>
            </a:pPr>
            <a:r>
              <a:rPr lang="en-US" altLang="zh-CN" sz="2200" dirty="0" smtClean="0"/>
              <a:t>4.2 </a:t>
            </a:r>
            <a:r>
              <a:rPr lang="zh-CN" altLang="zh-CN" sz="2200" dirty="0" smtClean="0"/>
              <a:t>完成网员注册后，请于</a:t>
            </a:r>
            <a:r>
              <a:rPr lang="en-US" altLang="zh-CN" sz="2200" u="sng" dirty="0" smtClean="0"/>
              <a:t>     </a:t>
            </a:r>
            <a:r>
              <a:rPr lang="en-US" altLang="zh-CN" sz="2200" dirty="0" smtClean="0"/>
              <a:t> </a:t>
            </a:r>
            <a:r>
              <a:rPr lang="zh-CN" altLang="zh-CN" sz="2200" dirty="0" smtClean="0"/>
              <a:t>年</a:t>
            </a:r>
            <a:r>
              <a:rPr lang="en-US" altLang="zh-CN" sz="2200" u="sng" dirty="0" smtClean="0"/>
              <a:t>    </a:t>
            </a:r>
            <a:r>
              <a:rPr lang="zh-CN" altLang="zh-CN" sz="2200" dirty="0" smtClean="0"/>
              <a:t>月</a:t>
            </a:r>
            <a:r>
              <a:rPr lang="en-US" altLang="zh-CN" sz="2200" u="sng" dirty="0" smtClean="0"/>
              <a:t>   </a:t>
            </a:r>
            <a:r>
              <a:rPr lang="zh-CN" altLang="zh-CN" sz="2200" dirty="0" smtClean="0"/>
              <a:t>日至</a:t>
            </a:r>
            <a:r>
              <a:rPr lang="en-US" altLang="zh-CN" sz="2200" u="sng" dirty="0" smtClean="0"/>
              <a:t>       </a:t>
            </a:r>
            <a:r>
              <a:rPr lang="zh-CN" altLang="zh-CN" sz="2200" dirty="0" smtClean="0"/>
              <a:t>年</a:t>
            </a:r>
            <a:r>
              <a:rPr lang="en-US" altLang="zh-CN" sz="2200" u="sng" dirty="0" smtClean="0"/>
              <a:t>    </a:t>
            </a:r>
            <a:r>
              <a:rPr lang="zh-CN" altLang="zh-CN" sz="2200" dirty="0" smtClean="0"/>
              <a:t>月</a:t>
            </a:r>
            <a:r>
              <a:rPr lang="en-US" altLang="zh-CN" sz="2200" u="sng" dirty="0" smtClean="0"/>
              <a:t>    </a:t>
            </a:r>
            <a:r>
              <a:rPr lang="zh-CN" altLang="zh-CN" sz="2200" dirty="0" smtClean="0"/>
              <a:t>日，每日</a:t>
            </a:r>
            <a:r>
              <a:rPr lang="en-US" altLang="zh-CN" sz="2200" u="sng" dirty="0" smtClean="0"/>
              <a:t>   </a:t>
            </a:r>
            <a:r>
              <a:rPr lang="zh-CN" altLang="zh-CN" sz="2200" dirty="0" smtClean="0"/>
              <a:t>时</a:t>
            </a:r>
            <a:r>
              <a:rPr lang="en-US" altLang="zh-CN" sz="2200" u="sng" dirty="0" smtClean="0"/>
              <a:t>   </a:t>
            </a:r>
            <a:r>
              <a:rPr lang="zh-CN" altLang="zh-CN" sz="2200" dirty="0" smtClean="0"/>
              <a:t>分至</a:t>
            </a:r>
            <a:r>
              <a:rPr lang="en-US" altLang="zh-CN" sz="2200" u="sng" dirty="0" smtClean="0"/>
              <a:t>   </a:t>
            </a:r>
            <a:r>
              <a:rPr lang="zh-CN" altLang="zh-CN" sz="2200" dirty="0" smtClean="0"/>
              <a:t>时</a:t>
            </a:r>
            <a:r>
              <a:rPr lang="en-US" altLang="zh-CN" sz="2200" u="sng" dirty="0" smtClean="0"/>
              <a:t>   </a:t>
            </a:r>
            <a:r>
              <a:rPr lang="zh-CN" altLang="zh-CN" sz="2200" dirty="0" smtClean="0"/>
              <a:t>分（北京时间，下同），通过互联网使用</a:t>
            </a:r>
            <a:r>
              <a:rPr lang="en-US" altLang="zh-CN" sz="2200" dirty="0" smtClean="0"/>
              <a:t>CA</a:t>
            </a:r>
            <a:r>
              <a:rPr lang="zh-CN" altLang="zh-CN" sz="2200" dirty="0" smtClean="0"/>
              <a:t>数字证书登录“电子交易平台”，明确所投标段，通过网上银行支付文件费用后下载招标文件、图纸和参考资料。联合体投标的，由联合体牵头人完成网上支付、招标文件等资料下载。</a:t>
            </a:r>
            <a:endParaRPr lang="en-US" altLang="zh-CN" sz="22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附录  </a:t>
            </a:r>
            <a:r>
              <a:rPr lang="zh-CN" altLang="zh-CN" dirty="0" smtClean="0"/>
              <a:t>采用电子招标投标条款示例</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None/>
            </a:pPr>
            <a:r>
              <a:rPr lang="zh-CN" altLang="zh-CN" sz="2400" b="1" dirty="0" smtClean="0"/>
              <a:t>第一章</a:t>
            </a:r>
            <a:r>
              <a:rPr lang="en-US" altLang="zh-CN" sz="2400" b="1" dirty="0" smtClean="0"/>
              <a:t>  </a:t>
            </a:r>
            <a:r>
              <a:rPr lang="zh-CN" altLang="zh-CN" sz="2400" b="1" dirty="0" smtClean="0"/>
              <a:t>招标公告（未进行资格预审）</a:t>
            </a:r>
            <a:endParaRPr lang="zh-CN" altLang="zh-CN" sz="2400" dirty="0" smtClean="0"/>
          </a:p>
          <a:p>
            <a:pPr marL="0" indent="457200">
              <a:buNone/>
            </a:pPr>
            <a:r>
              <a:rPr lang="x-none" altLang="zh-CN" sz="2200" b="1" dirty="0" smtClean="0"/>
              <a:t>5. 投标文件的递交及相关事宜</a:t>
            </a:r>
            <a:endParaRPr lang="zh-CN" altLang="zh-CN" sz="2200" b="1" dirty="0" smtClean="0"/>
          </a:p>
          <a:p>
            <a:pPr marL="0" indent="457200">
              <a:buNone/>
            </a:pPr>
            <a:r>
              <a:rPr lang="en-US" altLang="zh-CN" sz="2200" dirty="0" smtClean="0"/>
              <a:t>5.2 </a:t>
            </a:r>
            <a:r>
              <a:rPr lang="zh-CN" altLang="zh-CN" sz="2200" dirty="0" smtClean="0"/>
              <a:t>投标文件应为加密的投标文件。投标文件递交的截止时间（投标截止时间，下同）为</a:t>
            </a:r>
            <a:r>
              <a:rPr lang="en-US" altLang="zh-CN" sz="2200" u="sng" dirty="0" smtClean="0"/>
              <a:t>  </a:t>
            </a:r>
            <a:r>
              <a:rPr lang="zh-CN" altLang="zh-CN" sz="2200" dirty="0" smtClean="0"/>
              <a:t>年</a:t>
            </a:r>
            <a:r>
              <a:rPr lang="en-US" altLang="zh-CN" sz="2200" u="sng" dirty="0" smtClean="0"/>
              <a:t>   </a:t>
            </a:r>
            <a:r>
              <a:rPr lang="zh-CN" altLang="zh-CN" sz="2200" dirty="0" smtClean="0"/>
              <a:t>月</a:t>
            </a:r>
            <a:r>
              <a:rPr lang="en-US" altLang="zh-CN" sz="2200" u="sng" dirty="0" smtClean="0"/>
              <a:t>   </a:t>
            </a:r>
            <a:r>
              <a:rPr lang="zh-CN" altLang="zh-CN" sz="2200" dirty="0" smtClean="0"/>
              <a:t>日</a:t>
            </a:r>
            <a:r>
              <a:rPr lang="en-US" altLang="zh-CN" sz="2200" u="sng" dirty="0" smtClean="0"/>
              <a:t>    </a:t>
            </a:r>
            <a:r>
              <a:rPr lang="zh-CN" altLang="zh-CN" sz="2200" dirty="0" smtClean="0"/>
              <a:t>时</a:t>
            </a:r>
            <a:r>
              <a:rPr lang="zh-CN" altLang="zh-CN" sz="2200" u="sng" dirty="0" smtClean="0"/>
              <a:t> </a:t>
            </a:r>
            <a:r>
              <a:rPr lang="en-US" altLang="zh-CN" sz="2200" u="sng" dirty="0" smtClean="0"/>
              <a:t>  </a:t>
            </a:r>
            <a:r>
              <a:rPr lang="zh-CN" altLang="zh-CN" sz="2200" dirty="0" smtClean="0"/>
              <a:t>分，投标人应在投标截止时间前，通过互联网使用</a:t>
            </a:r>
            <a:r>
              <a:rPr lang="en-US" altLang="zh-CN" sz="2200" dirty="0" smtClean="0"/>
              <a:t>CA</a:t>
            </a:r>
            <a:r>
              <a:rPr lang="zh-CN" altLang="zh-CN" sz="2200" dirty="0" smtClean="0"/>
              <a:t>数字证书登录“电子交易平台”，将加密的投标文件上传，并保存上传成功后系统自动生成的电子签收凭证，递交时间即为电子签收凭证时间。逾期未完成上传或未按规定加密的投标文件，招标人予以拒收。</a:t>
            </a:r>
            <a:endParaRPr lang="en-US" altLang="zh-CN" sz="22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附录  </a:t>
            </a:r>
            <a:r>
              <a:rPr lang="zh-CN" altLang="zh-CN" dirty="0" smtClean="0"/>
              <a:t>采用电子招标投标条款示例</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5" name="表格 4"/>
          <p:cNvGraphicFramePr>
            <a:graphicFrameLocks noGrp="1"/>
          </p:cNvGraphicFramePr>
          <p:nvPr/>
        </p:nvGraphicFramePr>
        <p:xfrm>
          <a:off x="467544" y="697260"/>
          <a:ext cx="8352928" cy="4634896"/>
        </p:xfrm>
        <a:graphic>
          <a:graphicData uri="http://schemas.openxmlformats.org/drawingml/2006/table">
            <a:tbl>
              <a:tblPr/>
              <a:tblGrid>
                <a:gridCol w="1267855"/>
                <a:gridCol w="2088232"/>
                <a:gridCol w="4996841"/>
              </a:tblGrid>
              <a:tr h="0">
                <a:tc>
                  <a:txBody>
                    <a:bodyPr/>
                    <a:lstStyle/>
                    <a:p>
                      <a:pPr algn="ctr">
                        <a:lnSpc>
                          <a:spcPct val="100000"/>
                        </a:lnSpc>
                        <a:spcAft>
                          <a:spcPts val="0"/>
                        </a:spcAft>
                      </a:pPr>
                      <a:r>
                        <a:rPr lang="zh-CN" sz="2000" b="1" kern="100" dirty="0">
                          <a:latin typeface="黑体" pitchFamily="49" charset="-122"/>
                          <a:ea typeface="黑体" pitchFamily="49" charset="-122"/>
                        </a:rPr>
                        <a:t>条款号</a:t>
                      </a: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a:latin typeface="黑体" pitchFamily="49" charset="-122"/>
                          <a:ea typeface="黑体" pitchFamily="49" charset="-122"/>
                        </a:rPr>
                        <a:t>条</a:t>
                      </a:r>
                      <a:r>
                        <a:rPr lang="en-US" sz="2000" b="1" kern="100">
                          <a:latin typeface="黑体" pitchFamily="49" charset="-122"/>
                          <a:ea typeface="黑体" pitchFamily="49" charset="-122"/>
                        </a:rPr>
                        <a:t>  </a:t>
                      </a:r>
                      <a:r>
                        <a:rPr lang="zh-CN" sz="2000" b="1" kern="100">
                          <a:latin typeface="黑体" pitchFamily="49" charset="-122"/>
                          <a:ea typeface="黑体" pitchFamily="49" charset="-122"/>
                        </a:rPr>
                        <a:t>款</a:t>
                      </a:r>
                      <a:r>
                        <a:rPr lang="en-US" sz="2000" b="1" kern="100">
                          <a:latin typeface="黑体" pitchFamily="49" charset="-122"/>
                          <a:ea typeface="黑体" pitchFamily="49" charset="-122"/>
                        </a:rPr>
                        <a:t>  </a:t>
                      </a:r>
                      <a:r>
                        <a:rPr lang="zh-CN" sz="2000" b="1" kern="100">
                          <a:latin typeface="黑体" pitchFamily="49" charset="-122"/>
                          <a:ea typeface="黑体" pitchFamily="49" charset="-122"/>
                        </a:rPr>
                        <a:t>名</a:t>
                      </a:r>
                      <a:r>
                        <a:rPr lang="en-US" sz="2000" b="1" kern="100">
                          <a:latin typeface="黑体" pitchFamily="49" charset="-122"/>
                          <a:ea typeface="黑体" pitchFamily="49" charset="-122"/>
                        </a:rPr>
                        <a:t>  </a:t>
                      </a:r>
                      <a:r>
                        <a:rPr lang="zh-CN" sz="2000" b="1" kern="100">
                          <a:latin typeface="黑体" pitchFamily="49" charset="-122"/>
                          <a:ea typeface="黑体" pitchFamily="49" charset="-122"/>
                        </a:rPr>
                        <a:t>称</a:t>
                      </a: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a:latin typeface="黑体" pitchFamily="49" charset="-122"/>
                          <a:ea typeface="黑体" pitchFamily="49" charset="-122"/>
                        </a:rPr>
                        <a:t>编</a:t>
                      </a:r>
                      <a:r>
                        <a:rPr lang="en-US" sz="2000" b="1" kern="100">
                          <a:latin typeface="黑体" pitchFamily="49" charset="-122"/>
                          <a:ea typeface="黑体" pitchFamily="49" charset="-122"/>
                        </a:rPr>
                        <a:t>  </a:t>
                      </a:r>
                      <a:r>
                        <a:rPr lang="zh-CN" sz="2000" b="1" kern="100">
                          <a:latin typeface="黑体" pitchFamily="49" charset="-122"/>
                          <a:ea typeface="黑体" pitchFamily="49" charset="-122"/>
                        </a:rPr>
                        <a:t>列</a:t>
                      </a:r>
                      <a:r>
                        <a:rPr lang="en-US" sz="2000" b="1" kern="100">
                          <a:latin typeface="黑体" pitchFamily="49" charset="-122"/>
                          <a:ea typeface="黑体" pitchFamily="49" charset="-122"/>
                        </a:rPr>
                        <a:t>  </a:t>
                      </a:r>
                      <a:r>
                        <a:rPr lang="zh-CN" sz="2000" b="1" kern="100">
                          <a:latin typeface="黑体" pitchFamily="49" charset="-122"/>
                          <a:ea typeface="黑体" pitchFamily="49" charset="-122"/>
                        </a:rPr>
                        <a:t>内</a:t>
                      </a:r>
                      <a:r>
                        <a:rPr lang="en-US" sz="2000" b="1" kern="100">
                          <a:latin typeface="黑体" pitchFamily="49" charset="-122"/>
                          <a:ea typeface="黑体" pitchFamily="49" charset="-122"/>
                        </a:rPr>
                        <a:t>  </a:t>
                      </a:r>
                      <a:r>
                        <a:rPr lang="zh-CN" sz="2000" b="1" kern="100">
                          <a:latin typeface="黑体" pitchFamily="49" charset="-122"/>
                          <a:ea typeface="黑体" pitchFamily="49" charset="-122"/>
                        </a:rPr>
                        <a:t>容</a:t>
                      </a: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762">
                <a:tc rowSpan="2">
                  <a:txBody>
                    <a:bodyPr/>
                    <a:lstStyle/>
                    <a:p>
                      <a:pPr algn="ctr">
                        <a:lnSpc>
                          <a:spcPct val="100000"/>
                        </a:lnSpc>
                        <a:spcAft>
                          <a:spcPts val="0"/>
                        </a:spcAft>
                      </a:pPr>
                      <a:r>
                        <a:rPr lang="en-US" sz="2000" b="1" kern="100" dirty="0">
                          <a:latin typeface="黑体" pitchFamily="49" charset="-122"/>
                          <a:ea typeface="黑体" pitchFamily="49" charset="-122"/>
                        </a:rPr>
                        <a:t>1.10.2</a:t>
                      </a:r>
                      <a:endParaRPr lang="zh-CN" sz="2000" b="1" kern="100" dirty="0">
                        <a:latin typeface="黑体" pitchFamily="49" charset="-122"/>
                        <a:ea typeface="黑体" pitchFamily="49" charset="-122"/>
                      </a:endParaRP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0000"/>
                        </a:lnSpc>
                        <a:spcAft>
                          <a:spcPts val="0"/>
                        </a:spcAft>
                      </a:pPr>
                      <a:r>
                        <a:rPr lang="zh-CN" sz="2000" b="1" kern="100" dirty="0">
                          <a:latin typeface="黑体" pitchFamily="49" charset="-122"/>
                          <a:ea typeface="黑体" pitchFamily="49" charset="-122"/>
                        </a:rPr>
                        <a:t>投标人在投标预备会前提出问题</a:t>
                      </a: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zh-CN" sz="2000" b="1" kern="100">
                          <a:latin typeface="黑体" pitchFamily="49" charset="-122"/>
                          <a:ea typeface="黑体" pitchFamily="49" charset="-122"/>
                        </a:rPr>
                        <a:t>时间：</a:t>
                      </a: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61143">
                <a:tc vMerge="1">
                  <a:txBody>
                    <a:bodyPr/>
                    <a:lstStyle/>
                    <a:p>
                      <a:endParaRPr lang="zh-CN" altLang="en-US"/>
                    </a:p>
                  </a:txBody>
                  <a:tcPr/>
                </a:tc>
                <a:tc vMerge="1">
                  <a:txBody>
                    <a:bodyPr/>
                    <a:lstStyle/>
                    <a:p>
                      <a:endParaRPr lang="zh-CN" altLang="en-US"/>
                    </a:p>
                  </a:txBody>
                  <a:tcPr/>
                </a:tc>
                <a:tc>
                  <a:txBody>
                    <a:bodyPr/>
                    <a:lstStyle/>
                    <a:p>
                      <a:pPr algn="just">
                        <a:lnSpc>
                          <a:spcPct val="100000"/>
                        </a:lnSpc>
                        <a:spcAft>
                          <a:spcPts val="0"/>
                        </a:spcAft>
                      </a:pPr>
                      <a:r>
                        <a:rPr lang="zh-CN" sz="2000" b="1" kern="100" dirty="0">
                          <a:latin typeface="黑体" pitchFamily="49" charset="-122"/>
                          <a:ea typeface="黑体" pitchFamily="49" charset="-122"/>
                        </a:rPr>
                        <a:t>形式：使用</a:t>
                      </a:r>
                      <a:r>
                        <a:rPr lang="en-US" sz="2000" b="1" kern="100" dirty="0">
                          <a:latin typeface="黑体" pitchFamily="49" charset="-122"/>
                          <a:ea typeface="黑体" pitchFamily="49" charset="-122"/>
                        </a:rPr>
                        <a:t>CA</a:t>
                      </a:r>
                      <a:r>
                        <a:rPr lang="zh-CN" sz="2000" b="1" kern="100" dirty="0">
                          <a:latin typeface="黑体" pitchFamily="49" charset="-122"/>
                          <a:ea typeface="黑体" pitchFamily="49" charset="-122"/>
                        </a:rPr>
                        <a:t>数字证书登录“电子交易平台”，在“投标答疑”菜单以书面形式将提出的问题送达招标人</a:t>
                      </a: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7048">
                <a:tc rowSpan="2">
                  <a:txBody>
                    <a:bodyPr/>
                    <a:lstStyle/>
                    <a:p>
                      <a:pPr algn="ctr">
                        <a:lnSpc>
                          <a:spcPct val="100000"/>
                        </a:lnSpc>
                        <a:spcAft>
                          <a:spcPts val="0"/>
                        </a:spcAft>
                      </a:pPr>
                      <a:r>
                        <a:rPr lang="en-US" sz="2000" b="1" kern="100" dirty="0">
                          <a:latin typeface="黑体" pitchFamily="49" charset="-122"/>
                          <a:ea typeface="黑体" pitchFamily="49" charset="-122"/>
                        </a:rPr>
                        <a:t>2.2.1</a:t>
                      </a:r>
                      <a:endParaRPr lang="zh-CN" sz="2000" b="1" kern="100" dirty="0">
                        <a:latin typeface="黑体" pitchFamily="49" charset="-122"/>
                        <a:ea typeface="黑体" pitchFamily="49" charset="-122"/>
                      </a:endParaRP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0000"/>
                        </a:lnSpc>
                        <a:spcAft>
                          <a:spcPts val="0"/>
                        </a:spcAft>
                      </a:pPr>
                      <a:r>
                        <a:rPr lang="zh-CN" sz="2000" b="1" kern="100" dirty="0">
                          <a:latin typeface="黑体" pitchFamily="49" charset="-122"/>
                          <a:ea typeface="黑体" pitchFamily="49" charset="-122"/>
                        </a:rPr>
                        <a:t>投标人要求澄清招标文件</a:t>
                      </a: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zh-CN" sz="2000" b="1" kern="100" dirty="0">
                          <a:latin typeface="黑体" pitchFamily="49" charset="-122"/>
                          <a:ea typeface="黑体" pitchFamily="49" charset="-122"/>
                        </a:rPr>
                        <a:t>时间：</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年</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月</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日</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时</a:t>
                      </a:r>
                      <a:r>
                        <a:rPr lang="en-US" sz="2000" b="1" u="sng" kern="100" dirty="0">
                          <a:latin typeface="黑体" pitchFamily="49" charset="-122"/>
                          <a:ea typeface="黑体" pitchFamily="49" charset="-122"/>
                        </a:rPr>
                        <a:t>    </a:t>
                      </a:r>
                      <a:r>
                        <a:rPr lang="zh-CN" sz="2000" b="1" kern="100" dirty="0">
                          <a:latin typeface="黑体" pitchFamily="49" charset="-122"/>
                          <a:ea typeface="黑体" pitchFamily="49" charset="-122"/>
                        </a:rPr>
                        <a:t>分</a:t>
                      </a: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57905">
                <a:tc vMerge="1">
                  <a:txBody>
                    <a:bodyPr/>
                    <a:lstStyle/>
                    <a:p>
                      <a:endParaRPr lang="zh-CN" altLang="en-US"/>
                    </a:p>
                  </a:txBody>
                  <a:tcPr/>
                </a:tc>
                <a:tc vMerge="1">
                  <a:txBody>
                    <a:bodyPr/>
                    <a:lstStyle/>
                    <a:p>
                      <a:endParaRPr lang="zh-CN" altLang="en-US"/>
                    </a:p>
                  </a:txBody>
                  <a:tcPr/>
                </a:tc>
                <a:tc>
                  <a:txBody>
                    <a:bodyPr/>
                    <a:lstStyle/>
                    <a:p>
                      <a:pPr algn="just">
                        <a:lnSpc>
                          <a:spcPct val="100000"/>
                        </a:lnSpc>
                        <a:spcAft>
                          <a:spcPts val="0"/>
                        </a:spcAft>
                      </a:pPr>
                      <a:r>
                        <a:rPr lang="zh-CN" sz="2000" b="1" kern="100" dirty="0">
                          <a:latin typeface="黑体" pitchFamily="49" charset="-122"/>
                          <a:ea typeface="黑体" pitchFamily="49" charset="-122"/>
                        </a:rPr>
                        <a:t>形式：使用</a:t>
                      </a:r>
                      <a:r>
                        <a:rPr lang="en-US" sz="2000" b="1" kern="100" dirty="0">
                          <a:latin typeface="黑体" pitchFamily="49" charset="-122"/>
                          <a:ea typeface="黑体" pitchFamily="49" charset="-122"/>
                        </a:rPr>
                        <a:t>CA</a:t>
                      </a:r>
                      <a:r>
                        <a:rPr lang="zh-CN" sz="2000" b="1" kern="100" dirty="0">
                          <a:latin typeface="黑体" pitchFamily="49" charset="-122"/>
                          <a:ea typeface="黑体" pitchFamily="49" charset="-122"/>
                        </a:rPr>
                        <a:t>数字证书登录“电子交易平台”，在“投标答疑”菜单以书面形式要求招标人对招标文件予以澄清</a:t>
                      </a: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3809">
                <a:tc>
                  <a:txBody>
                    <a:bodyPr/>
                    <a:lstStyle/>
                    <a:p>
                      <a:pPr algn="ctr">
                        <a:lnSpc>
                          <a:spcPct val="100000"/>
                        </a:lnSpc>
                        <a:spcAft>
                          <a:spcPts val="0"/>
                        </a:spcAft>
                      </a:pPr>
                      <a:r>
                        <a:rPr lang="en-US" sz="2000" b="1" kern="100">
                          <a:latin typeface="黑体" pitchFamily="49" charset="-122"/>
                          <a:ea typeface="黑体" pitchFamily="49" charset="-122"/>
                        </a:rPr>
                        <a:t>2.2.2</a:t>
                      </a:r>
                      <a:endParaRPr lang="zh-CN" sz="2000" b="1" kern="100">
                        <a:latin typeface="黑体" pitchFamily="49" charset="-122"/>
                        <a:ea typeface="黑体" pitchFamily="49" charset="-122"/>
                      </a:endParaRP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dirty="0">
                          <a:latin typeface="黑体" pitchFamily="49" charset="-122"/>
                          <a:ea typeface="黑体" pitchFamily="49" charset="-122"/>
                        </a:rPr>
                        <a:t>招标文件澄清发出的形式</a:t>
                      </a: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zh-CN" sz="2000" b="1" kern="100" dirty="0">
                          <a:latin typeface="黑体" pitchFamily="49" charset="-122"/>
                          <a:ea typeface="黑体" pitchFamily="49" charset="-122"/>
                        </a:rPr>
                        <a:t>通过“电子交易平台”发出招标文件澄清</a:t>
                      </a: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3809">
                <a:tc>
                  <a:txBody>
                    <a:bodyPr/>
                    <a:lstStyle/>
                    <a:p>
                      <a:pPr algn="ctr">
                        <a:lnSpc>
                          <a:spcPct val="100000"/>
                        </a:lnSpc>
                        <a:spcAft>
                          <a:spcPts val="0"/>
                        </a:spcAft>
                      </a:pPr>
                      <a:r>
                        <a:rPr lang="en-US" sz="2000" b="1" kern="100">
                          <a:latin typeface="黑体" pitchFamily="49" charset="-122"/>
                          <a:ea typeface="黑体" pitchFamily="49" charset="-122"/>
                        </a:rPr>
                        <a:t>2.3.1</a:t>
                      </a:r>
                      <a:endParaRPr lang="zh-CN" sz="2000" b="1" kern="100">
                        <a:latin typeface="黑体" pitchFamily="49" charset="-122"/>
                        <a:ea typeface="黑体" pitchFamily="49" charset="-122"/>
                      </a:endParaRP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a:latin typeface="黑体" pitchFamily="49" charset="-122"/>
                          <a:ea typeface="黑体" pitchFamily="49" charset="-122"/>
                        </a:rPr>
                        <a:t>招标文件修改发出的形式</a:t>
                      </a: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zh-CN" sz="2000" b="1" kern="100" dirty="0">
                          <a:latin typeface="黑体" pitchFamily="49" charset="-122"/>
                          <a:ea typeface="黑体" pitchFamily="49" charset="-122"/>
                        </a:rPr>
                        <a:t>通过“电子交易平台”发出招标文件修改</a:t>
                      </a:r>
                    </a:p>
                  </a:txBody>
                  <a:tcPr marL="29029" marR="290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1334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投标人须知前附表相应条款修改为：</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附录  </a:t>
            </a:r>
            <a:r>
              <a:rPr lang="zh-CN" altLang="zh-CN" dirty="0" smtClean="0"/>
              <a:t>采用电子招标投标条款示例</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3.7 投标文件的编制</a:t>
            </a:r>
            <a:endParaRPr lang="zh-CN" altLang="zh-CN" sz="2200" b="1" dirty="0" smtClean="0"/>
          </a:p>
          <a:p>
            <a:pPr marL="0" indent="457200" algn="just">
              <a:buNone/>
            </a:pPr>
            <a:r>
              <a:rPr lang="en-US" altLang="zh-CN" sz="2200" dirty="0" smtClean="0"/>
              <a:t>3.7.3 </a:t>
            </a:r>
            <a:r>
              <a:rPr lang="zh-CN" altLang="zh-CN" sz="2200" dirty="0" smtClean="0"/>
              <a:t>投标文件的制作应满足以下规定：</a:t>
            </a:r>
          </a:p>
          <a:p>
            <a:pPr marL="0" indent="457200" algn="just">
              <a:buNone/>
            </a:pPr>
            <a:r>
              <a:rPr lang="zh-CN" altLang="zh-CN" sz="2200" dirty="0" smtClean="0"/>
              <a:t>（</a:t>
            </a:r>
            <a:r>
              <a:rPr lang="en-US" altLang="zh-CN" sz="2200" dirty="0" smtClean="0"/>
              <a:t>1</a:t>
            </a:r>
            <a:r>
              <a:rPr lang="zh-CN" altLang="zh-CN" sz="2200" dirty="0" smtClean="0"/>
              <a:t>）投标文件由投标人使用“电子交易平台”自带的“投标文件制作工具”制作生成。</a:t>
            </a:r>
          </a:p>
          <a:p>
            <a:pPr marL="0" indent="457200" algn="just">
              <a:buNone/>
            </a:pPr>
            <a:r>
              <a:rPr lang="zh-CN" altLang="zh-CN" sz="2200" dirty="0" smtClean="0"/>
              <a:t>（</a:t>
            </a:r>
            <a:r>
              <a:rPr lang="en-US" altLang="zh-CN" sz="2200" dirty="0" smtClean="0"/>
              <a:t>2</a:t>
            </a:r>
            <a:r>
              <a:rPr lang="zh-CN" altLang="zh-CN" sz="2200" dirty="0" smtClean="0"/>
              <a:t>）投标人在编制投标文件时应建立分级目录，并按照标签提示导入相关内容。</a:t>
            </a:r>
          </a:p>
          <a:p>
            <a:pPr marL="0" indent="457200" algn="just">
              <a:buNone/>
            </a:pPr>
            <a:r>
              <a:rPr lang="zh-CN" altLang="zh-CN" sz="2200" dirty="0" smtClean="0"/>
              <a:t>（</a:t>
            </a:r>
            <a:r>
              <a:rPr lang="en-US" altLang="zh-CN" sz="2200" dirty="0" smtClean="0"/>
              <a:t>3</a:t>
            </a:r>
            <a:r>
              <a:rPr lang="zh-CN" altLang="zh-CN" sz="2200" dirty="0" smtClean="0"/>
              <a:t>）投标文件中证明资料的“复印件”均为“原件的扫描件”，应从“电子交易平台”会员诚信库中选择并进行超链接，未标示“复印件”的证明资料均应直接制作生成。</a:t>
            </a:r>
          </a:p>
          <a:p>
            <a:pPr marL="0" indent="457200" algn="just">
              <a:buNone/>
            </a:pPr>
            <a:r>
              <a:rPr lang="zh-CN" altLang="zh-CN" sz="2200" dirty="0" smtClean="0"/>
              <a:t>（</a:t>
            </a:r>
            <a:r>
              <a:rPr lang="en-US" altLang="zh-CN" sz="2200" dirty="0" smtClean="0"/>
              <a:t>4</a:t>
            </a:r>
            <a:r>
              <a:rPr lang="zh-CN" altLang="zh-CN" sz="2200" dirty="0" smtClean="0"/>
              <a:t>）投标文件中的已标价工程量清单数据文件应与招标人提供的工程量清单数据文件格式一致。</a:t>
            </a:r>
            <a:endParaRPr lang="en-US" altLang="zh-CN" sz="22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第一章  招标公告</a:t>
            </a:r>
            <a:r>
              <a:rPr lang="zh-CN" altLang="zh-CN" dirty="0" smtClean="0"/>
              <a:t>（未进行资格预审）</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ectangle 3"/>
          <p:cNvSpPr txBox="1">
            <a:spLocks noChangeArrowheads="1"/>
          </p:cNvSpPr>
          <p:nvPr/>
        </p:nvSpPr>
        <p:spPr>
          <a:xfrm>
            <a:off x="827584" y="1057300"/>
            <a:ext cx="7776864" cy="4300537"/>
          </a:xfrm>
          <a:prstGeom prst="rect">
            <a:avLst/>
          </a:prstGeom>
        </p:spPr>
        <p:txBody>
          <a:bodyPr/>
          <a:lstStyle/>
          <a:p>
            <a:pPr algn="ctr"/>
            <a:r>
              <a:rPr lang="x-none" altLang="zh-CN" sz="2000" b="1" dirty="0" smtClean="0">
                <a:solidFill>
                  <a:srgbClr val="FF0000"/>
                </a:solidFill>
              </a:rPr>
              <a:t>关于发布公路工程从业企业资质名录的通知</a:t>
            </a:r>
            <a:endParaRPr lang="zh-CN" altLang="zh-CN" sz="2000" b="1" dirty="0" smtClean="0">
              <a:solidFill>
                <a:srgbClr val="FF0000"/>
              </a:solidFill>
            </a:endParaRPr>
          </a:p>
          <a:p>
            <a:pPr algn="ctr"/>
            <a:r>
              <a:rPr lang="zh-CN" altLang="zh-CN" sz="2000" b="1" dirty="0" smtClean="0"/>
              <a:t>厅公路字〔</a:t>
            </a:r>
            <a:r>
              <a:rPr lang="en-US" altLang="zh-CN" sz="2000" b="1" dirty="0" smtClean="0"/>
              <a:t>2011</a:t>
            </a:r>
            <a:r>
              <a:rPr lang="zh-CN" altLang="zh-CN" sz="2000" b="1" dirty="0" smtClean="0"/>
              <a:t>〕</a:t>
            </a:r>
            <a:r>
              <a:rPr lang="en-US" altLang="zh-CN" sz="2000" b="1" dirty="0" smtClean="0"/>
              <a:t>114</a:t>
            </a:r>
            <a:r>
              <a:rPr lang="zh-CN" altLang="zh-CN" sz="2000" b="1" dirty="0" smtClean="0"/>
              <a:t>号</a:t>
            </a:r>
          </a:p>
          <a:p>
            <a:pPr algn="ctr"/>
            <a:r>
              <a:rPr lang="en-US" altLang="zh-CN" sz="2000" b="1" dirty="0" smtClean="0"/>
              <a:t> </a:t>
            </a:r>
            <a:endParaRPr lang="zh-CN" altLang="zh-CN" sz="2000" b="1" dirty="0" smtClean="0"/>
          </a:p>
          <a:p>
            <a:r>
              <a:rPr lang="zh-CN" altLang="zh-CN" sz="2000" b="1" dirty="0" smtClean="0"/>
              <a:t>各省、自治区、直辖市、新疆生产建设兵团交通运输厅（局、委），天津市市政公路管理局：</a:t>
            </a:r>
          </a:p>
          <a:p>
            <a:pPr indent="457200" algn="just"/>
            <a:r>
              <a:rPr lang="zh-CN" altLang="zh-CN" sz="2000" b="1" dirty="0" smtClean="0"/>
              <a:t>为加强公路工程从业企业资质管理工作，更好地为行业及社会服务，现将由部审核、审批的公路工程施工、设计、监理等从业企业资质信息以名录方式予以发布。有关事项通知如下：</a:t>
            </a:r>
          </a:p>
          <a:p>
            <a:pPr indent="457200" algn="just"/>
            <a:r>
              <a:rPr lang="zh-CN" altLang="zh-CN" sz="2000" b="1" dirty="0" smtClean="0"/>
              <a:t>一、名录范围</a:t>
            </a:r>
          </a:p>
          <a:p>
            <a:pPr indent="457200" algn="just"/>
            <a:r>
              <a:rPr lang="zh-CN" altLang="zh-CN" sz="2000" b="1" dirty="0" smtClean="0"/>
              <a:t>发布范围为由部审核、审批资质的公路施工、设计和监理企业，具体包括：施工特级、一级及交通工程资质企业；设计甲级、乙级资质企业；监理甲级、乙级资质企业。</a:t>
            </a:r>
            <a:endParaRPr lang="en-US" altLang="zh-CN" sz="2000" b="1" dirty="0" smtClean="0"/>
          </a:p>
          <a:p>
            <a:pPr indent="457200" algn="just"/>
            <a:r>
              <a:rPr lang="zh-CN" altLang="zh-CN" sz="2000" b="1" dirty="0" smtClean="0">
                <a:latin typeface="Calibri"/>
                <a:cs typeface="Calibri"/>
              </a:rPr>
              <a:t>…</a:t>
            </a:r>
            <a:r>
              <a:rPr lang="en-US" altLang="zh-CN" sz="2000" b="1" dirty="0" smtClean="0">
                <a:latin typeface="Calibri"/>
                <a:cs typeface="Calibri"/>
              </a:rPr>
              <a:t>…</a:t>
            </a:r>
            <a:endParaRPr kumimoji="0" lang="en-US"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附录  </a:t>
            </a:r>
            <a:r>
              <a:rPr lang="zh-CN" altLang="zh-CN" dirty="0" smtClean="0"/>
              <a:t>采用电子招标投标条款示例</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3.7 投标文件的编制</a:t>
            </a:r>
            <a:endParaRPr lang="zh-CN" altLang="zh-CN" sz="2200" b="1" dirty="0" smtClean="0"/>
          </a:p>
          <a:p>
            <a:pPr marL="0" indent="457200" algn="just">
              <a:buNone/>
            </a:pPr>
            <a:r>
              <a:rPr lang="en-US" altLang="zh-CN" sz="2200" dirty="0" smtClean="0"/>
              <a:t>3.7.3 </a:t>
            </a:r>
            <a:r>
              <a:rPr lang="zh-CN" altLang="zh-CN" sz="2200" dirty="0" smtClean="0"/>
              <a:t>投标文件的制作应满足以下规定：</a:t>
            </a:r>
          </a:p>
          <a:p>
            <a:pPr marL="0" indent="457200" algn="just">
              <a:buNone/>
            </a:pPr>
            <a:r>
              <a:rPr lang="zh-CN" altLang="zh-CN" sz="2200" dirty="0" smtClean="0"/>
              <a:t>（</a:t>
            </a:r>
            <a:r>
              <a:rPr lang="en-US" altLang="zh-CN" sz="2200" dirty="0" smtClean="0"/>
              <a:t>5</a:t>
            </a:r>
            <a:r>
              <a:rPr lang="zh-CN" altLang="zh-CN" sz="2200" dirty="0" smtClean="0"/>
              <a:t>）第九章“投标文件格式”中要求盖单位章和（或）签字的地方，投标人均应使用</a:t>
            </a:r>
            <a:r>
              <a:rPr lang="en-US" altLang="zh-CN" sz="2200" dirty="0" smtClean="0"/>
              <a:t>CA </a:t>
            </a:r>
            <a:r>
              <a:rPr lang="zh-CN" altLang="zh-CN" sz="2200" dirty="0" smtClean="0"/>
              <a:t>数字证书加盖投标人的单位电子印章和（或）法定代表人的个人电子印章或电子签名章。联合体投标的，投标文件由联合体牵头人按上述规定加盖联合体牵头人单位电子印章和（或）法定代表人的个人电子印章或电子签名章。</a:t>
            </a:r>
          </a:p>
          <a:p>
            <a:pPr marL="0" indent="457200" algn="just">
              <a:buNone/>
            </a:pPr>
            <a:r>
              <a:rPr lang="zh-CN" altLang="zh-CN" sz="2200" dirty="0" smtClean="0"/>
              <a:t>（</a:t>
            </a:r>
            <a:r>
              <a:rPr lang="en-US" altLang="zh-CN" sz="2200" dirty="0" smtClean="0"/>
              <a:t>6</a:t>
            </a:r>
            <a:r>
              <a:rPr lang="zh-CN" altLang="zh-CN" sz="2200" dirty="0" smtClean="0"/>
              <a:t>）投标文件制作完成后，投标人应使用</a:t>
            </a:r>
            <a:r>
              <a:rPr lang="en-US" altLang="zh-CN" sz="2200" dirty="0" smtClean="0"/>
              <a:t>CA </a:t>
            </a:r>
            <a:r>
              <a:rPr lang="zh-CN" altLang="zh-CN" sz="2200" dirty="0" smtClean="0"/>
              <a:t>数字证书对投标文件进行文件加密，形成加密的投标文件。</a:t>
            </a:r>
          </a:p>
          <a:p>
            <a:pPr marL="0" indent="457200" algn="just">
              <a:buNone/>
            </a:pPr>
            <a:r>
              <a:rPr lang="zh-CN" altLang="zh-CN" sz="2200" dirty="0" smtClean="0"/>
              <a:t>（</a:t>
            </a:r>
            <a:r>
              <a:rPr lang="en-US" altLang="zh-CN" sz="2200" dirty="0" smtClean="0"/>
              <a:t>7</a:t>
            </a:r>
            <a:r>
              <a:rPr lang="zh-CN" altLang="zh-CN" sz="2200" dirty="0" smtClean="0"/>
              <a:t>）投标文件制作的具体方法详见“投标文件制作工具”中的帮助文档。</a:t>
            </a:r>
            <a:endParaRPr lang="en-US" altLang="zh-CN" sz="22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附录  </a:t>
            </a:r>
            <a:r>
              <a:rPr lang="zh-CN" altLang="zh-CN" dirty="0" smtClean="0"/>
              <a:t>采用电子招标投标条款示例</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400" b="1" dirty="0" smtClean="0"/>
              <a:t>4.1 投标文件的</a:t>
            </a:r>
            <a:r>
              <a:rPr lang="zh-CN" altLang="zh-CN" sz="2400" b="1" dirty="0" smtClean="0"/>
              <a:t>加密</a:t>
            </a:r>
          </a:p>
          <a:p>
            <a:pPr marL="0" indent="457200" algn="just">
              <a:buNone/>
            </a:pPr>
            <a:r>
              <a:rPr lang="en-US" altLang="zh-CN" sz="2400" dirty="0" smtClean="0"/>
              <a:t>4.1.1 </a:t>
            </a:r>
            <a:r>
              <a:rPr lang="zh-CN" altLang="zh-CN" sz="2400" dirty="0" smtClean="0"/>
              <a:t>投标文件应按照本章第</a:t>
            </a:r>
            <a:r>
              <a:rPr lang="en-US" altLang="zh-CN" sz="2400" dirty="0" smtClean="0"/>
              <a:t>3.7.3</a:t>
            </a:r>
            <a:r>
              <a:rPr lang="zh-CN" altLang="zh-CN" sz="2400" dirty="0" smtClean="0"/>
              <a:t>项要求制作并加密，未按要求加密的投标文件，招标人（“电子交易平台”）将拒绝接收并提示。</a:t>
            </a:r>
            <a:endParaRPr lang="en-US" altLang="zh-CN" sz="24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附录  </a:t>
            </a:r>
            <a:r>
              <a:rPr lang="zh-CN" altLang="zh-CN" dirty="0" smtClean="0"/>
              <a:t>采用电子招标投标条款示例</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400" b="1" dirty="0" smtClean="0"/>
              <a:t>5.3 开标补救措施</a:t>
            </a:r>
            <a:endParaRPr lang="zh-CN" altLang="zh-CN" sz="2400" b="1" dirty="0" smtClean="0"/>
          </a:p>
          <a:p>
            <a:pPr marL="0" indent="457200" algn="just">
              <a:buNone/>
            </a:pPr>
            <a:r>
              <a:rPr lang="en-US" altLang="zh-CN" sz="2400" dirty="0" smtClean="0"/>
              <a:t>5.3.1 </a:t>
            </a:r>
            <a:r>
              <a:rPr lang="zh-CN" altLang="zh-CN" sz="2400" dirty="0" smtClean="0"/>
              <a:t>开标过程中因本章第</a:t>
            </a:r>
            <a:r>
              <a:rPr lang="en-US" altLang="zh-CN" sz="2400" dirty="0" smtClean="0"/>
              <a:t>5.3.2</a:t>
            </a:r>
            <a:r>
              <a:rPr lang="zh-CN" altLang="zh-CN" sz="2400" dirty="0" smtClean="0"/>
              <a:t>项、第</a:t>
            </a:r>
            <a:r>
              <a:rPr lang="en-US" altLang="zh-CN" sz="2400" dirty="0" smtClean="0"/>
              <a:t>5.3.3</a:t>
            </a:r>
            <a:r>
              <a:rPr lang="zh-CN" altLang="zh-CN" sz="2400" dirty="0" smtClean="0"/>
              <a:t>项所列原因，导致系统无法正常运行，将按投标人须知前附表的规定采取补救措施。</a:t>
            </a:r>
          </a:p>
          <a:p>
            <a:pPr marL="0" indent="457200" algn="just">
              <a:buNone/>
            </a:pPr>
            <a:r>
              <a:rPr lang="en-US" altLang="zh-CN" sz="2400" dirty="0" smtClean="0"/>
              <a:t>5.3.2 </a:t>
            </a:r>
            <a:r>
              <a:rPr lang="zh-CN" altLang="zh-CN" sz="2400" dirty="0" smtClean="0"/>
              <a:t>因“电子交易平台”系统故障导致投标人无法正常上传加密的投标文件，投标人应打印并递交电子交易平台自动生成的上传失败的异常记录单。</a:t>
            </a:r>
            <a:endParaRPr lang="en-US" altLang="zh-CN" sz="24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附录  </a:t>
            </a:r>
            <a:r>
              <a:rPr lang="zh-CN" altLang="zh-CN" dirty="0" smtClean="0"/>
              <a:t>采用电子招标投标条款示例</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5.3 开标补救措施</a:t>
            </a:r>
            <a:endParaRPr lang="zh-CN" altLang="zh-CN" sz="2200" b="1" dirty="0" smtClean="0"/>
          </a:p>
          <a:p>
            <a:pPr marL="0" indent="457200" algn="just">
              <a:buNone/>
            </a:pPr>
            <a:r>
              <a:rPr lang="en-US" altLang="zh-CN" sz="2200" dirty="0" smtClean="0"/>
              <a:t>5.3.3 </a:t>
            </a:r>
            <a:r>
              <a:rPr lang="zh-CN" altLang="zh-CN" sz="2200" dirty="0" smtClean="0"/>
              <a:t>当出现以下情况时，应对未开标的中止电子开标，并在恢复正常后及时安排时间开标：</a:t>
            </a:r>
          </a:p>
          <a:p>
            <a:pPr marL="0" indent="457200" algn="just">
              <a:buNone/>
            </a:pPr>
            <a:r>
              <a:rPr lang="zh-CN" altLang="zh-CN" sz="2200" dirty="0" smtClean="0"/>
              <a:t>（</a:t>
            </a:r>
            <a:r>
              <a:rPr lang="en-US" altLang="zh-CN" sz="2200" dirty="0" smtClean="0"/>
              <a:t>1</a:t>
            </a:r>
            <a:r>
              <a:rPr lang="zh-CN" altLang="zh-CN" sz="2200" dirty="0" smtClean="0"/>
              <a:t>）系统服务器发生故障，无法访问或无法使用系统；</a:t>
            </a:r>
          </a:p>
          <a:p>
            <a:pPr marL="0" indent="457200" algn="just">
              <a:buNone/>
            </a:pPr>
            <a:r>
              <a:rPr lang="zh-CN" altLang="zh-CN" sz="2200" dirty="0" smtClean="0"/>
              <a:t>（</a:t>
            </a:r>
            <a:r>
              <a:rPr lang="en-US" altLang="zh-CN" sz="2200" dirty="0" smtClean="0"/>
              <a:t>2</a:t>
            </a:r>
            <a:r>
              <a:rPr lang="zh-CN" altLang="zh-CN" sz="2200" dirty="0" smtClean="0"/>
              <a:t>）系统的软件或数据库出现错误，不能进行正常操作；</a:t>
            </a:r>
          </a:p>
          <a:p>
            <a:pPr marL="0" indent="457200" algn="just">
              <a:buNone/>
            </a:pPr>
            <a:r>
              <a:rPr lang="zh-CN" altLang="zh-CN" sz="2200" dirty="0" smtClean="0"/>
              <a:t>（</a:t>
            </a:r>
            <a:r>
              <a:rPr lang="en-US" altLang="zh-CN" sz="2200" dirty="0" smtClean="0"/>
              <a:t>3</a:t>
            </a:r>
            <a:r>
              <a:rPr lang="zh-CN" altLang="zh-CN" sz="2200" dirty="0" smtClean="0"/>
              <a:t>）系统发现有安全漏洞，有潜在的泄密危险；</a:t>
            </a:r>
          </a:p>
          <a:p>
            <a:pPr marL="0" indent="457200" algn="just">
              <a:buNone/>
            </a:pPr>
            <a:r>
              <a:rPr lang="zh-CN" altLang="zh-CN" sz="2200" dirty="0" smtClean="0"/>
              <a:t>（</a:t>
            </a:r>
            <a:r>
              <a:rPr lang="en-US" altLang="zh-CN" sz="2200" dirty="0" smtClean="0"/>
              <a:t>4</a:t>
            </a:r>
            <a:r>
              <a:rPr lang="zh-CN" altLang="zh-CN" sz="2200" dirty="0" smtClean="0"/>
              <a:t>）出现断电事故且短时间内无法恢复供电；</a:t>
            </a:r>
          </a:p>
          <a:p>
            <a:pPr marL="0" indent="457200" algn="just">
              <a:buNone/>
            </a:pPr>
            <a:r>
              <a:rPr lang="zh-CN" altLang="zh-CN" sz="2200" dirty="0" smtClean="0"/>
              <a:t>（</a:t>
            </a:r>
            <a:r>
              <a:rPr lang="en-US" altLang="zh-CN" sz="2200" dirty="0" smtClean="0"/>
              <a:t>5</a:t>
            </a:r>
            <a:r>
              <a:rPr lang="zh-CN" altLang="zh-CN" sz="2200" dirty="0" smtClean="0"/>
              <a:t>）其他无法保证招投标过程正常进行的情形。</a:t>
            </a:r>
          </a:p>
          <a:p>
            <a:pPr marL="0" indent="457200" algn="just">
              <a:buNone/>
            </a:pPr>
            <a:r>
              <a:rPr lang="en-US" altLang="zh-CN" sz="2200" dirty="0" smtClean="0"/>
              <a:t>5.3.4 </a:t>
            </a:r>
            <a:r>
              <a:rPr lang="zh-CN" altLang="zh-CN" sz="2200" dirty="0" smtClean="0"/>
              <a:t>采取补救措施时，必须对原有资料及信息作出妥善保密处理。</a:t>
            </a:r>
            <a:endParaRPr lang="en-US" altLang="zh-CN" sz="22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en-US" dirty="0" smtClean="0"/>
              <a:t>附录  </a:t>
            </a:r>
            <a:r>
              <a:rPr lang="zh-CN" altLang="zh-CN" dirty="0" smtClean="0"/>
              <a:t>采用电子招标投标条款示例</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400" b="1" dirty="0" smtClean="0"/>
              <a:t>7.2 评标结果异议</a:t>
            </a:r>
            <a:endParaRPr lang="zh-CN" altLang="zh-CN" sz="2400" b="1" dirty="0" smtClean="0"/>
          </a:p>
          <a:p>
            <a:pPr marL="0" indent="457200" algn="just">
              <a:buNone/>
            </a:pPr>
            <a:r>
              <a:rPr lang="zh-CN" altLang="zh-CN" sz="2400" dirty="0" smtClean="0"/>
              <a:t>投标人或其他利害关系人对依法必须进行招标的项目的评标结果有异议的，应在中标候选人公示期间提出。招标人将在收到异议之日起</a:t>
            </a:r>
            <a:r>
              <a:rPr lang="en-US" altLang="zh-CN" sz="2400" dirty="0" smtClean="0"/>
              <a:t>3</a:t>
            </a:r>
            <a:r>
              <a:rPr lang="zh-CN" altLang="zh-CN" sz="2400" dirty="0" smtClean="0"/>
              <a:t>日内作出答复；作出答复前，将暂停招标投标活动。提出异议与作出答复均应通过“电子交易平台”在“异议与答复”菜单以书面形式进行。</a:t>
            </a:r>
            <a:endParaRPr lang="en-US" altLang="zh-CN" sz="24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bg>
      <p:bgPr>
        <a:gradFill flip="none" rotWithShape="1">
          <a:gsLst>
            <a:gs pos="50000">
              <a:schemeClr val="accent1">
                <a:hueOff val="0"/>
                <a:satOff val="0"/>
                <a:lumOff val="0"/>
                <a:alphaOff val="0"/>
                <a:shade val="93000"/>
                <a:satMod val="130000"/>
              </a:schemeClr>
            </a:gs>
            <a:gs pos="90000">
              <a:schemeClr val="accent5">
                <a:lumMod val="60000"/>
                <a:lumOff val="4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5" name="矩形 4"/>
          <p:cNvSpPr/>
          <p:nvPr/>
        </p:nvSpPr>
        <p:spPr>
          <a:xfrm>
            <a:off x="0" y="1849388"/>
            <a:ext cx="9144000" cy="223224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561356"/>
            <a:ext cx="9144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4004816"/>
            <a:ext cx="9144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640539" y="2365638"/>
            <a:ext cx="1723549" cy="707886"/>
          </a:xfrm>
          <a:prstGeom prst="rect">
            <a:avLst/>
          </a:prstGeom>
          <a:noFill/>
        </p:spPr>
        <p:txBody>
          <a:bodyPr wrap="none" rtlCol="0">
            <a:spAutoFit/>
          </a:bodyPr>
          <a:lstStyle/>
          <a:p>
            <a:r>
              <a:rPr lang="zh-CN" altLang="en-US" sz="4000" b="1" dirty="0">
                <a:solidFill>
                  <a:schemeClr val="accent1"/>
                </a:solidFill>
                <a:latin typeface="Arial" pitchFamily="34" charset="0"/>
                <a:cs typeface="Arial" pitchFamily="34" charset="0"/>
              </a:rPr>
              <a:t>谢谢！</a:t>
            </a:r>
          </a:p>
        </p:txBody>
      </p:sp>
      <p:pic>
        <p:nvPicPr>
          <p:cNvPr id="9"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239806698"/>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第一章  招标公告</a:t>
            </a:r>
            <a:r>
              <a:rPr lang="zh-CN" altLang="zh-CN" dirty="0" smtClean="0"/>
              <a:t>（未进行资格预审）</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ectangle 3"/>
          <p:cNvSpPr txBox="1">
            <a:spLocks noChangeArrowheads="1"/>
          </p:cNvSpPr>
          <p:nvPr/>
        </p:nvSpPr>
        <p:spPr>
          <a:xfrm>
            <a:off x="827584" y="1057300"/>
            <a:ext cx="7776864" cy="4300537"/>
          </a:xfrm>
          <a:prstGeom prst="rect">
            <a:avLst/>
          </a:prstGeom>
        </p:spPr>
        <p:txBody>
          <a:bodyPr/>
          <a:lstStyle/>
          <a:p>
            <a:pPr algn="ctr"/>
            <a:r>
              <a:rPr lang="x-none" altLang="zh-CN" sz="2000" b="1" dirty="0" smtClean="0">
                <a:solidFill>
                  <a:srgbClr val="FF0000"/>
                </a:solidFill>
              </a:rPr>
              <a:t>关于发布公路工程从业企业资质名录的通知</a:t>
            </a:r>
            <a:endParaRPr lang="zh-CN" altLang="zh-CN" sz="2000" b="1" dirty="0" smtClean="0">
              <a:solidFill>
                <a:srgbClr val="FF0000"/>
              </a:solidFill>
            </a:endParaRPr>
          </a:p>
          <a:p>
            <a:pPr algn="ctr"/>
            <a:r>
              <a:rPr lang="zh-CN" altLang="zh-CN" sz="2000" b="1" dirty="0" smtClean="0"/>
              <a:t>厅公路字〔</a:t>
            </a:r>
            <a:r>
              <a:rPr lang="en-US" altLang="zh-CN" sz="2000" b="1" dirty="0" smtClean="0"/>
              <a:t>2011</a:t>
            </a:r>
            <a:r>
              <a:rPr lang="zh-CN" altLang="zh-CN" sz="2000" b="1" dirty="0" smtClean="0"/>
              <a:t>〕</a:t>
            </a:r>
            <a:r>
              <a:rPr lang="en-US" altLang="zh-CN" sz="2000" b="1" dirty="0" smtClean="0"/>
              <a:t>114</a:t>
            </a:r>
            <a:r>
              <a:rPr lang="zh-CN" altLang="zh-CN" sz="2000" b="1" dirty="0" smtClean="0"/>
              <a:t>号</a:t>
            </a:r>
          </a:p>
          <a:p>
            <a:pPr algn="ctr"/>
            <a:r>
              <a:rPr lang="en-US" altLang="zh-CN" sz="2000" b="1" dirty="0" smtClean="0"/>
              <a:t> </a:t>
            </a:r>
            <a:endParaRPr lang="zh-CN" altLang="zh-CN" sz="2000" b="1" dirty="0" smtClean="0"/>
          </a:p>
          <a:p>
            <a:r>
              <a:rPr lang="zh-CN" altLang="zh-CN" sz="2000" b="1" dirty="0" smtClean="0"/>
              <a:t>各省、自治区、直辖市、新疆生产建设兵团交通运输厅（局、委），天津市市政公路管理局：</a:t>
            </a:r>
          </a:p>
          <a:p>
            <a:pPr indent="457200"/>
            <a:r>
              <a:rPr lang="zh-CN" altLang="zh-CN" sz="2000" b="1" dirty="0" smtClean="0"/>
              <a:t>五、名录效力及使用</a:t>
            </a:r>
          </a:p>
          <a:p>
            <a:pPr indent="457200"/>
            <a:r>
              <a:rPr lang="zh-CN" altLang="zh-CN" sz="2000" b="1" dirty="0" smtClean="0"/>
              <a:t>根据《通知》要求，招标人应通过名录对投标人资质条件进行审核。对未进入名录或与名录不符的投标人，招标人或有关部门应告知投标人及时办理有关更正事宜。对于资格审查时未列入名录的投标人，不得通过资格审查。</a:t>
            </a:r>
          </a:p>
          <a:p>
            <a:r>
              <a:rPr lang="en-US" altLang="zh-CN" sz="2000" b="1" dirty="0" smtClean="0"/>
              <a:t> </a:t>
            </a:r>
            <a:endParaRPr lang="zh-CN" altLang="zh-CN" sz="2000" b="1" dirty="0" smtClean="0"/>
          </a:p>
          <a:p>
            <a:pPr algn="r"/>
            <a:r>
              <a:rPr lang="zh-CN" altLang="zh-CN" sz="2000" b="1" dirty="0" smtClean="0"/>
              <a:t>中华人民共和国交通运输部办公厅</a:t>
            </a:r>
          </a:p>
          <a:p>
            <a:pPr algn="r"/>
            <a:r>
              <a:rPr lang="en-US" altLang="zh-CN" sz="2000" b="1" dirty="0" smtClean="0"/>
              <a:t> </a:t>
            </a:r>
            <a:r>
              <a:rPr lang="zh-CN" altLang="zh-CN" sz="2000" b="1" dirty="0" smtClean="0"/>
              <a:t>二〇一一年五月二十四日</a:t>
            </a:r>
            <a:endParaRPr kumimoji="0" lang="en-US"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交通运输部发布通知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srcRect/>
          <a:stretch>
            <a:fillRect/>
          </a:stretch>
        </p:blipFill>
        <p:spPr bwMode="auto">
          <a:xfrm>
            <a:off x="4887" y="769268"/>
            <a:ext cx="9139113" cy="4719328"/>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第一章  招标公告</a:t>
            </a:r>
            <a:r>
              <a:rPr lang="zh-CN" altLang="zh-CN" dirty="0" smtClean="0"/>
              <a:t>（未进行资格预审）</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83568" y="985292"/>
            <a:ext cx="8064896"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600"/>
              </a:spcBef>
              <a:buNone/>
            </a:pPr>
            <a:r>
              <a:rPr lang="x-none" altLang="zh-CN" sz="2100" b="1" dirty="0" smtClean="0"/>
              <a:t>3. 投标人资格要求</a:t>
            </a:r>
            <a:endParaRPr lang="zh-CN" altLang="zh-CN" sz="2100" b="1" dirty="0" smtClean="0"/>
          </a:p>
          <a:p>
            <a:pPr marL="0" indent="0" algn="just">
              <a:spcBef>
                <a:spcPts val="600"/>
              </a:spcBef>
              <a:buNone/>
            </a:pPr>
            <a:r>
              <a:rPr lang="en-US" altLang="zh-CN" sz="2100" dirty="0" smtClean="0"/>
              <a:t>3.2 </a:t>
            </a:r>
            <a:r>
              <a:rPr lang="zh-CN" altLang="zh-CN" sz="2100" dirty="0" smtClean="0"/>
              <a:t>本次招标</a:t>
            </a:r>
            <a:r>
              <a:rPr lang="en-US" altLang="zh-CN" sz="2100" u="sng" dirty="0" smtClean="0"/>
              <a:t>       </a:t>
            </a:r>
            <a:r>
              <a:rPr lang="zh-CN" altLang="zh-CN" sz="2100" dirty="0" smtClean="0"/>
              <a:t>（接受或不接受）联合体投标。联合体投标的，应满足下列要求：</a:t>
            </a:r>
            <a:r>
              <a:rPr lang="en-US" altLang="zh-CN" sz="2100" u="sng" dirty="0" smtClean="0"/>
              <a:t>                     </a:t>
            </a:r>
            <a:r>
              <a:rPr lang="zh-CN" altLang="zh-CN" sz="2100" dirty="0" smtClean="0"/>
              <a:t>。</a:t>
            </a:r>
          </a:p>
          <a:p>
            <a:pPr marL="0" indent="0" algn="just">
              <a:spcBef>
                <a:spcPts val="600"/>
              </a:spcBef>
              <a:buNone/>
            </a:pPr>
            <a:r>
              <a:rPr lang="en-US" altLang="zh-CN" sz="2100" dirty="0" smtClean="0"/>
              <a:t>3.3 </a:t>
            </a:r>
            <a:r>
              <a:rPr lang="zh-CN" altLang="zh-CN" sz="2100" dirty="0" smtClean="0"/>
              <a:t>每个投标人最多可对</a:t>
            </a:r>
            <a:r>
              <a:rPr lang="en-US" altLang="zh-CN" sz="2100" u="sng" dirty="0" smtClean="0"/>
              <a:t>    </a:t>
            </a:r>
            <a:r>
              <a:rPr lang="zh-CN" altLang="zh-CN" sz="2100" dirty="0" smtClean="0"/>
              <a:t>（具体数量）个标段投标；被招标项目所在地省级交通运输主管部门评为</a:t>
            </a:r>
            <a:r>
              <a:rPr lang="en-US" altLang="zh-CN" sz="2100" u="sng" dirty="0" smtClean="0"/>
              <a:t>     </a:t>
            </a:r>
            <a:r>
              <a:rPr lang="zh-CN" altLang="zh-CN" sz="2100" dirty="0" smtClean="0"/>
              <a:t>信用等级的投标人，最多可对</a:t>
            </a:r>
            <a:r>
              <a:rPr lang="en-US" altLang="zh-CN" sz="2100" u="sng" dirty="0" smtClean="0"/>
              <a:t>      </a:t>
            </a:r>
            <a:r>
              <a:rPr lang="zh-CN" altLang="zh-CN" sz="2100" dirty="0" smtClean="0"/>
              <a:t>（具体数量）个标段投标。每个投标人允许中</a:t>
            </a:r>
            <a:r>
              <a:rPr lang="en-US" altLang="zh-CN" sz="2100" u="sng" dirty="0" smtClean="0"/>
              <a:t>   </a:t>
            </a:r>
            <a:r>
              <a:rPr lang="zh-CN" altLang="zh-CN" sz="2100" dirty="0" smtClean="0"/>
              <a:t>个标。对投标人信用等级的认定条件为：</a:t>
            </a:r>
            <a:r>
              <a:rPr lang="en-US" altLang="zh-CN" sz="2100" u="sng" dirty="0" smtClean="0"/>
              <a:t>           </a:t>
            </a:r>
            <a:r>
              <a:rPr lang="zh-CN" altLang="zh-CN" sz="2100" dirty="0" smtClean="0"/>
              <a:t>。</a:t>
            </a:r>
          </a:p>
          <a:p>
            <a:pPr marL="0" indent="0" algn="just">
              <a:spcBef>
                <a:spcPts val="600"/>
              </a:spcBef>
              <a:buNone/>
            </a:pPr>
            <a:r>
              <a:rPr lang="en-US" altLang="zh-CN" sz="2100" dirty="0" smtClean="0"/>
              <a:t>3.4 </a:t>
            </a:r>
            <a:r>
              <a:rPr lang="zh-CN" altLang="zh-CN" sz="2100" dirty="0" smtClean="0"/>
              <a:t>与招标人存在利害关系可能影响招标公正性的单位，不得参加投标。单位负责人为同一人或存在控股、管理关系的不同单位，不得参加同一标段投标，否则，相关投标均无效。</a:t>
            </a:r>
          </a:p>
          <a:p>
            <a:pPr marL="0" indent="0" algn="just">
              <a:spcBef>
                <a:spcPts val="600"/>
              </a:spcBef>
              <a:buNone/>
            </a:pPr>
            <a:r>
              <a:rPr lang="en-US" altLang="zh-CN" sz="2100" dirty="0" smtClean="0"/>
              <a:t>3.5 </a:t>
            </a:r>
            <a:r>
              <a:rPr lang="zh-CN" altLang="zh-CN" sz="2100" dirty="0" smtClean="0"/>
              <a:t>在“信用中国”网站（</a:t>
            </a:r>
            <a:r>
              <a:rPr lang="en-US" altLang="zh-CN" sz="2100" dirty="0" smtClean="0"/>
              <a:t>http://www.creditchina.gov.cn/</a:t>
            </a:r>
            <a:r>
              <a:rPr lang="zh-CN" altLang="zh-CN" sz="2100" dirty="0" smtClean="0"/>
              <a:t>）中被列入失信被执行人名单的投标人，不得参加投标。</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第一章  招标公告</a:t>
            </a:r>
            <a:r>
              <a:rPr lang="zh-CN" altLang="zh-CN" dirty="0" smtClean="0"/>
              <a:t>（未进行资格预审）</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83568" y="985292"/>
            <a:ext cx="8064896"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600"/>
              </a:spcBef>
              <a:buNone/>
            </a:pPr>
            <a:r>
              <a:rPr lang="x-none" altLang="zh-CN" sz="2200" b="1" dirty="0" smtClean="0"/>
              <a:t>4. 招标文件的获取	</a:t>
            </a:r>
            <a:endParaRPr lang="zh-CN" altLang="zh-CN" sz="2200" b="1" dirty="0" smtClean="0"/>
          </a:p>
          <a:p>
            <a:pPr marL="0" indent="0" algn="just">
              <a:spcBef>
                <a:spcPts val="600"/>
              </a:spcBef>
              <a:buNone/>
            </a:pPr>
            <a:r>
              <a:rPr lang="en-US" altLang="zh-CN" sz="2200" dirty="0" smtClean="0"/>
              <a:t>4.1 </a:t>
            </a:r>
            <a:r>
              <a:rPr lang="zh-CN" altLang="zh-CN" sz="2200" dirty="0" smtClean="0"/>
              <a:t>凡有意参加投标者，请于</a:t>
            </a:r>
            <a:r>
              <a:rPr lang="en-US" altLang="zh-CN" sz="2200" u="sng" dirty="0" smtClean="0"/>
              <a:t>     </a:t>
            </a:r>
            <a:r>
              <a:rPr lang="zh-CN" altLang="zh-CN" sz="2200" dirty="0" smtClean="0"/>
              <a:t>年</a:t>
            </a:r>
            <a:r>
              <a:rPr lang="en-US" altLang="zh-CN" sz="2200" u="sng" dirty="0" smtClean="0"/>
              <a:t>    </a:t>
            </a:r>
            <a:r>
              <a:rPr lang="zh-CN" altLang="zh-CN" sz="2200" dirty="0" smtClean="0"/>
              <a:t>月</a:t>
            </a:r>
            <a:r>
              <a:rPr lang="en-US" altLang="zh-CN" sz="2200" u="sng" dirty="0" smtClean="0"/>
              <a:t>   </a:t>
            </a:r>
            <a:r>
              <a:rPr lang="zh-CN" altLang="zh-CN" sz="2200" dirty="0" smtClean="0"/>
              <a:t>日至</a:t>
            </a:r>
            <a:r>
              <a:rPr lang="en-US" altLang="zh-CN" sz="2200" u="sng" dirty="0" smtClean="0"/>
              <a:t>     </a:t>
            </a:r>
            <a:r>
              <a:rPr lang="zh-CN" altLang="zh-CN" sz="2200" dirty="0" smtClean="0"/>
              <a:t>年</a:t>
            </a:r>
            <a:r>
              <a:rPr lang="en-US" altLang="zh-CN" sz="2200" u="sng" dirty="0" smtClean="0"/>
              <a:t>    </a:t>
            </a:r>
            <a:r>
              <a:rPr lang="zh-CN" altLang="zh-CN" sz="2200" dirty="0" smtClean="0"/>
              <a:t>月</a:t>
            </a:r>
            <a:r>
              <a:rPr lang="en-US" altLang="zh-CN" sz="2200" u="sng" dirty="0" smtClean="0"/>
              <a:t>    </a:t>
            </a:r>
            <a:r>
              <a:rPr lang="zh-CN" altLang="zh-CN" sz="2200" dirty="0" smtClean="0"/>
              <a:t>日，每日上午</a:t>
            </a:r>
            <a:r>
              <a:rPr lang="en-US" altLang="zh-CN" sz="2200" u="sng" dirty="0" smtClean="0"/>
              <a:t>   </a:t>
            </a:r>
            <a:r>
              <a:rPr lang="zh-CN" altLang="zh-CN" sz="2200" dirty="0" smtClean="0"/>
              <a:t>时</a:t>
            </a:r>
            <a:r>
              <a:rPr lang="en-US" altLang="zh-CN" sz="2200" u="sng" dirty="0" smtClean="0"/>
              <a:t>   </a:t>
            </a:r>
            <a:r>
              <a:rPr lang="zh-CN" altLang="zh-CN" sz="2200" dirty="0" smtClean="0"/>
              <a:t>分至</a:t>
            </a:r>
            <a:r>
              <a:rPr lang="en-US" altLang="zh-CN" sz="2200" u="sng" dirty="0" smtClean="0"/>
              <a:t>   </a:t>
            </a:r>
            <a:r>
              <a:rPr lang="zh-CN" altLang="zh-CN" sz="2200" dirty="0" smtClean="0"/>
              <a:t>时</a:t>
            </a:r>
            <a:r>
              <a:rPr lang="en-US" altLang="zh-CN" sz="2200" u="sng" dirty="0" smtClean="0"/>
              <a:t>   </a:t>
            </a:r>
            <a:r>
              <a:rPr lang="zh-CN" altLang="zh-CN" sz="2200" dirty="0" smtClean="0"/>
              <a:t>分，下午</a:t>
            </a:r>
            <a:r>
              <a:rPr lang="en-US" altLang="zh-CN" sz="2200" u="sng" dirty="0" smtClean="0"/>
              <a:t>   </a:t>
            </a:r>
            <a:r>
              <a:rPr lang="zh-CN" altLang="zh-CN" sz="2200" dirty="0" smtClean="0"/>
              <a:t>时</a:t>
            </a:r>
            <a:r>
              <a:rPr lang="en-US" altLang="zh-CN" sz="2200" u="sng" dirty="0" smtClean="0"/>
              <a:t>   </a:t>
            </a:r>
            <a:r>
              <a:rPr lang="zh-CN" altLang="zh-CN" sz="2200" dirty="0" smtClean="0"/>
              <a:t>分至</a:t>
            </a:r>
            <a:r>
              <a:rPr lang="en-US" altLang="zh-CN" sz="2200" u="sng" dirty="0" smtClean="0"/>
              <a:t>   </a:t>
            </a:r>
            <a:r>
              <a:rPr lang="zh-CN" altLang="zh-CN" sz="2200" dirty="0" smtClean="0"/>
              <a:t>时</a:t>
            </a:r>
            <a:r>
              <a:rPr lang="en-US" altLang="zh-CN" sz="2200" u="sng" dirty="0" smtClean="0"/>
              <a:t>   </a:t>
            </a:r>
            <a:r>
              <a:rPr lang="zh-CN" altLang="zh-CN" sz="2200" dirty="0" smtClean="0"/>
              <a:t>分（北京时间，下同），在</a:t>
            </a:r>
            <a:r>
              <a:rPr lang="en-US" altLang="zh-CN" sz="2200" u="sng" dirty="0" smtClean="0"/>
              <a:t>                  </a:t>
            </a:r>
            <a:r>
              <a:rPr lang="zh-CN" altLang="zh-CN" sz="2200" dirty="0" smtClean="0"/>
              <a:t>（详细地址）持单位介绍信和经办人身份证购买招标文件。参加多个标段投标的投标人必须分别购买相应标段的招标文件，并对每个标段单独递交投标文件。</a:t>
            </a:r>
          </a:p>
          <a:p>
            <a:pPr marL="0" indent="0" algn="just">
              <a:spcBef>
                <a:spcPts val="600"/>
              </a:spcBef>
              <a:buNone/>
            </a:pPr>
            <a:r>
              <a:rPr lang="en-US" altLang="zh-CN" sz="2200" dirty="0" smtClean="0"/>
              <a:t>4.2 </a:t>
            </a:r>
            <a:r>
              <a:rPr lang="zh-CN" altLang="zh-CN" sz="2200" dirty="0" smtClean="0"/>
              <a:t>招标文件每套售价</a:t>
            </a:r>
            <a:r>
              <a:rPr lang="en-US" altLang="zh-CN" sz="2200" u="sng" dirty="0" smtClean="0"/>
              <a:t>         </a:t>
            </a:r>
            <a:r>
              <a:rPr lang="zh-CN" altLang="zh-CN" sz="2200" dirty="0" smtClean="0"/>
              <a:t>元，图纸每套售价</a:t>
            </a:r>
            <a:r>
              <a:rPr lang="en-US" altLang="zh-CN" sz="2200" u="sng" dirty="0" smtClean="0"/>
              <a:t>         </a:t>
            </a:r>
            <a:r>
              <a:rPr lang="zh-CN" altLang="zh-CN" sz="2200" dirty="0" smtClean="0"/>
              <a:t>元，招标人根据对本合同工程勘察所取得的水文、地质、气象和料场分布、取土场、弃土场位置等资料编制的参考资料每套售价</a:t>
            </a:r>
            <a:r>
              <a:rPr lang="en-US" altLang="zh-CN" sz="2200" u="sng" dirty="0" smtClean="0"/>
              <a:t>         </a:t>
            </a:r>
            <a:r>
              <a:rPr lang="zh-CN" altLang="zh-CN" sz="2200" dirty="0" smtClean="0"/>
              <a:t>元，售后不退。</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第一章  招标公告</a:t>
            </a:r>
            <a:r>
              <a:rPr lang="zh-CN" altLang="zh-CN" dirty="0" smtClean="0"/>
              <a:t>（未进行资格预审）</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ectangle 3"/>
          <p:cNvSpPr txBox="1">
            <a:spLocks noChangeArrowheads="1"/>
          </p:cNvSpPr>
          <p:nvPr/>
        </p:nvSpPr>
        <p:spPr>
          <a:xfrm>
            <a:off x="683568" y="1057300"/>
            <a:ext cx="7992888" cy="5113338"/>
          </a:xfrm>
          <a:prstGeom prst="rect">
            <a:avLst/>
          </a:prstGeom>
        </p:spPr>
        <p:txBody>
          <a:bodyPr/>
          <a:lstStyle/>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r>
              <a:rPr kumimoji="0" lang="en-US" altLang="zh-CN" sz="24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n-cs"/>
              </a:rPr>
              <a:t>《</a:t>
            </a:r>
            <a:r>
              <a:rPr kumimoji="0" lang="zh-CN" altLang="zh-CN" sz="24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n-cs"/>
              </a:rPr>
              <a:t>住房城乡建设部办公厅关于规范使用建筑业企业资质证书的通知</a:t>
            </a:r>
            <a:r>
              <a:rPr kumimoji="0" lang="en-US" altLang="zh-CN" sz="24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n-cs"/>
              </a:rPr>
              <a:t>》</a:t>
            </a:r>
          </a:p>
          <a:p>
            <a:pPr marL="0" marR="0" lvl="0" indent="0" algn="ctr" defTabSz="914400" rtl="0" eaLnBrk="1" fontAlgn="auto" latinLnBrk="0" hangingPunct="1">
              <a:lnSpc>
                <a:spcPct val="100000"/>
              </a:lnSpc>
              <a:spcBef>
                <a:spcPts val="600"/>
              </a:spcBef>
              <a:spcAft>
                <a:spcPts val="1800"/>
              </a:spcAft>
              <a:buClrTx/>
              <a:buSzTx/>
              <a:buFont typeface="Wingdings" pitchFamily="2" charset="2"/>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n-cs"/>
              </a:rPr>
              <a:t>（</a:t>
            </a:r>
            <a:r>
              <a:rPr kumimoji="0" lang="zh-CN" altLang="zh-CN" sz="24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n-cs"/>
              </a:rPr>
              <a:t>建办市函</a:t>
            </a:r>
            <a:r>
              <a:rPr kumimoji="0" lang="en-US" altLang="zh-CN" sz="24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n-cs"/>
              </a:rPr>
              <a:t>[2016]462</a:t>
            </a:r>
            <a:r>
              <a:rPr kumimoji="0" lang="zh-CN" altLang="zh-CN" sz="24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n-cs"/>
              </a:rPr>
              <a:t>号</a:t>
            </a:r>
            <a:r>
              <a:rPr kumimoji="0" lang="zh-CN" altLang="en-US" sz="24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n-cs"/>
              </a:rPr>
              <a:t>）</a:t>
            </a:r>
            <a:endParaRPr kumimoji="0" lang="en-US" altLang="zh-CN" sz="24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n-cs"/>
            </a:endParaRPr>
          </a:p>
          <a:p>
            <a:pPr marL="0" marR="0" lvl="0" indent="0" algn="just" defTabSz="914400" rtl="0" eaLnBrk="1" fontAlgn="auto" latinLnBrk="0" hangingPunct="1">
              <a:lnSpc>
                <a:spcPct val="100000"/>
              </a:lnSpc>
              <a:spcBef>
                <a:spcPct val="20000"/>
              </a:spcBef>
              <a:spcAft>
                <a:spcPts val="0"/>
              </a:spcAft>
              <a:buClrTx/>
              <a:buSzTx/>
              <a:buFont typeface="Wingdings" pitchFamily="2" charset="2"/>
              <a:buNone/>
              <a:tabLst/>
              <a:defRPr/>
            </a:pPr>
            <a:r>
              <a:rPr kumimoji="0" lang="zh-CN" altLang="zh-CN" sz="22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n-cs"/>
              </a:rPr>
              <a:t>《住房城乡建设部关于印发</a:t>
            </a:r>
            <a:r>
              <a:rPr kumimoji="0" lang="en-US" altLang="zh-CN" sz="22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n-cs"/>
              </a:rPr>
              <a:t>&lt;</a:t>
            </a:r>
            <a:r>
              <a:rPr kumimoji="0" lang="zh-CN" altLang="zh-CN" sz="22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n-cs"/>
              </a:rPr>
              <a:t>建筑业企业资质管理规定和资质标准实施意见</a:t>
            </a:r>
            <a:r>
              <a:rPr kumimoji="0" lang="en-US" altLang="zh-CN" sz="22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n-cs"/>
              </a:rPr>
              <a:t>&gt;</a:t>
            </a:r>
            <a:r>
              <a:rPr kumimoji="0" lang="zh-CN" altLang="zh-CN" sz="22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n-cs"/>
              </a:rPr>
              <a:t>的通知》（建市</a:t>
            </a:r>
            <a:r>
              <a:rPr kumimoji="0" lang="en-US" altLang="zh-CN" sz="22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n-cs"/>
              </a:rPr>
              <a:t>[2015]20</a:t>
            </a:r>
            <a:r>
              <a:rPr kumimoji="0" lang="zh-CN" altLang="zh-CN" sz="22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n-cs"/>
              </a:rPr>
              <a:t>号）规定，每套</a:t>
            </a:r>
            <a:r>
              <a:rPr kumimoji="0" lang="zh-CN" altLang="zh-CN" sz="22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n-cs"/>
              </a:rPr>
              <a:t>新版建筑业企业资质证书</a:t>
            </a:r>
            <a:r>
              <a:rPr kumimoji="0" lang="zh-CN" altLang="zh-CN" sz="22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n-cs"/>
              </a:rPr>
              <a:t>包括</a:t>
            </a:r>
            <a:r>
              <a:rPr kumimoji="0" lang="en-US" altLang="zh-CN" sz="22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n-cs"/>
              </a:rPr>
              <a:t>1</a:t>
            </a:r>
            <a:r>
              <a:rPr kumimoji="0" lang="zh-CN" altLang="zh-CN" sz="22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n-cs"/>
              </a:rPr>
              <a:t>个正本和</a:t>
            </a:r>
            <a:r>
              <a:rPr kumimoji="0" lang="en-US" altLang="zh-CN" sz="22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n-cs"/>
              </a:rPr>
              <a:t>1</a:t>
            </a:r>
            <a:r>
              <a:rPr kumimoji="0" lang="zh-CN" altLang="zh-CN" sz="22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n-cs"/>
              </a:rPr>
              <a:t>个副本</a:t>
            </a:r>
            <a:r>
              <a:rPr kumimoji="0" lang="zh-CN" altLang="zh-CN" sz="22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n-cs"/>
              </a:rPr>
              <a:t>，每本证书上均印制二维码标识。为切实减轻企业负担，各有关部门和单位在对企业跨地区承揽业务监督管理、</a:t>
            </a:r>
            <a:r>
              <a:rPr kumimoji="0" lang="zh-CN" altLang="zh-CN" sz="22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n-cs"/>
              </a:rPr>
              <a:t>招标活动</a:t>
            </a:r>
            <a:r>
              <a:rPr kumimoji="0" lang="zh-CN" altLang="zh-CN" sz="22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n-cs"/>
              </a:rPr>
              <a:t>中，不得要求企业提供建筑业企业资质证书原件，企业资质情况可通过扫描建筑业企业资质证书复印件的</a:t>
            </a:r>
            <a:r>
              <a:rPr kumimoji="0" lang="zh-CN" altLang="zh-CN" sz="22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n-cs"/>
              </a:rPr>
              <a:t>二维码查询</a:t>
            </a:r>
            <a:r>
              <a:rPr kumimoji="0" lang="zh-CN" altLang="zh-CN" sz="22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n-cs"/>
              </a:rPr>
              <a:t>。</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第一章  招标公告</a:t>
            </a:r>
            <a:r>
              <a:rPr lang="zh-CN" altLang="zh-CN" dirty="0" smtClean="0"/>
              <a:t>（未进行资格预审）</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83568" y="985292"/>
            <a:ext cx="8064896"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600"/>
              </a:spcBef>
              <a:buNone/>
            </a:pPr>
            <a:r>
              <a:rPr lang="x-none" altLang="zh-CN" sz="2000" b="1" dirty="0" smtClean="0"/>
              <a:t>5. 投标文件的递交及相关事宜</a:t>
            </a:r>
            <a:endParaRPr lang="zh-CN" altLang="zh-CN" sz="2000" b="1" dirty="0" smtClean="0"/>
          </a:p>
          <a:p>
            <a:pPr marL="0" indent="0" algn="just">
              <a:spcBef>
                <a:spcPts val="600"/>
              </a:spcBef>
              <a:buNone/>
            </a:pPr>
            <a:r>
              <a:rPr lang="en-US" altLang="zh-CN" sz="2000" dirty="0" smtClean="0"/>
              <a:t>5.1 </a:t>
            </a:r>
            <a:r>
              <a:rPr lang="zh-CN" altLang="zh-CN" sz="2000" dirty="0" smtClean="0"/>
              <a:t>招标人将于下列时间和地点组织进行工程现场踏勘并召开投标预备会。</a:t>
            </a:r>
          </a:p>
          <a:p>
            <a:pPr marL="0" indent="0" algn="just">
              <a:spcBef>
                <a:spcPts val="600"/>
              </a:spcBef>
              <a:buNone/>
            </a:pPr>
            <a:r>
              <a:rPr lang="zh-CN" altLang="zh-CN" sz="2000" dirty="0" smtClean="0"/>
              <a:t>踏勘现场时间：</a:t>
            </a:r>
            <a:r>
              <a:rPr lang="en-US" altLang="zh-CN" sz="2000" u="sng" dirty="0" smtClean="0"/>
              <a:t>    </a:t>
            </a:r>
            <a:r>
              <a:rPr lang="zh-CN" altLang="zh-CN" sz="2000" dirty="0" smtClean="0"/>
              <a:t>年</a:t>
            </a:r>
            <a:r>
              <a:rPr lang="en-US" altLang="zh-CN" sz="2000" u="sng" dirty="0" smtClean="0"/>
              <a:t>   </a:t>
            </a:r>
            <a:r>
              <a:rPr lang="zh-CN" altLang="zh-CN" sz="2000" dirty="0" smtClean="0"/>
              <a:t>月</a:t>
            </a:r>
            <a:r>
              <a:rPr lang="en-US" altLang="zh-CN" sz="2000" u="sng" dirty="0" smtClean="0"/>
              <a:t>   </a:t>
            </a:r>
            <a:r>
              <a:rPr lang="zh-CN" altLang="zh-CN" sz="2000" dirty="0" smtClean="0"/>
              <a:t>日</a:t>
            </a:r>
            <a:r>
              <a:rPr lang="en-US" altLang="zh-CN" sz="2000" u="sng" dirty="0" smtClean="0"/>
              <a:t>   </a:t>
            </a:r>
            <a:r>
              <a:rPr lang="zh-CN" altLang="zh-CN" sz="2000" dirty="0" smtClean="0"/>
              <a:t>时</a:t>
            </a:r>
            <a:r>
              <a:rPr lang="en-US" altLang="zh-CN" sz="2000" u="sng" dirty="0" smtClean="0"/>
              <a:t>   </a:t>
            </a:r>
            <a:r>
              <a:rPr lang="zh-CN" altLang="zh-CN" sz="2000" dirty="0" smtClean="0"/>
              <a:t>分，集中地点：</a:t>
            </a:r>
            <a:r>
              <a:rPr lang="en-US" altLang="zh-CN" sz="2000" u="sng" dirty="0" smtClean="0"/>
              <a:t>                  </a:t>
            </a:r>
            <a:r>
              <a:rPr lang="zh-CN" altLang="zh-CN" sz="2000" dirty="0" smtClean="0"/>
              <a:t>；</a:t>
            </a:r>
          </a:p>
          <a:p>
            <a:pPr marL="0" indent="0" algn="just">
              <a:spcBef>
                <a:spcPts val="600"/>
              </a:spcBef>
              <a:buNone/>
            </a:pPr>
            <a:r>
              <a:rPr lang="zh-CN" altLang="zh-CN" sz="2000" dirty="0" smtClean="0"/>
              <a:t>投标预备会时间：</a:t>
            </a:r>
            <a:r>
              <a:rPr lang="en-US" altLang="zh-CN" sz="2000" u="sng" dirty="0" smtClean="0"/>
              <a:t>    </a:t>
            </a:r>
            <a:r>
              <a:rPr lang="zh-CN" altLang="zh-CN" sz="2000" dirty="0" smtClean="0"/>
              <a:t>年</a:t>
            </a:r>
            <a:r>
              <a:rPr lang="en-US" altLang="zh-CN" sz="2000" u="sng" dirty="0" smtClean="0"/>
              <a:t>   </a:t>
            </a:r>
            <a:r>
              <a:rPr lang="zh-CN" altLang="zh-CN" sz="2000" dirty="0" smtClean="0"/>
              <a:t>月</a:t>
            </a:r>
            <a:r>
              <a:rPr lang="en-US" altLang="zh-CN" sz="2000" u="sng" dirty="0" smtClean="0"/>
              <a:t>   </a:t>
            </a:r>
            <a:r>
              <a:rPr lang="zh-CN" altLang="zh-CN" sz="2000" dirty="0" smtClean="0"/>
              <a:t>日</a:t>
            </a:r>
            <a:r>
              <a:rPr lang="en-US" altLang="zh-CN" sz="2000" u="sng" dirty="0" smtClean="0"/>
              <a:t>   </a:t>
            </a:r>
            <a:r>
              <a:rPr lang="zh-CN" altLang="zh-CN" sz="2000" dirty="0" smtClean="0"/>
              <a:t>时</a:t>
            </a:r>
            <a:r>
              <a:rPr lang="en-US" altLang="zh-CN" sz="2000" u="sng" dirty="0" smtClean="0"/>
              <a:t>   </a:t>
            </a:r>
            <a:r>
              <a:rPr lang="zh-CN" altLang="zh-CN" sz="2000" dirty="0" smtClean="0"/>
              <a:t>分，地点：</a:t>
            </a:r>
            <a:r>
              <a:rPr lang="en-US" altLang="zh-CN" sz="2000" u="sng" dirty="0" smtClean="0"/>
              <a:t>                  </a:t>
            </a:r>
            <a:r>
              <a:rPr lang="zh-CN" altLang="zh-CN" sz="2000" dirty="0" smtClean="0"/>
              <a:t>。</a:t>
            </a:r>
          </a:p>
          <a:p>
            <a:pPr marL="0" indent="0" algn="just">
              <a:spcBef>
                <a:spcPts val="600"/>
              </a:spcBef>
              <a:buNone/>
            </a:pPr>
            <a:r>
              <a:rPr lang="en-US" altLang="zh-CN" sz="2000" dirty="0" smtClean="0"/>
              <a:t>5.2 </a:t>
            </a:r>
            <a:r>
              <a:rPr lang="zh-CN" altLang="zh-CN" sz="2000" dirty="0" smtClean="0"/>
              <a:t>投标文件递交的截止时间（投标截止时间，下同）为</a:t>
            </a:r>
            <a:r>
              <a:rPr lang="en-US" altLang="zh-CN" sz="2000" u="sng" dirty="0" smtClean="0"/>
              <a:t>  </a:t>
            </a:r>
            <a:r>
              <a:rPr lang="zh-CN" altLang="zh-CN" sz="2000" dirty="0" smtClean="0"/>
              <a:t>年</a:t>
            </a:r>
            <a:r>
              <a:rPr lang="en-US" altLang="zh-CN" sz="2000" u="sng" dirty="0" smtClean="0"/>
              <a:t>  </a:t>
            </a:r>
            <a:r>
              <a:rPr lang="zh-CN" altLang="zh-CN" sz="2000" dirty="0" smtClean="0"/>
              <a:t>月</a:t>
            </a:r>
            <a:r>
              <a:rPr lang="en-US" altLang="zh-CN" sz="2000" u="sng" dirty="0" smtClean="0"/>
              <a:t>  </a:t>
            </a:r>
            <a:r>
              <a:rPr lang="zh-CN" altLang="zh-CN" sz="2000" dirty="0" smtClean="0"/>
              <a:t>日</a:t>
            </a:r>
            <a:r>
              <a:rPr lang="en-US" altLang="zh-CN" sz="2000" u="sng" dirty="0" smtClean="0"/>
              <a:t>  </a:t>
            </a:r>
            <a:r>
              <a:rPr lang="zh-CN" altLang="zh-CN" sz="2000" dirty="0" smtClean="0"/>
              <a:t>时</a:t>
            </a:r>
            <a:r>
              <a:rPr lang="en-US" altLang="zh-CN" sz="2000" u="sng" dirty="0" smtClean="0"/>
              <a:t>  </a:t>
            </a:r>
            <a:r>
              <a:rPr lang="zh-CN" altLang="zh-CN" sz="2000" dirty="0" smtClean="0"/>
              <a:t>分，投标人应于当日</a:t>
            </a:r>
            <a:r>
              <a:rPr lang="en-US" altLang="zh-CN" sz="2000" u="sng" dirty="0" smtClean="0"/>
              <a:t>   </a:t>
            </a:r>
            <a:r>
              <a:rPr lang="zh-CN" altLang="zh-CN" sz="2000" dirty="0" smtClean="0"/>
              <a:t>时</a:t>
            </a:r>
            <a:r>
              <a:rPr lang="en-US" altLang="zh-CN" sz="2000" u="sng" dirty="0" smtClean="0"/>
              <a:t>   </a:t>
            </a:r>
            <a:r>
              <a:rPr lang="zh-CN" altLang="zh-CN" sz="2000" dirty="0" smtClean="0"/>
              <a:t>分至</a:t>
            </a:r>
            <a:r>
              <a:rPr lang="en-US" altLang="zh-CN" sz="2000" u="sng" dirty="0" smtClean="0"/>
              <a:t>   </a:t>
            </a:r>
            <a:r>
              <a:rPr lang="zh-CN" altLang="zh-CN" sz="2000" dirty="0" smtClean="0"/>
              <a:t>时</a:t>
            </a:r>
            <a:r>
              <a:rPr lang="en-US" altLang="zh-CN" sz="2000" u="sng" dirty="0" smtClean="0"/>
              <a:t>   </a:t>
            </a:r>
            <a:r>
              <a:rPr lang="zh-CN" altLang="zh-CN" sz="2000" dirty="0" smtClean="0"/>
              <a:t>分将投标文件递交至</a:t>
            </a:r>
            <a:r>
              <a:rPr lang="en-US" altLang="zh-CN" sz="2000" u="sng" dirty="0" smtClean="0"/>
              <a:t>            </a:t>
            </a:r>
            <a:r>
              <a:rPr lang="zh-CN" altLang="zh-CN" sz="2000" dirty="0" smtClean="0"/>
              <a:t>（详细地址）。</a:t>
            </a:r>
          </a:p>
          <a:p>
            <a:pPr marL="0" indent="0" algn="just">
              <a:spcBef>
                <a:spcPts val="600"/>
              </a:spcBef>
              <a:buNone/>
            </a:pPr>
            <a:r>
              <a:rPr lang="en-US" altLang="zh-CN" sz="2000" dirty="0" smtClean="0">
                <a:solidFill>
                  <a:srgbClr val="FF0000"/>
                </a:solidFill>
              </a:rPr>
              <a:t>5.3 </a:t>
            </a:r>
            <a:r>
              <a:rPr lang="zh-CN" altLang="zh-CN" sz="2000" b="1" dirty="0" smtClean="0">
                <a:solidFill>
                  <a:srgbClr val="FF0000"/>
                </a:solidFill>
                <a:latin typeface="黑体" pitchFamily="49" charset="-122"/>
                <a:ea typeface="黑体" pitchFamily="49" charset="-122"/>
              </a:rPr>
              <a:t>逾期送达的、未送达指定地点的或不按照招标文件要求密封的投标文件，招标人将予以拒收。</a:t>
            </a:r>
          </a:p>
          <a:p>
            <a:pPr marL="0" indent="0" algn="just">
              <a:spcBef>
                <a:spcPts val="600"/>
              </a:spcBef>
              <a:buNone/>
            </a:pPr>
            <a:r>
              <a:rPr lang="x-none" altLang="zh-CN" sz="2000" b="1" dirty="0" smtClean="0"/>
              <a:t>6. 发布公告的媒介</a:t>
            </a:r>
            <a:endParaRPr lang="zh-CN" altLang="zh-CN" sz="2000" b="1" dirty="0" smtClean="0"/>
          </a:p>
          <a:p>
            <a:pPr marL="0" indent="0" algn="just">
              <a:spcBef>
                <a:spcPts val="600"/>
              </a:spcBef>
              <a:buNone/>
            </a:pPr>
            <a:r>
              <a:rPr lang="zh-CN" altLang="zh-CN" sz="2000" dirty="0" smtClean="0"/>
              <a:t>本次招标公告同时在</a:t>
            </a:r>
            <a:r>
              <a:rPr lang="en-US" altLang="zh-CN" sz="2000" u="sng" dirty="0" smtClean="0"/>
              <a:t>           </a:t>
            </a:r>
            <a:r>
              <a:rPr lang="zh-CN" altLang="zh-CN" sz="2000" dirty="0" smtClean="0"/>
              <a:t>（发布公告的媒介名称）上发布。</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第一章  </a:t>
            </a:r>
            <a:r>
              <a:rPr lang="zh-CN" altLang="zh-CN" dirty="0" smtClean="0"/>
              <a:t>投标邀请书</a:t>
            </a:r>
            <a:r>
              <a:rPr lang="zh-CN" altLang="en-US" dirty="0" smtClean="0"/>
              <a:t>（</a:t>
            </a:r>
            <a:r>
              <a:rPr lang="zh-CN" altLang="zh-CN" dirty="0" smtClean="0"/>
              <a:t>适用于邀请招标</a:t>
            </a:r>
            <a:r>
              <a:rPr lang="zh-CN" altLang="en-US" dirty="0" smtClean="0"/>
              <a:t>）</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83568" y="985292"/>
            <a:ext cx="8064896"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None/>
            </a:pPr>
            <a:r>
              <a:rPr lang="x-none" altLang="zh-CN" sz="2800" b="1" dirty="0" smtClean="0"/>
              <a:t>6. 确认</a:t>
            </a:r>
            <a:endParaRPr lang="zh-CN" altLang="zh-CN" sz="2800" b="1" dirty="0" smtClean="0"/>
          </a:p>
          <a:p>
            <a:pPr marL="0" indent="0">
              <a:spcBef>
                <a:spcPts val="1200"/>
              </a:spcBef>
              <a:buNone/>
            </a:pPr>
            <a:r>
              <a:rPr lang="zh-CN" altLang="zh-CN" sz="2800" dirty="0" smtClean="0"/>
              <a:t>你单位收到本邀请书后，请于</a:t>
            </a:r>
            <a:r>
              <a:rPr lang="en-US" altLang="zh-CN" sz="2800" u="sng" dirty="0" smtClean="0"/>
              <a:t>    </a:t>
            </a:r>
            <a:r>
              <a:rPr lang="zh-CN" altLang="zh-CN" sz="2800" dirty="0" smtClean="0"/>
              <a:t>年</a:t>
            </a:r>
            <a:r>
              <a:rPr lang="en-US" altLang="zh-CN" sz="2800" u="sng" dirty="0" smtClean="0"/>
              <a:t>   </a:t>
            </a:r>
            <a:r>
              <a:rPr lang="zh-CN" altLang="zh-CN" sz="2800" dirty="0" smtClean="0"/>
              <a:t>月</a:t>
            </a:r>
            <a:r>
              <a:rPr lang="en-US" altLang="zh-CN" sz="2800" u="sng" dirty="0" smtClean="0"/>
              <a:t>   </a:t>
            </a:r>
            <a:r>
              <a:rPr lang="zh-CN" altLang="zh-CN" sz="2800" dirty="0" smtClean="0"/>
              <a:t>日</a:t>
            </a:r>
            <a:r>
              <a:rPr lang="en-US" altLang="zh-CN" sz="2800" u="sng" dirty="0" smtClean="0"/>
              <a:t>   </a:t>
            </a:r>
            <a:r>
              <a:rPr lang="zh-CN" altLang="zh-CN" sz="2800" dirty="0" smtClean="0"/>
              <a:t>时</a:t>
            </a:r>
            <a:r>
              <a:rPr lang="en-US" altLang="zh-CN" sz="2800" u="sng" dirty="0" smtClean="0"/>
              <a:t>   </a:t>
            </a:r>
            <a:r>
              <a:rPr lang="zh-CN" altLang="zh-CN" sz="2800" dirty="0" smtClean="0"/>
              <a:t>分前，以书面形式确认是否参加投标。</a:t>
            </a:r>
            <a:r>
              <a:rPr lang="zh-CN" altLang="zh-CN" sz="2800" dirty="0" smtClean="0">
                <a:solidFill>
                  <a:srgbClr val="FF0000"/>
                </a:solidFill>
              </a:rPr>
              <a:t>在本邀请书规定的时间内未表示是否参加投标或明确表示不参加投标的，不得再参加投标。</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第一章  </a:t>
            </a:r>
            <a:r>
              <a:rPr lang="zh-CN" altLang="zh-CN" dirty="0" smtClean="0"/>
              <a:t>投标邀请书</a:t>
            </a:r>
            <a:r>
              <a:rPr lang="zh-CN" altLang="en-US" dirty="0" smtClean="0"/>
              <a:t>（</a:t>
            </a:r>
            <a:r>
              <a:rPr lang="zh-CN" altLang="zh-CN" dirty="0" smtClean="0"/>
              <a:t>适用于邀请招标</a:t>
            </a:r>
            <a:r>
              <a:rPr lang="zh-CN" altLang="en-US" dirty="0" smtClean="0"/>
              <a:t>）</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83568" y="985292"/>
            <a:ext cx="8064896"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None/>
            </a:pPr>
            <a:r>
              <a:rPr lang="zh-CN" altLang="zh-CN" sz="2200" dirty="0" smtClean="0"/>
              <a:t>确认通知</a:t>
            </a:r>
          </a:p>
          <a:p>
            <a:pPr>
              <a:buNone/>
            </a:pPr>
            <a:r>
              <a:rPr lang="en-US" altLang="zh-CN" sz="2200" dirty="0" smtClean="0"/>
              <a:t> </a:t>
            </a:r>
            <a:endParaRPr lang="zh-CN" altLang="zh-CN" sz="2200" dirty="0" smtClean="0"/>
          </a:p>
          <a:p>
            <a:pPr>
              <a:buNone/>
            </a:pPr>
            <a:r>
              <a:rPr lang="en-US" altLang="zh-CN" sz="2200" u="sng" dirty="0" smtClean="0"/>
              <a:t>                  </a:t>
            </a:r>
            <a:r>
              <a:rPr lang="zh-CN" altLang="zh-CN" sz="2200" dirty="0" smtClean="0"/>
              <a:t>（招标人名称）：</a:t>
            </a:r>
          </a:p>
          <a:p>
            <a:pPr>
              <a:buNone/>
            </a:pPr>
            <a:r>
              <a:rPr lang="zh-CN" altLang="zh-CN" sz="2200" dirty="0" smtClean="0"/>
              <a:t>　　</a:t>
            </a:r>
          </a:p>
          <a:p>
            <a:pPr marL="0" indent="457200">
              <a:buNone/>
            </a:pPr>
            <a:r>
              <a:rPr lang="zh-CN" altLang="zh-CN" sz="2200" dirty="0" smtClean="0"/>
              <a:t>我方已于</a:t>
            </a:r>
            <a:r>
              <a:rPr lang="en-US" altLang="zh-CN" sz="2200" u="sng" dirty="0" smtClean="0"/>
              <a:t>       </a:t>
            </a:r>
            <a:r>
              <a:rPr lang="zh-CN" altLang="zh-CN" sz="2200" dirty="0" smtClean="0"/>
              <a:t>年</a:t>
            </a:r>
            <a:r>
              <a:rPr lang="en-US" altLang="zh-CN" sz="2200" u="sng" dirty="0" smtClean="0"/>
              <a:t>       </a:t>
            </a:r>
            <a:r>
              <a:rPr lang="zh-CN" altLang="zh-CN" sz="2200" dirty="0" smtClean="0"/>
              <a:t>月</a:t>
            </a:r>
            <a:r>
              <a:rPr lang="en-US" altLang="zh-CN" sz="2200" u="sng" dirty="0" smtClean="0"/>
              <a:t>       </a:t>
            </a:r>
            <a:r>
              <a:rPr lang="zh-CN" altLang="zh-CN" sz="2200" dirty="0" smtClean="0"/>
              <a:t>日收到你方</a:t>
            </a:r>
            <a:r>
              <a:rPr lang="en-US" altLang="zh-CN" sz="2200" u="sng" dirty="0" smtClean="0"/>
              <a:t>       </a:t>
            </a:r>
            <a:r>
              <a:rPr lang="zh-CN" altLang="zh-CN" sz="2200" dirty="0" smtClean="0"/>
              <a:t>年</a:t>
            </a:r>
            <a:r>
              <a:rPr lang="en-US" altLang="zh-CN" sz="2200" u="sng" dirty="0" smtClean="0"/>
              <a:t>       </a:t>
            </a:r>
            <a:r>
              <a:rPr lang="zh-CN" altLang="zh-CN" sz="2200" dirty="0" smtClean="0"/>
              <a:t>月</a:t>
            </a:r>
            <a:r>
              <a:rPr lang="en-US" altLang="zh-CN" sz="2200" u="sng" dirty="0" smtClean="0"/>
              <a:t>       </a:t>
            </a:r>
            <a:r>
              <a:rPr lang="zh-CN" altLang="zh-CN" sz="2200" dirty="0" smtClean="0"/>
              <a:t>日发出的</a:t>
            </a:r>
            <a:r>
              <a:rPr lang="en-US" altLang="zh-CN" sz="2200" u="sng" dirty="0" smtClean="0"/>
              <a:t>                  </a:t>
            </a:r>
            <a:r>
              <a:rPr lang="zh-CN" altLang="zh-CN" sz="2200" dirty="0" smtClean="0"/>
              <a:t>（项目名称）</a:t>
            </a:r>
            <a:r>
              <a:rPr lang="en-US" altLang="zh-CN" sz="2200" u="sng" dirty="0" smtClean="0"/>
              <a:t>     </a:t>
            </a:r>
            <a:r>
              <a:rPr lang="zh-CN" altLang="zh-CN" sz="2200" dirty="0" smtClean="0"/>
              <a:t>标段施工招标的投标邀请书，并确认</a:t>
            </a:r>
            <a:r>
              <a:rPr lang="en-US" altLang="zh-CN" sz="2200" u="sng" dirty="0" smtClean="0"/>
              <a:t>         </a:t>
            </a:r>
            <a:r>
              <a:rPr lang="zh-CN" altLang="zh-CN" sz="2200" dirty="0" smtClean="0"/>
              <a:t>（参加</a:t>
            </a:r>
            <a:r>
              <a:rPr lang="en-US" altLang="zh-CN" sz="2200" dirty="0" smtClean="0"/>
              <a:t>/</a:t>
            </a:r>
            <a:r>
              <a:rPr lang="zh-CN" altLang="zh-CN" sz="2200" dirty="0" smtClean="0"/>
              <a:t>不参加）投标。</a:t>
            </a:r>
          </a:p>
          <a:p>
            <a:pPr marL="0" indent="457200">
              <a:buNone/>
            </a:pPr>
            <a:r>
              <a:rPr lang="zh-CN" altLang="zh-CN" sz="2200" dirty="0" smtClean="0"/>
              <a:t>特此确认。</a:t>
            </a:r>
          </a:p>
          <a:p>
            <a:pPr>
              <a:buNone/>
            </a:pPr>
            <a:r>
              <a:rPr lang="en-US" altLang="zh-CN" sz="2200" dirty="0" smtClean="0"/>
              <a:t>  </a:t>
            </a:r>
            <a:endParaRPr lang="zh-CN" altLang="zh-CN" sz="2200" dirty="0" smtClean="0"/>
          </a:p>
          <a:p>
            <a:pPr algn="r">
              <a:buNone/>
            </a:pPr>
            <a:r>
              <a:rPr lang="zh-CN" altLang="zh-CN" sz="2200" dirty="0" smtClean="0"/>
              <a:t>被邀请单位名称：</a:t>
            </a:r>
            <a:r>
              <a:rPr lang="en-US" altLang="zh-CN" sz="2200" u="sng" dirty="0" smtClean="0"/>
              <a:t>                  </a:t>
            </a:r>
            <a:r>
              <a:rPr lang="zh-CN" altLang="zh-CN" sz="2200" dirty="0" smtClean="0"/>
              <a:t>（盖单位章）</a:t>
            </a:r>
            <a:r>
              <a:rPr lang="en-US" altLang="zh-CN" sz="2200" dirty="0" smtClean="0"/>
              <a:t> </a:t>
            </a:r>
            <a:endParaRPr lang="zh-CN" altLang="zh-CN" sz="2200" dirty="0" smtClean="0"/>
          </a:p>
          <a:p>
            <a:pPr algn="r">
              <a:buNone/>
            </a:pPr>
            <a:r>
              <a:rPr lang="en-US" altLang="zh-CN" sz="2200" dirty="0" smtClean="0"/>
              <a:t>                             </a:t>
            </a:r>
            <a:r>
              <a:rPr lang="en-US" altLang="zh-CN" sz="2200" u="sng" dirty="0" smtClean="0"/>
              <a:t>         </a:t>
            </a:r>
            <a:r>
              <a:rPr lang="zh-CN" altLang="zh-CN" sz="2200" dirty="0" smtClean="0"/>
              <a:t>年</a:t>
            </a:r>
            <a:r>
              <a:rPr lang="en-US" altLang="zh-CN" sz="2200" u="sng" dirty="0" smtClean="0"/>
              <a:t>         </a:t>
            </a:r>
            <a:r>
              <a:rPr lang="zh-CN" altLang="zh-CN" sz="2200" dirty="0" smtClean="0"/>
              <a:t>月</a:t>
            </a:r>
            <a:r>
              <a:rPr lang="en-US" altLang="zh-CN" sz="2200" u="sng" dirty="0" smtClean="0"/>
              <a:t>         </a:t>
            </a:r>
            <a:r>
              <a:rPr lang="zh-CN" altLang="zh-CN" sz="2200" dirty="0" smtClean="0"/>
              <a:t>日</a:t>
            </a:r>
            <a:endParaRPr lang="zh-CN" altLang="zh-CN" sz="22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6156176" y="0"/>
            <a:ext cx="2987825" cy="2209428"/>
          </a:xfrm>
          <a:prstGeom prst="rect">
            <a:avLst/>
          </a:prstGeom>
          <a:solidFill>
            <a:schemeClr val="accent6">
              <a:lumMod val="60000"/>
              <a:lumOff val="40000"/>
              <a:alpha val="69804"/>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2313365" y="2209428"/>
            <a:ext cx="6830636"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投标人须知</a:t>
            </a:r>
            <a:endParaRPr lang="zh-CN" altLang="en-US" sz="2800" dirty="0">
              <a:solidFill>
                <a:schemeClr val="bg1"/>
              </a:solidFill>
              <a:latin typeface="+mn-ea"/>
            </a:endParaRPr>
          </a:p>
        </p:txBody>
      </p:sp>
      <p:sp>
        <p:nvSpPr>
          <p:cNvPr id="5" name="文本框 4"/>
          <p:cNvSpPr txBox="1"/>
          <p:nvPr/>
        </p:nvSpPr>
        <p:spPr>
          <a:xfrm>
            <a:off x="6156176" y="1129308"/>
            <a:ext cx="3096344" cy="707886"/>
          </a:xfrm>
          <a:prstGeom prst="rect">
            <a:avLst/>
          </a:prstGeom>
          <a:noFill/>
        </p:spPr>
        <p:txBody>
          <a:bodyPr wrap="square" rtlCol="0">
            <a:spAutoFit/>
          </a:bodyPr>
          <a:lstStyle/>
          <a:p>
            <a:r>
              <a:rPr lang="en-US" altLang="zh-CN" sz="4000" b="1" i="1" dirty="0">
                <a:solidFill>
                  <a:schemeClr val="accent1"/>
                </a:solidFill>
                <a:latin typeface="Adobe Gothic Std B" panose="020B0800000000000000" pitchFamily="34" charset="-128"/>
                <a:ea typeface="Adobe Gothic Std B" panose="020B0800000000000000" pitchFamily="34" charset="-128"/>
              </a:rPr>
              <a:t>2   </a:t>
            </a:r>
            <a:r>
              <a:rPr lang="zh-CN" altLang="en-US" sz="4000" b="1" dirty="0" smtClean="0">
                <a:solidFill>
                  <a:schemeClr val="accent1"/>
                </a:solidFill>
                <a:latin typeface="微软雅黑" panose="020B0503020204020204" pitchFamily="34" charset="-122"/>
                <a:ea typeface="微软雅黑" panose="020B0503020204020204" pitchFamily="34" charset="-122"/>
              </a:rPr>
              <a:t>第二章</a:t>
            </a:r>
            <a:endParaRPr lang="zh-CN" altLang="en-US" sz="4000" b="1" dirty="0">
              <a:solidFill>
                <a:schemeClr val="accent1"/>
              </a:solidFill>
              <a:latin typeface="Adobe Gothic Std B" panose="020B0800000000000000" pitchFamily="34" charset="-128"/>
            </a:endParaRPr>
          </a:p>
        </p:txBody>
      </p:sp>
      <p:sp>
        <p:nvSpPr>
          <p:cNvPr id="10" name="矩形 4"/>
          <p:cNvSpPr/>
          <p:nvPr/>
        </p:nvSpPr>
        <p:spPr>
          <a:xfrm>
            <a:off x="1" y="3649046"/>
            <a:ext cx="2313364" cy="2065954"/>
          </a:xfrm>
          <a:prstGeom prst="rect">
            <a:avLst/>
          </a:prstGeom>
          <a:solidFill>
            <a:schemeClr val="accent5">
              <a:lumMod val="40000"/>
              <a:lumOff val="60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982421776"/>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矩形 6"/>
          <p:cNvSpPr/>
          <p:nvPr/>
        </p:nvSpPr>
        <p:spPr>
          <a:xfrm>
            <a:off x="539552" y="4297660"/>
            <a:ext cx="7632848" cy="646331"/>
          </a:xfrm>
          <a:prstGeom prst="rect">
            <a:avLst/>
          </a:prstGeom>
        </p:spPr>
        <p:txBody>
          <a:bodyPr wrap="square">
            <a:spAutoFit/>
          </a:bodyPr>
          <a:lstStyle/>
          <a:p>
            <a:r>
              <a:rPr lang="en-US" altLang="zh-CN" dirty="0" smtClean="0"/>
              <a:t>【</a:t>
            </a:r>
            <a:r>
              <a:rPr lang="zh-CN" altLang="zh-CN" dirty="0" smtClean="0"/>
              <a:t>招标人应根据招标项目具体特点和实际需要，对工程施工过程中的人员安全提出目标要求。</a:t>
            </a:r>
            <a:r>
              <a:rPr lang="en-US" altLang="zh-CN" dirty="0" smtClean="0"/>
              <a:t>】</a:t>
            </a:r>
            <a:endParaRPr lang="zh-CN" altLang="en-US" dirty="0"/>
          </a:p>
        </p:txBody>
      </p:sp>
      <p:pic>
        <p:nvPicPr>
          <p:cNvPr id="3076" name="Picture 4"/>
          <p:cNvPicPr>
            <a:picLocks noChangeAspect="1" noChangeArrowheads="1"/>
          </p:cNvPicPr>
          <p:nvPr/>
        </p:nvPicPr>
        <p:blipFill>
          <a:blip r:embed="rId4" cstate="print"/>
          <a:srcRect/>
          <a:stretch>
            <a:fillRect/>
          </a:stretch>
        </p:blipFill>
        <p:spPr bwMode="auto">
          <a:xfrm>
            <a:off x="85739" y="841276"/>
            <a:ext cx="9058261" cy="3311746"/>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矩形 6"/>
          <p:cNvSpPr/>
          <p:nvPr/>
        </p:nvSpPr>
        <p:spPr>
          <a:xfrm>
            <a:off x="611560" y="3433564"/>
            <a:ext cx="7920880" cy="1908215"/>
          </a:xfrm>
          <a:prstGeom prst="rect">
            <a:avLst/>
          </a:prstGeom>
        </p:spPr>
        <p:txBody>
          <a:bodyPr wrap="square">
            <a:spAutoFit/>
          </a:bodyPr>
          <a:lstStyle/>
          <a:p>
            <a:pPr algn="just">
              <a:spcBef>
                <a:spcPts val="600"/>
              </a:spcBef>
              <a:spcAft>
                <a:spcPts val="600"/>
              </a:spcAft>
            </a:pPr>
            <a:r>
              <a:rPr lang="en-US" altLang="zh-CN" dirty="0" smtClean="0"/>
              <a:t>【1</a:t>
            </a:r>
            <a:r>
              <a:rPr lang="zh-CN" altLang="en-US" dirty="0" smtClean="0"/>
              <a:t>、</a:t>
            </a:r>
            <a:r>
              <a:rPr lang="zh-CN" altLang="zh-CN" dirty="0" smtClean="0"/>
              <a:t>对于特别复杂的特大桥梁和特长隧道项目主体工程以及其他有特殊要求的工程，招标人还可增加附录</a:t>
            </a:r>
            <a:r>
              <a:rPr lang="en-US" altLang="zh-CN" dirty="0" smtClean="0"/>
              <a:t>6</a:t>
            </a:r>
            <a:r>
              <a:rPr lang="zh-CN" altLang="zh-CN" dirty="0" smtClean="0"/>
              <a:t>、附录</a:t>
            </a:r>
            <a:r>
              <a:rPr lang="en-US" altLang="zh-CN" dirty="0" smtClean="0"/>
              <a:t>7</a:t>
            </a:r>
            <a:r>
              <a:rPr lang="zh-CN" altLang="zh-CN" dirty="0" smtClean="0"/>
              <a:t>对投标人的其他管理和技术人员（例如项目副经理、专业工程师等）以及主要机械设备和试验检测设备提出要求。 </a:t>
            </a:r>
            <a:endParaRPr lang="en-US" altLang="zh-CN" dirty="0" smtClean="0"/>
          </a:p>
          <a:p>
            <a:pPr algn="just">
              <a:spcBef>
                <a:spcPts val="600"/>
              </a:spcBef>
              <a:spcAft>
                <a:spcPts val="600"/>
              </a:spcAft>
            </a:pPr>
            <a:r>
              <a:rPr lang="en-US" altLang="zh-CN" dirty="0" smtClean="0"/>
              <a:t>2</a:t>
            </a:r>
            <a:r>
              <a:rPr lang="zh-CN" altLang="en-US" dirty="0" smtClean="0"/>
              <a:t>、</a:t>
            </a:r>
            <a:r>
              <a:rPr lang="zh-CN" altLang="zh-CN" dirty="0" smtClean="0"/>
              <a:t>具体财务要求由招标人在满足国家相关法律法规前提下，根据招标项目具体特点和实际情况确定。例如招标人可对投标人近三年的平均营业额、流动比率、资产负债率、净资产等提出要求。</a:t>
            </a:r>
            <a:r>
              <a:rPr lang="en-US" altLang="zh-CN" dirty="0" smtClean="0"/>
              <a:t>】</a:t>
            </a:r>
            <a:endParaRPr lang="zh-CN" altLang="en-US" dirty="0"/>
          </a:p>
        </p:txBody>
      </p:sp>
      <p:pic>
        <p:nvPicPr>
          <p:cNvPr id="4099" name="Picture 3"/>
          <p:cNvPicPr>
            <a:picLocks noChangeAspect="1" noChangeArrowheads="1"/>
          </p:cNvPicPr>
          <p:nvPr/>
        </p:nvPicPr>
        <p:blipFill>
          <a:blip r:embed="rId4" cstate="print"/>
          <a:srcRect/>
          <a:stretch>
            <a:fillRect/>
          </a:stretch>
        </p:blipFill>
        <p:spPr bwMode="auto">
          <a:xfrm>
            <a:off x="395200" y="913284"/>
            <a:ext cx="8353264" cy="2479531"/>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矩形 6"/>
          <p:cNvSpPr/>
          <p:nvPr/>
        </p:nvSpPr>
        <p:spPr>
          <a:xfrm>
            <a:off x="611560" y="3505572"/>
            <a:ext cx="7920880" cy="1631216"/>
          </a:xfrm>
          <a:prstGeom prst="rect">
            <a:avLst/>
          </a:prstGeom>
        </p:spPr>
        <p:txBody>
          <a:bodyPr wrap="square">
            <a:spAutoFit/>
          </a:bodyPr>
          <a:lstStyle/>
          <a:p>
            <a:pPr algn="just">
              <a:spcBef>
                <a:spcPts val="600"/>
              </a:spcBef>
              <a:spcAft>
                <a:spcPts val="600"/>
              </a:spcAft>
            </a:pPr>
            <a:r>
              <a:rPr lang="en-US" altLang="zh-CN" dirty="0" smtClean="0"/>
              <a:t>【3</a:t>
            </a:r>
            <a:r>
              <a:rPr lang="zh-CN" altLang="en-US" dirty="0" smtClean="0"/>
              <a:t>、</a:t>
            </a:r>
            <a:r>
              <a:rPr lang="zh-CN" altLang="zh-CN" dirty="0" smtClean="0"/>
              <a:t> 具体信誉要求由招标人在满足国家相关法律法规前提下，根据招标项目具体特点和实际情况确定，但不得与</a:t>
            </a:r>
            <a:r>
              <a:rPr lang="en-US" altLang="zh-CN" dirty="0" smtClean="0"/>
              <a:t>“</a:t>
            </a:r>
            <a:r>
              <a:rPr lang="zh-CN" altLang="zh-CN" dirty="0" smtClean="0"/>
              <a:t>投标人须知</a:t>
            </a:r>
            <a:r>
              <a:rPr lang="en-US" altLang="zh-CN" dirty="0" smtClean="0"/>
              <a:t>”</a:t>
            </a:r>
            <a:r>
              <a:rPr lang="zh-CN" altLang="zh-CN" dirty="0" smtClean="0"/>
              <a:t>第</a:t>
            </a:r>
            <a:r>
              <a:rPr lang="en-US" altLang="zh-CN" dirty="0" smtClean="0"/>
              <a:t>1.4.4</a:t>
            </a:r>
            <a:r>
              <a:rPr lang="zh-CN" altLang="zh-CN" dirty="0" smtClean="0"/>
              <a:t>项规定的内容重复。 </a:t>
            </a:r>
            <a:endParaRPr lang="en-US" altLang="zh-CN" dirty="0" smtClean="0"/>
          </a:p>
          <a:p>
            <a:pPr algn="just">
              <a:spcBef>
                <a:spcPts val="600"/>
              </a:spcBef>
              <a:spcAft>
                <a:spcPts val="600"/>
              </a:spcAft>
            </a:pPr>
            <a:r>
              <a:rPr lang="en-US" altLang="zh-CN" dirty="0" smtClean="0"/>
              <a:t>4</a:t>
            </a:r>
            <a:r>
              <a:rPr lang="zh-CN" altLang="en-US" dirty="0" smtClean="0"/>
              <a:t>、</a:t>
            </a:r>
            <a:r>
              <a:rPr lang="zh-CN" altLang="zh-CN" dirty="0" smtClean="0"/>
              <a:t>对项目经理和项目总工的具体资格要求由招标人在满足国家相关法律法规前提下，根据招标项目具体特点和实际情况确定，但不得设置过高的资格条件。 </a:t>
            </a:r>
            <a:r>
              <a:rPr lang="en-US" altLang="zh-CN" dirty="0" smtClean="0"/>
              <a:t>】</a:t>
            </a:r>
            <a:endParaRPr lang="zh-CN" altLang="en-US" dirty="0"/>
          </a:p>
        </p:txBody>
      </p:sp>
      <p:pic>
        <p:nvPicPr>
          <p:cNvPr id="4099" name="Picture 3"/>
          <p:cNvPicPr>
            <a:picLocks noChangeAspect="1" noChangeArrowheads="1"/>
          </p:cNvPicPr>
          <p:nvPr/>
        </p:nvPicPr>
        <p:blipFill>
          <a:blip r:embed="rId4" cstate="print"/>
          <a:srcRect/>
          <a:stretch>
            <a:fillRect/>
          </a:stretch>
        </p:blipFill>
        <p:spPr bwMode="auto">
          <a:xfrm>
            <a:off x="395200" y="913284"/>
            <a:ext cx="8353264" cy="2479531"/>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交通运输部发布通知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cstate="print"/>
          <a:srcRect/>
          <a:stretch>
            <a:fillRect/>
          </a:stretch>
        </p:blipFill>
        <p:spPr bwMode="auto">
          <a:xfrm>
            <a:off x="0" y="1352550"/>
            <a:ext cx="9144000" cy="3009900"/>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400" b="1" dirty="0" smtClean="0"/>
              <a:t>1.9 踏勘现场</a:t>
            </a:r>
            <a:endParaRPr lang="zh-CN" altLang="zh-CN" sz="2400" b="1" dirty="0" smtClean="0"/>
          </a:p>
          <a:p>
            <a:pPr marL="0" indent="457200" algn="just">
              <a:buNone/>
            </a:pPr>
            <a:r>
              <a:rPr lang="en-US" altLang="zh-CN" sz="2400" dirty="0" smtClean="0"/>
              <a:t>1.9.1 </a:t>
            </a:r>
            <a:r>
              <a:rPr lang="zh-CN" altLang="zh-CN" sz="2400" dirty="0" smtClean="0"/>
              <a:t>第一章“招标公告”或“投标邀请书”规定组织踏勘现场的，招标人按规定的时间、地点组织投标人踏勘项目现场。</a:t>
            </a:r>
            <a:r>
              <a:rPr lang="zh-CN" altLang="zh-CN" sz="2400" b="1" dirty="0" smtClean="0"/>
              <a:t>部分投标人未按时参加踏勘现场的，不影响踏勘现场的正常进行。招标人不得组织单个或部分投标人踏勘项目现场。</a:t>
            </a:r>
          </a:p>
          <a:p>
            <a:pPr marL="0" indent="457200" algn="just">
              <a:buNone/>
            </a:pPr>
            <a:r>
              <a:rPr lang="en-US" altLang="zh-CN" sz="2400" dirty="0" smtClean="0"/>
              <a:t>1.9.2 </a:t>
            </a:r>
            <a:r>
              <a:rPr lang="zh-CN" altLang="zh-CN" sz="2400" dirty="0" smtClean="0"/>
              <a:t>投标人踏勘现场发生的费用自理。</a:t>
            </a:r>
          </a:p>
          <a:p>
            <a:pPr marL="0" indent="457200" algn="just">
              <a:buNone/>
            </a:pPr>
            <a:r>
              <a:rPr lang="en-US" altLang="zh-CN" sz="2400" dirty="0" smtClean="0"/>
              <a:t>1.9.3 </a:t>
            </a:r>
            <a:r>
              <a:rPr lang="zh-CN" altLang="zh-CN" sz="2400" dirty="0" smtClean="0"/>
              <a:t>除招标人的原因外，投标人自行负责在踏勘现场中所发生的人员伤亡和财产损失。</a:t>
            </a:r>
            <a:endParaRPr lang="en-US" altLang="zh-CN" sz="22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400" b="1" dirty="0" smtClean="0"/>
              <a:t>1.9 踏勘现场</a:t>
            </a:r>
            <a:endParaRPr lang="zh-CN" altLang="zh-CN" sz="2400" b="1" dirty="0" smtClean="0"/>
          </a:p>
          <a:p>
            <a:pPr marL="0" indent="457200" algn="just">
              <a:buNone/>
            </a:pPr>
            <a:r>
              <a:rPr lang="en-US" altLang="zh-CN" sz="2400" dirty="0" smtClean="0"/>
              <a:t>1.9.4 </a:t>
            </a:r>
            <a:r>
              <a:rPr lang="zh-CN" altLang="zh-CN" sz="2400" dirty="0" smtClean="0"/>
              <a:t>招标人在踏勘现场中介绍的工程场地和相关的周边环境情况，供投标人在编制投标文件时参考，招标人不对投标人据此作出的判断和决策负责。</a:t>
            </a:r>
          </a:p>
          <a:p>
            <a:pPr marL="0" indent="457200" algn="just">
              <a:buNone/>
            </a:pPr>
            <a:r>
              <a:rPr lang="en-US" altLang="zh-CN" sz="2400" dirty="0" smtClean="0"/>
              <a:t>1.9.5 </a:t>
            </a:r>
            <a:r>
              <a:rPr lang="zh-CN" altLang="zh-CN" sz="2400" dirty="0" smtClean="0"/>
              <a:t>招标人提供的本合同工程的水文、地质、气象和料场分布、取土场、弃土场位置等参考资料，并不构成合同文件的组成部分，投标人应对自己就上述资料的解释、推论和应用负责，招标人不对投标人据此作出的判断和决策承担任何责任。</a:t>
            </a:r>
            <a:endParaRPr lang="en-US" altLang="zh-CN" sz="22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4" cstate="print"/>
          <a:srcRect/>
          <a:stretch>
            <a:fillRect/>
          </a:stretch>
        </p:blipFill>
        <p:spPr bwMode="auto">
          <a:xfrm>
            <a:off x="251520" y="841276"/>
            <a:ext cx="8788372" cy="2448272"/>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400" b="1" dirty="0" smtClean="0"/>
              <a:t>1.11 分包</a:t>
            </a:r>
            <a:endParaRPr lang="zh-CN" altLang="zh-CN" sz="2400" b="1" dirty="0" smtClean="0"/>
          </a:p>
          <a:p>
            <a:pPr marL="0" indent="457200" algn="just">
              <a:buNone/>
            </a:pPr>
            <a:r>
              <a:rPr lang="en-US" altLang="zh-CN" sz="2400" dirty="0" smtClean="0"/>
              <a:t>1.11.1 </a:t>
            </a:r>
            <a:r>
              <a:rPr lang="zh-CN" altLang="zh-CN" sz="2400" dirty="0" smtClean="0"/>
              <a:t>投标人拟在中标后将中标项目的部分非主体、非关键性工作进行分包的，应符合以下规定：</a:t>
            </a:r>
          </a:p>
          <a:p>
            <a:pPr marL="0" indent="457200" algn="just">
              <a:buNone/>
            </a:pPr>
            <a:r>
              <a:rPr lang="zh-CN" altLang="zh-CN" sz="2400" dirty="0" smtClean="0"/>
              <a:t>（</a:t>
            </a:r>
            <a:r>
              <a:rPr lang="en-US" altLang="zh-CN" sz="2400" dirty="0" smtClean="0"/>
              <a:t>1</a:t>
            </a:r>
            <a:r>
              <a:rPr lang="zh-CN" altLang="zh-CN" sz="2400" dirty="0" smtClean="0"/>
              <a:t>）分包内容要求：允许分包的工程范围仅限于非关键性工程或适合专业化队伍施工的专项工程。招标人允许分包或不允许分包的专项工程（如有）应在投标人须知前附表中载明。</a:t>
            </a:r>
          </a:p>
          <a:p>
            <a:pPr marL="0" indent="457200" algn="just">
              <a:buNone/>
            </a:pPr>
            <a:r>
              <a:rPr lang="zh-CN" altLang="zh-CN" sz="2400" dirty="0" smtClean="0"/>
              <a:t>（</a:t>
            </a:r>
            <a:r>
              <a:rPr lang="en-US" altLang="zh-CN" sz="2400" dirty="0" smtClean="0"/>
              <a:t>2</a:t>
            </a:r>
            <a:r>
              <a:rPr lang="zh-CN" altLang="zh-CN" sz="2400" dirty="0" smtClean="0"/>
              <a:t>）接受分包的第三人资格要求：分包人的资格能力应与其分包工程的标准和规模相适应，且具备投标人须知前附表中规定的资格条件。</a:t>
            </a:r>
            <a:endParaRPr lang="en-US" altLang="zh-CN" sz="24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400" b="1" dirty="0" smtClean="0"/>
              <a:t>1.11 分包</a:t>
            </a:r>
            <a:endParaRPr lang="zh-CN" altLang="zh-CN" sz="2400" b="1" dirty="0" smtClean="0"/>
          </a:p>
          <a:p>
            <a:pPr marL="0" indent="457200" algn="just">
              <a:buNone/>
            </a:pPr>
            <a:r>
              <a:rPr lang="en-US" altLang="zh-CN" sz="2400" dirty="0" smtClean="0"/>
              <a:t>1.11.1 </a:t>
            </a:r>
            <a:r>
              <a:rPr lang="zh-CN" altLang="zh-CN" sz="2400" dirty="0" smtClean="0"/>
              <a:t>投标人拟在中标后将中标项目的部分非主体、非关键性工作进行分包的，应符合以下规定：</a:t>
            </a:r>
          </a:p>
          <a:p>
            <a:pPr marL="0" indent="457200" algn="just">
              <a:buNone/>
            </a:pPr>
            <a:r>
              <a:rPr lang="zh-CN" altLang="zh-CN" sz="2400" dirty="0" smtClean="0"/>
              <a:t>（</a:t>
            </a:r>
            <a:r>
              <a:rPr lang="en-US" altLang="zh-CN" sz="2400" dirty="0" smtClean="0"/>
              <a:t>3</a:t>
            </a:r>
            <a:r>
              <a:rPr lang="zh-CN" altLang="zh-CN" sz="2400" dirty="0" smtClean="0"/>
              <a:t>）其他要求：投标人如有分包计划，应按第九章“投标文件格式”的要求填写“拟分包项目情况表”，明确拟分包的工程及规模，且投标人中标后的分包应满足合同条款第</a:t>
            </a:r>
            <a:r>
              <a:rPr lang="en-US" altLang="zh-CN" sz="2400" dirty="0" smtClean="0"/>
              <a:t>4.3</a:t>
            </a:r>
            <a:r>
              <a:rPr lang="zh-CN" altLang="zh-CN" sz="2400" dirty="0" smtClean="0"/>
              <a:t>款的相关要求。</a:t>
            </a:r>
          </a:p>
          <a:p>
            <a:pPr marL="0" indent="457200" algn="just">
              <a:buNone/>
            </a:pPr>
            <a:r>
              <a:rPr lang="en-US" altLang="zh-CN" sz="2400" dirty="0" smtClean="0"/>
              <a:t>1.11.2 </a:t>
            </a:r>
            <a:r>
              <a:rPr lang="zh-CN" altLang="zh-CN" sz="2400" dirty="0" smtClean="0"/>
              <a:t>中标人不得向他人转让中标项目，接受分包的人不得再次分包。中标人应就分包项目向招标人负责，接受分包的人就分包项目承担连带责任。</a:t>
            </a:r>
            <a:endParaRPr lang="en-US" altLang="zh-CN" sz="24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400" b="1" dirty="0" smtClean="0"/>
              <a:t>1.12 响应和偏差</a:t>
            </a:r>
            <a:endParaRPr lang="zh-CN" altLang="zh-CN" sz="2400" b="1" dirty="0" smtClean="0"/>
          </a:p>
          <a:p>
            <a:pPr marL="0" indent="457200" algn="just">
              <a:buNone/>
            </a:pPr>
            <a:r>
              <a:rPr lang="en-US" altLang="zh-CN" sz="2400" dirty="0" smtClean="0"/>
              <a:t>1.12.1 </a:t>
            </a:r>
            <a:r>
              <a:rPr lang="zh-CN" altLang="zh-CN" sz="2400" dirty="0" smtClean="0"/>
              <a:t>投标文件偏离招标文件某些要求，视为投标文件存在偏差。偏差包括重大偏差和细微偏差。</a:t>
            </a:r>
          </a:p>
          <a:p>
            <a:pPr marL="0" indent="457200" algn="just">
              <a:buNone/>
            </a:pPr>
            <a:r>
              <a:rPr lang="en-US" altLang="zh-CN" sz="2400" dirty="0" smtClean="0"/>
              <a:t>1.12.2 </a:t>
            </a:r>
            <a:r>
              <a:rPr lang="zh-CN" altLang="zh-CN" sz="2400" dirty="0" smtClean="0"/>
              <a:t>投标文件应对招标文件的实质性要求和条件作出满足性或更有利于招标人的响应，否则，视为投标文件存在重大偏差，投标人的投标将被否决。</a:t>
            </a:r>
          </a:p>
          <a:p>
            <a:pPr marL="0" indent="457200" algn="just">
              <a:buNone/>
            </a:pPr>
            <a:r>
              <a:rPr lang="zh-CN" altLang="zh-CN" sz="2400" dirty="0" smtClean="0"/>
              <a:t>投标文件存在第三章“评标办法”中所列任一否决投标情形的，均属于存在重大偏差。</a:t>
            </a:r>
            <a:endParaRPr lang="en-US" altLang="zh-CN" sz="22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400" b="1" dirty="0" smtClean="0"/>
              <a:t>1.12 响应和偏差</a:t>
            </a:r>
            <a:endParaRPr lang="zh-CN" altLang="zh-CN" sz="2400" b="1" dirty="0" smtClean="0"/>
          </a:p>
          <a:p>
            <a:pPr marL="0" indent="457200" algn="just">
              <a:buNone/>
            </a:pPr>
            <a:r>
              <a:rPr lang="en-US" altLang="zh-CN" sz="2400" dirty="0" smtClean="0"/>
              <a:t>1.12.3 </a:t>
            </a:r>
            <a:r>
              <a:rPr lang="zh-CN" altLang="zh-CN" sz="2400" dirty="0" smtClean="0"/>
              <a:t>投标文件中的下列偏差为细微偏差：</a:t>
            </a:r>
          </a:p>
          <a:p>
            <a:pPr marL="0" indent="457200" algn="just">
              <a:buNone/>
            </a:pPr>
            <a:r>
              <a:rPr lang="zh-CN" altLang="zh-CN" sz="2400" dirty="0" smtClean="0"/>
              <a:t>（</a:t>
            </a:r>
            <a:r>
              <a:rPr lang="en-US" altLang="zh-CN" sz="2400" dirty="0" smtClean="0"/>
              <a:t>1</a:t>
            </a:r>
            <a:r>
              <a:rPr lang="zh-CN" altLang="zh-CN" sz="2400" dirty="0" smtClean="0"/>
              <a:t>）在按照第三章“评标办法”的规定对投标价进行算术性错误修正及其他错误修正后，最终投标报价未超过最高投标限价（如有）的情况下，出现第三章“评标办法”规定的算术性错误和投标报价的其他错误；</a:t>
            </a:r>
          </a:p>
          <a:p>
            <a:pPr marL="0" indent="457200" algn="just">
              <a:buNone/>
            </a:pPr>
            <a:r>
              <a:rPr lang="zh-CN" altLang="zh-CN" sz="2400" dirty="0" smtClean="0"/>
              <a:t>（</a:t>
            </a:r>
            <a:r>
              <a:rPr lang="en-US" altLang="zh-CN" sz="2400" dirty="0" smtClean="0"/>
              <a:t>2</a:t>
            </a:r>
            <a:r>
              <a:rPr lang="zh-CN" altLang="zh-CN" sz="2400" dirty="0" smtClean="0"/>
              <a:t>）施工组织设计（含关键工程技术方案）和项目管理机构不够完善；</a:t>
            </a:r>
          </a:p>
          <a:p>
            <a:pPr marL="0" indent="457200" algn="just">
              <a:buNone/>
            </a:pPr>
            <a:r>
              <a:rPr lang="zh-CN" altLang="zh-CN" sz="2400" dirty="0" smtClean="0"/>
              <a:t>（</a:t>
            </a:r>
            <a:r>
              <a:rPr lang="en-US" altLang="zh-CN" sz="2400" dirty="0" smtClean="0"/>
              <a:t>3</a:t>
            </a:r>
            <a:r>
              <a:rPr lang="zh-CN" altLang="zh-CN" sz="2400" dirty="0" smtClean="0"/>
              <a:t>）投标文件页码不连续、采用活页夹装订、个别文字有遗漏错误等不影响投标文件实质性内容的偏差。</a:t>
            </a:r>
            <a:endParaRPr lang="en-US" altLang="zh-CN" sz="22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1.12 响应和偏差</a:t>
            </a:r>
            <a:endParaRPr lang="zh-CN" altLang="zh-CN" sz="2200" b="1" dirty="0" smtClean="0"/>
          </a:p>
          <a:p>
            <a:pPr marL="0" indent="457200" algn="just">
              <a:buNone/>
            </a:pPr>
            <a:r>
              <a:rPr lang="en-US" altLang="zh-CN" sz="2200" dirty="0" smtClean="0"/>
              <a:t>1.12.4 </a:t>
            </a:r>
            <a:r>
              <a:rPr lang="zh-CN" altLang="zh-CN" sz="2200" dirty="0" smtClean="0"/>
              <a:t>评标委员会对投标文件中的细微偏差按如下规定处理：</a:t>
            </a:r>
          </a:p>
          <a:p>
            <a:pPr marL="0" indent="457200" algn="just">
              <a:buNone/>
            </a:pPr>
            <a:r>
              <a:rPr lang="zh-CN" altLang="zh-CN" sz="2200" dirty="0" smtClean="0"/>
              <a:t>（</a:t>
            </a:r>
            <a:r>
              <a:rPr lang="en-US" altLang="zh-CN" sz="2200" dirty="0" smtClean="0"/>
              <a:t>1</a:t>
            </a:r>
            <a:r>
              <a:rPr lang="zh-CN" altLang="zh-CN" sz="2200" dirty="0" smtClean="0"/>
              <a:t>）对于本章第</a:t>
            </a:r>
            <a:r>
              <a:rPr lang="en-US" altLang="zh-CN" sz="2200" dirty="0" smtClean="0"/>
              <a:t>1.12.3</a:t>
            </a:r>
            <a:r>
              <a:rPr lang="zh-CN" altLang="zh-CN" sz="2200" dirty="0" smtClean="0"/>
              <a:t>项（</a:t>
            </a:r>
            <a:r>
              <a:rPr lang="en-US" altLang="zh-CN" sz="2200" dirty="0" smtClean="0"/>
              <a:t>1</a:t>
            </a:r>
            <a:r>
              <a:rPr lang="zh-CN" altLang="zh-CN" sz="2200" dirty="0" smtClean="0"/>
              <a:t>）目所述的细微偏差，按照第三章“评标办法”的规定予以修正并要求投标人进行澄清；</a:t>
            </a:r>
          </a:p>
          <a:p>
            <a:pPr marL="0" indent="457200" algn="just">
              <a:buNone/>
            </a:pPr>
            <a:r>
              <a:rPr lang="zh-CN" altLang="zh-CN" sz="2200" dirty="0" smtClean="0"/>
              <a:t>（</a:t>
            </a:r>
            <a:r>
              <a:rPr lang="en-US" altLang="zh-CN" sz="2200" dirty="0" smtClean="0"/>
              <a:t>2</a:t>
            </a:r>
            <a:r>
              <a:rPr lang="zh-CN" altLang="zh-CN" sz="2200" dirty="0" smtClean="0"/>
              <a:t>）对于本章第</a:t>
            </a:r>
            <a:r>
              <a:rPr lang="en-US" altLang="zh-CN" sz="2200" dirty="0" smtClean="0"/>
              <a:t>1.12.3</a:t>
            </a:r>
            <a:r>
              <a:rPr lang="zh-CN" altLang="zh-CN" sz="2200" dirty="0" smtClean="0"/>
              <a:t>项（</a:t>
            </a:r>
            <a:r>
              <a:rPr lang="en-US" altLang="zh-CN" sz="2200" dirty="0" smtClean="0"/>
              <a:t>2</a:t>
            </a:r>
            <a:r>
              <a:rPr lang="zh-CN" altLang="zh-CN" sz="2200" dirty="0" smtClean="0"/>
              <a:t>）目所述的细微偏差，如果采用合理低价法或经评审的最低投标价法评标，应要求投标人对细微偏差进行澄清，只有投标人的澄清文件被评标委员会接受，投标人才能参加评标价的最终评比。如果采用技术评分最低标价法或综合评分法评标，可在相关评分因素的评分中酌情扣分；</a:t>
            </a:r>
            <a:endParaRPr lang="en-US" altLang="zh-CN" sz="22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400" b="1" dirty="0" smtClean="0"/>
              <a:t>1.12 响应和偏差</a:t>
            </a:r>
            <a:endParaRPr lang="zh-CN" altLang="zh-CN" sz="2400" b="1" dirty="0" smtClean="0"/>
          </a:p>
          <a:p>
            <a:pPr marL="0" indent="457200" algn="just">
              <a:buNone/>
            </a:pPr>
            <a:r>
              <a:rPr lang="en-US" altLang="zh-CN" sz="2400" dirty="0" smtClean="0"/>
              <a:t>1.12.4 </a:t>
            </a:r>
            <a:r>
              <a:rPr lang="zh-CN" altLang="zh-CN" sz="2400" dirty="0" smtClean="0"/>
              <a:t>评标委员会对投标文件中的细微偏差按如下规定处理：</a:t>
            </a:r>
          </a:p>
          <a:p>
            <a:pPr marL="0" indent="457200" algn="just">
              <a:buNone/>
            </a:pPr>
            <a:r>
              <a:rPr lang="zh-CN" altLang="zh-CN" sz="2400" dirty="0" smtClean="0"/>
              <a:t>（</a:t>
            </a:r>
            <a:r>
              <a:rPr lang="en-US" altLang="zh-CN" sz="2400" dirty="0" smtClean="0"/>
              <a:t>3</a:t>
            </a:r>
            <a:r>
              <a:rPr lang="zh-CN" altLang="zh-CN" sz="2400" dirty="0" smtClean="0"/>
              <a:t>）对于本章第</a:t>
            </a:r>
            <a:r>
              <a:rPr lang="en-US" altLang="zh-CN" sz="2400" dirty="0" smtClean="0"/>
              <a:t>1.12.3</a:t>
            </a:r>
            <a:r>
              <a:rPr lang="zh-CN" altLang="zh-CN" sz="2400" dirty="0" smtClean="0"/>
              <a:t>项（</a:t>
            </a:r>
            <a:r>
              <a:rPr lang="en-US" altLang="zh-CN" sz="2400" dirty="0" smtClean="0"/>
              <a:t>3</a:t>
            </a:r>
            <a:r>
              <a:rPr lang="zh-CN" altLang="zh-CN" sz="2400" dirty="0" smtClean="0"/>
              <a:t>）目所述的细微偏差，可要求投标人对细微偏差进行澄清。</a:t>
            </a:r>
          </a:p>
          <a:p>
            <a:pPr marL="0" indent="457200" algn="just">
              <a:buNone/>
            </a:pPr>
            <a:r>
              <a:rPr lang="en-US" altLang="zh-CN" sz="2400" dirty="0" smtClean="0"/>
              <a:t>1.12.5 </a:t>
            </a:r>
            <a:r>
              <a:rPr lang="zh-CN" altLang="zh-CN" sz="2400" dirty="0" smtClean="0"/>
              <a:t>投标人应根据招标文件的要求提供施工组织设计等内容以对招标文件作出响应。</a:t>
            </a:r>
            <a:endParaRPr lang="en-US" altLang="zh-CN" sz="22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cstate="print"/>
          <a:srcRect/>
          <a:stretch>
            <a:fillRect/>
          </a:stretch>
        </p:blipFill>
        <p:spPr bwMode="auto">
          <a:xfrm>
            <a:off x="114584" y="985293"/>
            <a:ext cx="8724439" cy="3312368"/>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使用说明</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540000" algn="just">
              <a:lnSpc>
                <a:spcPts val="2000"/>
              </a:lnSpc>
              <a:spcBef>
                <a:spcPts val="300"/>
              </a:spcBef>
              <a:buNone/>
            </a:pPr>
            <a:r>
              <a:rPr lang="zh-CN" altLang="zh-CN" sz="1900" b="1" dirty="0" smtClean="0">
                <a:latin typeface="黑体" pitchFamily="49" charset="-122"/>
                <a:ea typeface="黑体" pitchFamily="49" charset="-122"/>
              </a:rPr>
              <a:t>一、为加强公路工程施工招标管理，规范招标文件编制工作，交通运输部公路局会同国家发展改革委法规司，组织华杰工程咨询有限公司和国内专家对《公路工程标准施工招标文件》（</a:t>
            </a:r>
            <a:r>
              <a:rPr lang="en-US" altLang="zh-CN" sz="1900" b="1" dirty="0" smtClean="0">
                <a:latin typeface="黑体" pitchFamily="49" charset="-122"/>
                <a:ea typeface="黑体" pitchFamily="49" charset="-122"/>
              </a:rPr>
              <a:t>2009</a:t>
            </a:r>
            <a:r>
              <a:rPr lang="zh-CN" altLang="zh-CN" sz="1900" b="1" dirty="0" smtClean="0">
                <a:latin typeface="黑体" pitchFamily="49" charset="-122"/>
                <a:ea typeface="黑体" pitchFamily="49" charset="-122"/>
              </a:rPr>
              <a:t>年版）进行修订并经审定形成了《公路工程标准施工招标文件》（</a:t>
            </a:r>
            <a:r>
              <a:rPr lang="en-US" altLang="zh-CN" sz="1900" b="1" dirty="0" smtClean="0">
                <a:latin typeface="黑体" pitchFamily="49" charset="-122"/>
                <a:ea typeface="黑体" pitchFamily="49" charset="-122"/>
              </a:rPr>
              <a:t>2018</a:t>
            </a:r>
            <a:r>
              <a:rPr lang="zh-CN" altLang="zh-CN" sz="1900" b="1" dirty="0" smtClean="0">
                <a:latin typeface="黑体" pitchFamily="49" charset="-122"/>
                <a:ea typeface="黑体" pitchFamily="49" charset="-122"/>
              </a:rPr>
              <a:t>年版）（以下简称《公路工程标准招标文件》）。</a:t>
            </a:r>
          </a:p>
          <a:p>
            <a:pPr marL="0" indent="540000" algn="just">
              <a:lnSpc>
                <a:spcPts val="2000"/>
              </a:lnSpc>
              <a:spcBef>
                <a:spcPts val="300"/>
              </a:spcBef>
              <a:buNone/>
            </a:pPr>
            <a:r>
              <a:rPr lang="zh-CN" altLang="zh-CN" sz="1900" b="1" dirty="0" smtClean="0">
                <a:latin typeface="黑体" pitchFamily="49" charset="-122"/>
                <a:ea typeface="黑体" pitchFamily="49" charset="-122"/>
              </a:rPr>
              <a:t>二、《公路工程标准招标文件》以国家九部委《标准施工招标文件》（以下简称《标准招标文件》）为基础，以《中华人民共和国招标投标法》、《中华人民共和国招标投标法实施条例》、《公路工程建设项目招标投标管理办法》（交通运输部令</a:t>
            </a:r>
            <a:r>
              <a:rPr lang="en-US" altLang="zh-CN" sz="1900" b="1" dirty="0" smtClean="0">
                <a:latin typeface="黑体" pitchFamily="49" charset="-122"/>
                <a:ea typeface="黑体" pitchFamily="49" charset="-122"/>
              </a:rPr>
              <a:t>2015</a:t>
            </a:r>
            <a:r>
              <a:rPr lang="zh-CN" altLang="zh-CN" sz="1900" b="1" dirty="0" smtClean="0">
                <a:latin typeface="黑体" pitchFamily="49" charset="-122"/>
                <a:ea typeface="黑体" pitchFamily="49" charset="-122"/>
              </a:rPr>
              <a:t>年第</a:t>
            </a:r>
            <a:r>
              <a:rPr lang="en-US" altLang="zh-CN" sz="1900" b="1" dirty="0" smtClean="0">
                <a:latin typeface="黑体" pitchFamily="49" charset="-122"/>
                <a:ea typeface="黑体" pitchFamily="49" charset="-122"/>
              </a:rPr>
              <a:t>24</a:t>
            </a:r>
            <a:r>
              <a:rPr lang="zh-CN" altLang="zh-CN" sz="1900" b="1" dirty="0" smtClean="0">
                <a:latin typeface="黑体" pitchFamily="49" charset="-122"/>
                <a:ea typeface="黑体" pitchFamily="49" charset="-122"/>
              </a:rPr>
              <a:t>号）等法律法规和部门规章为依据，结合公路工程施工招标特点和管理需要编制而成。《标准招标文件》规定通用部分，《公路工程标准招标文件》规定公路工程内容，两者结合使用，其中《公路工程标准招标文件》不加修改地引用了《标准招标文件》“投标人须知”正文、“评标办法”正文部分的文字用宋体表示，补充的公路工程行业内容部分的文字用隶书表示，两种字体具有同等效力。</a:t>
            </a:r>
            <a:endParaRPr lang="en-US" altLang="zh-CN" sz="1900" b="1" dirty="0">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400" b="1" dirty="0" smtClean="0"/>
              <a:t>2.2 招标文件的澄清</a:t>
            </a:r>
            <a:endParaRPr lang="zh-CN" altLang="zh-CN" sz="2400" b="1" dirty="0" smtClean="0"/>
          </a:p>
          <a:p>
            <a:pPr marL="0" indent="457200" algn="just">
              <a:buNone/>
            </a:pPr>
            <a:r>
              <a:rPr lang="en-US" altLang="zh-CN" sz="2400" dirty="0" smtClean="0"/>
              <a:t>2.2.1 </a:t>
            </a:r>
            <a:r>
              <a:rPr lang="zh-CN" altLang="zh-CN" sz="2400" dirty="0" smtClean="0"/>
              <a:t>投标人应仔细阅读和检查招标文件的全部内容。如发现缺页或附件不全，应及时向招标人提出，以便补齐。如有疑问，应按投标人须知前附表规定的时间和形式将提出的问题送达招标人，要求招标人对招标文件予以澄清。</a:t>
            </a:r>
          </a:p>
          <a:p>
            <a:pPr marL="0" indent="457200" algn="just">
              <a:buNone/>
            </a:pPr>
            <a:r>
              <a:rPr lang="en-US" altLang="zh-CN" sz="2400" dirty="0" smtClean="0"/>
              <a:t>2.2.2 </a:t>
            </a:r>
            <a:r>
              <a:rPr lang="zh-CN" altLang="zh-CN" sz="2400" dirty="0" smtClean="0"/>
              <a:t>招标文件的澄清以投标人须知前附表规定的形式发给所有购买招标文件的投标人，但不指明澄清问题的来源。澄清发出的时间距本章第</a:t>
            </a:r>
            <a:r>
              <a:rPr lang="en-US" altLang="zh-CN" sz="2400" dirty="0" smtClean="0"/>
              <a:t>4.2.1</a:t>
            </a:r>
            <a:r>
              <a:rPr lang="zh-CN" altLang="zh-CN" sz="2400" dirty="0" smtClean="0"/>
              <a:t>项规定的投标截止时间不足</a:t>
            </a:r>
            <a:r>
              <a:rPr lang="en-US" altLang="zh-CN" sz="2400" dirty="0" smtClean="0"/>
              <a:t>15</a:t>
            </a:r>
            <a:r>
              <a:rPr lang="zh-CN" altLang="zh-CN" sz="2400" dirty="0" smtClean="0"/>
              <a:t>日，且澄清内容可能影响投标文件编制的，将相应延长投标截止时间。</a:t>
            </a:r>
            <a:endParaRPr lang="en-US" altLang="zh-CN" sz="22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400" b="1" dirty="0" smtClean="0"/>
              <a:t>2.2 招标文件的澄清</a:t>
            </a:r>
            <a:endParaRPr lang="zh-CN" altLang="zh-CN" sz="2400" b="1" dirty="0" smtClean="0"/>
          </a:p>
          <a:p>
            <a:pPr marL="0" indent="457200" algn="just">
              <a:buNone/>
            </a:pPr>
            <a:r>
              <a:rPr lang="en-US" altLang="zh-CN" sz="2400" dirty="0" smtClean="0"/>
              <a:t>2.2.3 </a:t>
            </a:r>
            <a:r>
              <a:rPr lang="zh-CN" altLang="zh-CN" sz="2400" dirty="0" smtClean="0"/>
              <a:t>投标人在收到澄清后，应按投标人须知前附表规定的时间和形式通知招标人，确认已收到该澄清。</a:t>
            </a:r>
          </a:p>
          <a:p>
            <a:pPr marL="0" indent="457200" algn="just">
              <a:buNone/>
            </a:pPr>
            <a:r>
              <a:rPr lang="en-US" altLang="zh-CN" sz="2400" dirty="0" smtClean="0"/>
              <a:t>2.2.4 </a:t>
            </a:r>
            <a:r>
              <a:rPr lang="zh-CN" altLang="zh-CN" sz="2400" dirty="0" smtClean="0"/>
              <a:t>除非招标人认为确有必要答复，否则，招标人有权拒绝回复投标人在本章第</a:t>
            </a:r>
            <a:r>
              <a:rPr lang="en-US" altLang="zh-CN" sz="2400" dirty="0" smtClean="0"/>
              <a:t>2.2.1</a:t>
            </a:r>
            <a:r>
              <a:rPr lang="zh-CN" altLang="zh-CN" sz="2400" dirty="0" smtClean="0"/>
              <a:t>项规定的时间后提出的任何澄清要求。</a:t>
            </a:r>
            <a:endParaRPr lang="en-US" altLang="zh-CN" sz="22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800" b="1" dirty="0" smtClean="0"/>
              <a:t>2.4 招标文件的异议</a:t>
            </a:r>
            <a:endParaRPr lang="zh-CN" altLang="zh-CN" sz="2800" b="1" dirty="0" smtClean="0"/>
          </a:p>
          <a:p>
            <a:pPr marL="0" indent="457200" algn="just">
              <a:buNone/>
            </a:pPr>
            <a:r>
              <a:rPr lang="zh-CN" altLang="zh-CN" sz="2800" dirty="0" smtClean="0"/>
              <a:t>投标人或其他利害关系人对招标文件有异议的，应在投标截止时间</a:t>
            </a:r>
            <a:r>
              <a:rPr lang="en-US" altLang="zh-CN" sz="2800" dirty="0" smtClean="0"/>
              <a:t>10</a:t>
            </a:r>
            <a:r>
              <a:rPr lang="zh-CN" altLang="zh-CN" sz="2800" dirty="0" smtClean="0"/>
              <a:t>日前以书面形式提出。招标人将在收到异议之日起</a:t>
            </a:r>
            <a:r>
              <a:rPr lang="en-US" altLang="zh-CN" sz="2800" dirty="0" smtClean="0"/>
              <a:t>3</a:t>
            </a:r>
            <a:r>
              <a:rPr lang="zh-CN" altLang="zh-CN" sz="2800" dirty="0" smtClean="0"/>
              <a:t>日内作出答复；作出答复前，将暂停招标投标活动。</a:t>
            </a:r>
            <a:endParaRPr lang="en-US" altLang="zh-CN" sz="28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000" b="1" dirty="0" smtClean="0"/>
              <a:t>3.1	投标文件的组成</a:t>
            </a:r>
            <a:endParaRPr lang="zh-CN" altLang="zh-CN" sz="2000" b="1" dirty="0" smtClean="0"/>
          </a:p>
          <a:p>
            <a:pPr marL="0" indent="457200" algn="just">
              <a:buNone/>
            </a:pPr>
            <a:r>
              <a:rPr lang="zh-CN" altLang="zh-CN" sz="2000" dirty="0" smtClean="0"/>
              <a:t>根据投标人须知前附表规定的不同形式，投标文件的组成应满足相应条款要求。</a:t>
            </a:r>
          </a:p>
          <a:p>
            <a:pPr marL="0" indent="457200" algn="just">
              <a:buNone/>
            </a:pPr>
            <a:r>
              <a:rPr lang="zh-CN" altLang="zh-CN" sz="2000" dirty="0" smtClean="0"/>
              <a:t>若采用双信封形式，第</a:t>
            </a:r>
            <a:r>
              <a:rPr lang="en-US" altLang="zh-CN" sz="2000" dirty="0" smtClean="0"/>
              <a:t>3.1.1</a:t>
            </a:r>
            <a:r>
              <a:rPr lang="zh-CN" altLang="zh-CN" sz="2000" dirty="0" smtClean="0"/>
              <a:t>项采用以下条款：</a:t>
            </a:r>
          </a:p>
          <a:p>
            <a:pPr marL="0" indent="457200" algn="just">
              <a:buNone/>
            </a:pPr>
            <a:r>
              <a:rPr lang="en-US" altLang="zh-CN" sz="2000" dirty="0" smtClean="0"/>
              <a:t>3.1.1 </a:t>
            </a:r>
            <a:r>
              <a:rPr lang="zh-CN" altLang="zh-CN" sz="2000" dirty="0" smtClean="0"/>
              <a:t>投标文件应包括下列内容：</a:t>
            </a:r>
          </a:p>
          <a:p>
            <a:pPr marL="0" indent="457200" algn="just">
              <a:buNone/>
            </a:pPr>
            <a:r>
              <a:rPr lang="zh-CN" altLang="zh-CN" sz="2000" dirty="0" smtClean="0"/>
              <a:t>第一个信封（商务及技术文件）：</a:t>
            </a:r>
          </a:p>
          <a:p>
            <a:pPr marL="0" indent="457200" algn="just">
              <a:buNone/>
            </a:pPr>
            <a:r>
              <a:rPr lang="zh-CN" altLang="zh-CN" sz="2000" dirty="0" smtClean="0"/>
              <a:t>（</a:t>
            </a:r>
            <a:r>
              <a:rPr lang="en-US" altLang="zh-CN" sz="2000" dirty="0" smtClean="0"/>
              <a:t>1</a:t>
            </a:r>
            <a:r>
              <a:rPr lang="zh-CN" altLang="zh-CN" sz="2000" dirty="0" smtClean="0"/>
              <a:t>）投标函及投标函附录；</a:t>
            </a:r>
          </a:p>
          <a:p>
            <a:pPr marL="0" indent="457200" algn="just">
              <a:buNone/>
            </a:pPr>
            <a:r>
              <a:rPr lang="zh-CN" altLang="zh-CN" sz="2000" dirty="0" smtClean="0"/>
              <a:t>（</a:t>
            </a:r>
            <a:r>
              <a:rPr lang="en-US" altLang="zh-CN" sz="2000" dirty="0" smtClean="0"/>
              <a:t>2</a:t>
            </a:r>
            <a:r>
              <a:rPr lang="zh-CN" altLang="zh-CN" sz="2000" dirty="0" smtClean="0"/>
              <a:t>）授权委托书或法定代表人身份证明；</a:t>
            </a:r>
          </a:p>
          <a:p>
            <a:pPr marL="0" indent="457200" algn="just">
              <a:buNone/>
            </a:pPr>
            <a:r>
              <a:rPr lang="zh-CN" altLang="zh-CN" sz="2000" dirty="0" smtClean="0"/>
              <a:t>（</a:t>
            </a:r>
            <a:r>
              <a:rPr lang="en-US" altLang="zh-CN" sz="2000" dirty="0" smtClean="0"/>
              <a:t>3</a:t>
            </a:r>
            <a:r>
              <a:rPr lang="zh-CN" altLang="zh-CN" sz="2000" dirty="0" smtClean="0"/>
              <a:t>）联合体协议书；</a:t>
            </a:r>
          </a:p>
          <a:p>
            <a:pPr marL="0" indent="457200" algn="just">
              <a:buNone/>
            </a:pPr>
            <a:r>
              <a:rPr lang="zh-CN" altLang="zh-CN" sz="2000" dirty="0" smtClean="0"/>
              <a:t>（</a:t>
            </a:r>
            <a:r>
              <a:rPr lang="en-US" altLang="zh-CN" sz="2000" dirty="0" smtClean="0"/>
              <a:t>4</a:t>
            </a:r>
            <a:r>
              <a:rPr lang="zh-CN" altLang="zh-CN" sz="2000" dirty="0" smtClean="0"/>
              <a:t>）投标保证金；</a:t>
            </a:r>
          </a:p>
          <a:p>
            <a:pPr marL="0" indent="457200" algn="just">
              <a:buNone/>
            </a:pPr>
            <a:r>
              <a:rPr lang="zh-CN" altLang="zh-CN" sz="2000" dirty="0" smtClean="0"/>
              <a:t>（</a:t>
            </a:r>
            <a:r>
              <a:rPr lang="en-US" altLang="zh-CN" sz="2000" dirty="0" smtClean="0"/>
              <a:t>5</a:t>
            </a:r>
            <a:r>
              <a:rPr lang="zh-CN" altLang="zh-CN" sz="2000" dirty="0" smtClean="0"/>
              <a:t>）施工组织设计；</a:t>
            </a:r>
          </a:p>
          <a:p>
            <a:pPr marL="0" indent="457200" algn="just">
              <a:buNone/>
            </a:pPr>
            <a:r>
              <a:rPr lang="zh-CN" altLang="zh-CN" sz="2000" dirty="0" smtClean="0"/>
              <a:t>（</a:t>
            </a:r>
            <a:r>
              <a:rPr lang="en-US" altLang="zh-CN" sz="2000" dirty="0" smtClean="0"/>
              <a:t>6</a:t>
            </a:r>
            <a:r>
              <a:rPr lang="zh-CN" altLang="zh-CN" sz="2000" dirty="0" smtClean="0"/>
              <a:t>）项目管理机构；</a:t>
            </a:r>
            <a:endParaRPr lang="en-US" altLang="zh-CN" sz="20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000" b="1" dirty="0" smtClean="0"/>
              <a:t>3.1	投标文件的组成</a:t>
            </a:r>
            <a:endParaRPr lang="zh-CN" altLang="zh-CN" sz="2000" b="1" dirty="0" smtClean="0"/>
          </a:p>
          <a:p>
            <a:pPr marL="0" indent="457200" algn="just">
              <a:buNone/>
            </a:pPr>
            <a:r>
              <a:rPr lang="zh-CN" altLang="zh-CN" sz="2000" dirty="0" smtClean="0"/>
              <a:t>（</a:t>
            </a:r>
            <a:r>
              <a:rPr lang="en-US" altLang="zh-CN" sz="2000" dirty="0" smtClean="0"/>
              <a:t>7</a:t>
            </a:r>
            <a:r>
              <a:rPr lang="zh-CN" altLang="zh-CN" sz="2000" dirty="0" smtClean="0"/>
              <a:t>）拟分包项目情况表；</a:t>
            </a:r>
          </a:p>
          <a:p>
            <a:pPr marL="0" indent="457200" algn="just">
              <a:buNone/>
            </a:pPr>
            <a:r>
              <a:rPr lang="zh-CN" altLang="zh-CN" sz="2000" dirty="0" smtClean="0"/>
              <a:t>（</a:t>
            </a:r>
            <a:r>
              <a:rPr lang="en-US" altLang="zh-CN" sz="2000" dirty="0" smtClean="0"/>
              <a:t>8</a:t>
            </a:r>
            <a:r>
              <a:rPr lang="zh-CN" altLang="zh-CN" sz="2000" dirty="0" smtClean="0"/>
              <a:t>）资格审查资料； </a:t>
            </a:r>
          </a:p>
          <a:p>
            <a:pPr marL="0" indent="457200" algn="just">
              <a:buNone/>
            </a:pPr>
            <a:r>
              <a:rPr lang="zh-CN" altLang="zh-CN" sz="2000" dirty="0" smtClean="0"/>
              <a:t>（</a:t>
            </a:r>
            <a:r>
              <a:rPr lang="en-US" altLang="zh-CN" sz="2000" dirty="0" smtClean="0"/>
              <a:t>9</a:t>
            </a:r>
            <a:r>
              <a:rPr lang="zh-CN" altLang="zh-CN" sz="2000" dirty="0" smtClean="0"/>
              <a:t>）投标人须知前附表规定的其他资料。</a:t>
            </a:r>
          </a:p>
          <a:p>
            <a:pPr marL="0" indent="457200" algn="just">
              <a:buNone/>
            </a:pPr>
            <a:r>
              <a:rPr lang="zh-CN" altLang="zh-CN" sz="2000" dirty="0" smtClean="0"/>
              <a:t>第二个信封（报价文件）：</a:t>
            </a:r>
          </a:p>
          <a:p>
            <a:pPr marL="0" indent="457200" algn="just">
              <a:buNone/>
            </a:pPr>
            <a:r>
              <a:rPr lang="zh-CN" altLang="zh-CN" sz="2000" dirty="0" smtClean="0"/>
              <a:t>（</a:t>
            </a:r>
            <a:r>
              <a:rPr lang="en-US" altLang="zh-CN" sz="2000" dirty="0" smtClean="0"/>
              <a:t>1</a:t>
            </a:r>
            <a:r>
              <a:rPr lang="zh-CN" altLang="zh-CN" sz="2000" dirty="0" smtClean="0"/>
              <a:t>）调价函及调价后的工程量清单（如有）；</a:t>
            </a:r>
          </a:p>
          <a:p>
            <a:pPr marL="0" indent="457200" algn="just">
              <a:buNone/>
            </a:pPr>
            <a:r>
              <a:rPr lang="zh-CN" altLang="zh-CN" sz="2000" dirty="0" smtClean="0"/>
              <a:t>（</a:t>
            </a:r>
            <a:r>
              <a:rPr lang="en-US" altLang="zh-CN" sz="2000" dirty="0" smtClean="0"/>
              <a:t>2</a:t>
            </a:r>
            <a:r>
              <a:rPr lang="zh-CN" altLang="zh-CN" sz="2000" dirty="0" smtClean="0"/>
              <a:t>）投标函；</a:t>
            </a:r>
          </a:p>
          <a:p>
            <a:pPr marL="0" indent="457200" algn="just">
              <a:buNone/>
            </a:pPr>
            <a:r>
              <a:rPr lang="zh-CN" altLang="zh-CN" sz="2000" dirty="0" smtClean="0"/>
              <a:t>（</a:t>
            </a:r>
            <a:r>
              <a:rPr lang="en-US" altLang="zh-CN" sz="2000" dirty="0" smtClean="0"/>
              <a:t>3</a:t>
            </a:r>
            <a:r>
              <a:rPr lang="zh-CN" altLang="zh-CN" sz="2000" dirty="0" smtClean="0"/>
              <a:t>）已标价工程量清单；</a:t>
            </a:r>
          </a:p>
          <a:p>
            <a:pPr marL="0" indent="457200" algn="just">
              <a:buNone/>
            </a:pPr>
            <a:r>
              <a:rPr lang="zh-CN" altLang="zh-CN" sz="2000" dirty="0" smtClean="0"/>
              <a:t>（</a:t>
            </a:r>
            <a:r>
              <a:rPr lang="en-US" altLang="zh-CN" sz="2000" dirty="0" smtClean="0"/>
              <a:t>4</a:t>
            </a:r>
            <a:r>
              <a:rPr lang="zh-CN" altLang="zh-CN" sz="2000" dirty="0" smtClean="0"/>
              <a:t>）合同用款估算表。</a:t>
            </a:r>
          </a:p>
          <a:p>
            <a:pPr marL="0" indent="457200" algn="just">
              <a:buNone/>
            </a:pPr>
            <a:r>
              <a:rPr lang="zh-CN" altLang="zh-CN" sz="2000" dirty="0" smtClean="0">
                <a:solidFill>
                  <a:srgbClr val="FF0000"/>
                </a:solidFill>
              </a:rPr>
              <a:t>投标人在评标过程中作出的符合法律法规和招标文件规定的澄清确认，构成投标文件的组成部分。</a:t>
            </a:r>
            <a:endParaRPr lang="en-US" altLang="zh-CN" sz="2000" b="1" dirty="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8306" name="Picture 2"/>
          <p:cNvPicPr>
            <a:picLocks noChangeAspect="1" noChangeArrowheads="1"/>
          </p:cNvPicPr>
          <p:nvPr/>
        </p:nvPicPr>
        <p:blipFill>
          <a:blip r:embed="rId4" cstate="print"/>
          <a:srcRect/>
          <a:stretch>
            <a:fillRect/>
          </a:stretch>
        </p:blipFill>
        <p:spPr bwMode="auto">
          <a:xfrm>
            <a:off x="539552" y="841275"/>
            <a:ext cx="8208912" cy="4362631"/>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1900" b="1" dirty="0" smtClean="0"/>
              <a:t>3.2 投标报价 </a:t>
            </a:r>
            <a:endParaRPr lang="zh-CN" altLang="zh-CN" sz="1900" b="1" dirty="0" smtClean="0"/>
          </a:p>
          <a:p>
            <a:pPr marL="0" indent="457200" algn="just">
              <a:buNone/>
            </a:pPr>
            <a:r>
              <a:rPr lang="en-US" altLang="zh-CN" sz="1900" dirty="0" smtClean="0"/>
              <a:t>3.2.1 </a:t>
            </a:r>
            <a:r>
              <a:rPr lang="zh-CN" altLang="zh-CN" sz="1900" dirty="0" smtClean="0">
                <a:solidFill>
                  <a:srgbClr val="FF0000"/>
                </a:solidFill>
              </a:rPr>
              <a:t>投标报价应包括国家规定的增值税税金，除投标人须知前附表另有规定外，增值税税金按一般计税方法计算。</a:t>
            </a:r>
            <a:r>
              <a:rPr lang="zh-CN" altLang="zh-CN" sz="1900" dirty="0" smtClean="0"/>
              <a:t>投标人应按第九章“投标文件格式”的要求在投标函中进行报价并填写工程量清单相应表格。</a:t>
            </a:r>
          </a:p>
          <a:p>
            <a:pPr marL="0" indent="457200" algn="just">
              <a:buNone/>
            </a:pPr>
            <a:r>
              <a:rPr lang="zh-CN" altLang="zh-CN" sz="1900" dirty="0" smtClean="0"/>
              <a:t>工程量清单的填写分下列两种方式。投标人应按投标人须知前附表规定的方式填写工程量清单。</a:t>
            </a:r>
          </a:p>
          <a:p>
            <a:pPr marL="0" indent="457200" algn="just">
              <a:buNone/>
            </a:pPr>
            <a:r>
              <a:rPr lang="zh-CN" altLang="zh-CN" sz="1900" dirty="0" smtClean="0"/>
              <a:t>（</a:t>
            </a:r>
            <a:r>
              <a:rPr lang="en-US" altLang="zh-CN" sz="1900" dirty="0" smtClean="0"/>
              <a:t>1</a:t>
            </a:r>
            <a:r>
              <a:rPr lang="zh-CN" altLang="zh-CN" sz="1900" dirty="0" smtClean="0"/>
              <a:t>）本项目招标采用工程量固化清单，招标人在出售招标文件的同时向投标人提供工程量固化清单电子文件（光盘或</a:t>
            </a:r>
            <a:r>
              <a:rPr lang="en-US" altLang="zh-CN" sz="1900" dirty="0" smtClean="0"/>
              <a:t>U</a:t>
            </a:r>
            <a:r>
              <a:rPr lang="zh-CN" altLang="zh-CN" sz="1900" dirty="0" smtClean="0"/>
              <a:t>盘），或将工程量固化清单电子文件上传至投标人须知前附表载明的网站供投标人自行下载。投标人填写工程量清单中各子目的单价及总额价，即可完成投标工程量清单的编制，确定投标报价，并打印出投标工程量清单，编入投标文件。投标人未在工程量清单中填入单价或总额价的工程子目，将被认为其已包含在工程量清单其他子目的单价和总额价中，招标人将不予支付。</a:t>
            </a:r>
            <a:endParaRPr lang="zh-CN"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3.2 投标报价 </a:t>
            </a:r>
            <a:endParaRPr lang="zh-CN" altLang="zh-CN" sz="2200" b="1" dirty="0" smtClean="0"/>
          </a:p>
          <a:p>
            <a:pPr marL="0" indent="457200" algn="just">
              <a:buNone/>
            </a:pPr>
            <a:r>
              <a:rPr lang="en-US" altLang="zh-CN" sz="2000" dirty="0" smtClean="0"/>
              <a:t>3.2.1 </a:t>
            </a:r>
            <a:r>
              <a:rPr lang="zh-CN" altLang="zh-CN" sz="2000" dirty="0" smtClean="0"/>
              <a:t>投标人必须严格遵循工程量固化清单电子文件中的数据、格式及运算定义，并将已填写完毕的投标工程量清单电子文件单独拷入招标人提供的光盘（或</a:t>
            </a:r>
            <a:r>
              <a:rPr lang="en-US" altLang="zh-CN" sz="2000" dirty="0" smtClean="0"/>
              <a:t>U</a:t>
            </a:r>
            <a:r>
              <a:rPr lang="zh-CN" altLang="zh-CN" sz="2000" dirty="0" smtClean="0"/>
              <a:t>盘）中密封在投标文件内一并交回。严禁投标人修改工程量固化清单电子文件中的数据、格式及运算定义。</a:t>
            </a:r>
          </a:p>
          <a:p>
            <a:pPr marL="0" indent="457200" algn="just">
              <a:buNone/>
            </a:pPr>
            <a:r>
              <a:rPr lang="zh-CN" altLang="zh-CN" sz="2000" dirty="0" smtClean="0">
                <a:solidFill>
                  <a:srgbClr val="FF0000"/>
                </a:solidFill>
              </a:rPr>
              <a:t>投标人根据招标人提供的工程量固化清单电子文件填报完成并打印的投标工程量清单中的投标报价和投标函大写金额报价应一致，如果报价金额出现差异，其投标将被否决。</a:t>
            </a:r>
          </a:p>
          <a:p>
            <a:pPr marL="0" indent="457200" algn="just">
              <a:buNone/>
            </a:pPr>
            <a:r>
              <a:rPr lang="zh-CN" altLang="zh-CN" sz="2000" dirty="0" smtClean="0"/>
              <a:t>（</a:t>
            </a:r>
            <a:r>
              <a:rPr lang="en-US" altLang="zh-CN" sz="2000" dirty="0" smtClean="0"/>
              <a:t>2</a:t>
            </a:r>
            <a:r>
              <a:rPr lang="zh-CN" altLang="zh-CN" sz="2000" dirty="0" smtClean="0"/>
              <a:t>）本项目招标由招标人提供书面工程量清单，由投标人按照招标人提供的工程量清单填写本合同各工程子目的单价、合价和总额价。评标委员会将按照第三章“评标办法”的规定对投标价进行算术性错误修正及其他错误修正。</a:t>
            </a:r>
            <a:endParaRPr lang="zh-CN"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3.2 投标报价 </a:t>
            </a:r>
            <a:endParaRPr lang="zh-CN" altLang="zh-CN" sz="2200" b="1" dirty="0" smtClean="0"/>
          </a:p>
          <a:p>
            <a:pPr marL="0" indent="457200" algn="just">
              <a:buNone/>
            </a:pPr>
            <a:r>
              <a:rPr lang="en-US" altLang="zh-CN" sz="2200" dirty="0" smtClean="0"/>
              <a:t>3.2.2 </a:t>
            </a:r>
            <a:r>
              <a:rPr lang="zh-CN" altLang="zh-CN" sz="2200" dirty="0" smtClean="0"/>
              <a:t>投标人应充分了解本项目的总体情况以及影响投标报价的其他要素。</a:t>
            </a:r>
          </a:p>
          <a:p>
            <a:pPr marL="0" indent="457200" algn="just">
              <a:buNone/>
            </a:pPr>
            <a:r>
              <a:rPr lang="en-US" altLang="zh-CN" sz="2200" dirty="0" smtClean="0"/>
              <a:t>3.2.3 </a:t>
            </a:r>
            <a:r>
              <a:rPr lang="zh-CN" altLang="zh-CN" sz="2200" dirty="0" smtClean="0"/>
              <a:t>本项目的报价方式见投标人须知前附表。投标人在投标截止时间前修改投标函中的投标总报价，应同时修改投标文件</a:t>
            </a:r>
            <a:r>
              <a:rPr lang="en-US" altLang="zh-CN" sz="2200" dirty="0" smtClean="0"/>
              <a:t>“</a:t>
            </a:r>
            <a:r>
              <a:rPr lang="zh-CN" altLang="zh-CN" sz="2200" dirty="0" smtClean="0"/>
              <a:t>已标价工程量清单</a:t>
            </a:r>
            <a:r>
              <a:rPr lang="en-US" altLang="zh-CN" sz="2200" dirty="0" smtClean="0"/>
              <a:t>”</a:t>
            </a:r>
            <a:r>
              <a:rPr lang="zh-CN" altLang="zh-CN" sz="2200" dirty="0" smtClean="0"/>
              <a:t>中的相应报价。此修改须符合本章第</a:t>
            </a:r>
            <a:r>
              <a:rPr lang="en-US" altLang="zh-CN" sz="2200" dirty="0" smtClean="0"/>
              <a:t>4.3</a:t>
            </a:r>
            <a:r>
              <a:rPr lang="zh-CN" altLang="zh-CN" sz="2200" dirty="0" smtClean="0"/>
              <a:t>款的有关要求。</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9330" name="Picture 2"/>
          <p:cNvPicPr>
            <a:picLocks noChangeAspect="1" noChangeArrowheads="1"/>
          </p:cNvPicPr>
          <p:nvPr/>
        </p:nvPicPr>
        <p:blipFill>
          <a:blip r:embed="rId4" cstate="print"/>
          <a:srcRect/>
          <a:stretch>
            <a:fillRect/>
          </a:stretch>
        </p:blipFill>
        <p:spPr bwMode="auto">
          <a:xfrm>
            <a:off x="176560" y="985292"/>
            <a:ext cx="8966699" cy="3672408"/>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使用说明</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540000" algn="just">
              <a:spcBef>
                <a:spcPts val="600"/>
              </a:spcBef>
              <a:buNone/>
            </a:pPr>
            <a:r>
              <a:rPr lang="zh-CN" altLang="zh-CN" sz="2200" b="1" dirty="0" smtClean="0">
                <a:latin typeface="黑体" pitchFamily="49" charset="-122"/>
                <a:ea typeface="黑体" pitchFamily="49" charset="-122"/>
              </a:rPr>
              <a:t>三、《公路工程标准招标文件》适用于依法必须进行招标的各等级公路和桥梁、隧道建设项目，其他公路项目可参照执行。</a:t>
            </a:r>
          </a:p>
          <a:p>
            <a:pPr marL="0" indent="540000" algn="just">
              <a:spcBef>
                <a:spcPts val="600"/>
              </a:spcBef>
              <a:buNone/>
            </a:pPr>
            <a:r>
              <a:rPr lang="zh-CN" altLang="zh-CN" sz="2200" b="1" dirty="0" smtClean="0">
                <a:latin typeface="黑体" pitchFamily="49" charset="-122"/>
                <a:ea typeface="黑体" pitchFamily="49" charset="-122"/>
              </a:rPr>
              <a:t>四、招标人根据《公路工程标准招标文件》编制项目招标文件时，不得修改“投标人须知”正文和“评标办法”正文，但可在前附表中对“投标人须知”和“评标办法”进行补充、细化，补充和细化的内容不得与“投标人须知”和“评标办法”正文内容相抵触。</a:t>
            </a:r>
            <a:endParaRPr lang="en-US" altLang="zh-CN" sz="2200" b="1" dirty="0">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1800" b="1" dirty="0" smtClean="0"/>
              <a:t>3.4	 投标保证金</a:t>
            </a:r>
            <a:endParaRPr lang="zh-CN" altLang="zh-CN" sz="1800" b="1" dirty="0" smtClean="0"/>
          </a:p>
          <a:p>
            <a:pPr marL="0" indent="457200" algn="just">
              <a:buNone/>
            </a:pPr>
            <a:r>
              <a:rPr lang="en-US" altLang="zh-CN" sz="1800" dirty="0" smtClean="0"/>
              <a:t>3.4.1 </a:t>
            </a:r>
            <a:r>
              <a:rPr lang="zh-CN" altLang="zh-CN" sz="1800" dirty="0" smtClean="0"/>
              <a:t>投标人在递交投标文件的同时，应按投标人须知前附表规定的金额和第九章</a:t>
            </a:r>
            <a:r>
              <a:rPr lang="en-US" altLang="zh-CN" sz="1800" dirty="0" smtClean="0"/>
              <a:t>“</a:t>
            </a:r>
            <a:r>
              <a:rPr lang="zh-CN" altLang="zh-CN" sz="1800" dirty="0" smtClean="0"/>
              <a:t>投标文件格式</a:t>
            </a:r>
            <a:r>
              <a:rPr lang="en-US" altLang="zh-CN" sz="1800" dirty="0" smtClean="0"/>
              <a:t>”</a:t>
            </a:r>
            <a:r>
              <a:rPr lang="zh-CN" altLang="zh-CN" sz="1800" dirty="0" smtClean="0"/>
              <a:t>规定的投标保证金格式递交投标保证金，并作为其投标文件的组成部分。联合体投标的，其投标保证金由牵头人递交，并应符合投标人须知前附表的规定。</a:t>
            </a:r>
          </a:p>
          <a:p>
            <a:pPr marL="0" indent="457200" algn="just">
              <a:buNone/>
            </a:pPr>
            <a:r>
              <a:rPr lang="zh-CN" altLang="zh-CN" sz="2000" dirty="0" smtClean="0">
                <a:solidFill>
                  <a:srgbClr val="FF0000"/>
                </a:solidFill>
              </a:rPr>
              <a:t>投标保证金应采用现金、支票、银行保函或招标人在投标人须知前附表规定的其他形式。</a:t>
            </a:r>
          </a:p>
          <a:p>
            <a:pPr marL="0" indent="457200" algn="just">
              <a:buNone/>
            </a:pPr>
            <a:r>
              <a:rPr lang="zh-CN" altLang="zh-CN" sz="1800" dirty="0" smtClean="0"/>
              <a:t>（</a:t>
            </a:r>
            <a:r>
              <a:rPr lang="en-US" altLang="zh-CN" sz="1800" dirty="0" smtClean="0"/>
              <a:t>1</a:t>
            </a:r>
            <a:r>
              <a:rPr lang="zh-CN" altLang="zh-CN" sz="1800" dirty="0" smtClean="0"/>
              <a:t>）若采用现金或支票，投标人应在递交投标文件截止时间之前，将投标保证金由投标人的基本账户转入招标人指定账户，否则视为投标保证金无效。招标人指定的开户银行及账号见投标人须知前附表。</a:t>
            </a:r>
          </a:p>
          <a:p>
            <a:pPr marL="0" indent="457200" algn="just">
              <a:buNone/>
            </a:pPr>
            <a:r>
              <a:rPr lang="zh-CN" altLang="zh-CN" sz="1800" dirty="0" smtClean="0"/>
              <a:t>（</a:t>
            </a:r>
            <a:r>
              <a:rPr lang="en-US" altLang="zh-CN" sz="1800" dirty="0" smtClean="0"/>
              <a:t>2</a:t>
            </a:r>
            <a:r>
              <a:rPr lang="zh-CN" altLang="zh-CN" sz="1800" dirty="0" smtClean="0"/>
              <a:t>）若采用银行保函，则应由符合投标人须知前附表规定级别的银行开具，并采用招标文件提供的格式。</a:t>
            </a:r>
            <a:r>
              <a:rPr lang="zh-CN" altLang="zh-CN" sz="2000" dirty="0" smtClean="0">
                <a:solidFill>
                  <a:srgbClr val="FF0000"/>
                </a:solidFill>
              </a:rPr>
              <a:t>银行保函复印件装订在投标文件内，原件应在递交投标文件截止时间之前单独密封递交给招标人。</a:t>
            </a:r>
            <a:endParaRPr lang="en-US" altLang="zh-CN" sz="2000" b="1" dirty="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3.4	 投标保证金</a:t>
            </a:r>
            <a:endParaRPr lang="zh-CN" altLang="zh-CN" sz="2200" b="1" dirty="0" smtClean="0"/>
          </a:p>
          <a:p>
            <a:pPr marL="0" indent="457200" algn="just">
              <a:buNone/>
            </a:pPr>
            <a:r>
              <a:rPr lang="en-US" altLang="zh-CN" sz="2200" dirty="0" smtClean="0"/>
              <a:t>3.4.1 </a:t>
            </a:r>
            <a:r>
              <a:rPr lang="zh-CN" altLang="zh-CN" sz="2200" dirty="0" smtClean="0"/>
              <a:t>无论采取何种形式的投标保证金，投标保证金有效期均应与投标有效期一致。招标人如果按本章第</a:t>
            </a:r>
            <a:r>
              <a:rPr lang="en-US" altLang="zh-CN" sz="2200" dirty="0" smtClean="0"/>
              <a:t>3.3.3</a:t>
            </a:r>
            <a:r>
              <a:rPr lang="zh-CN" altLang="zh-CN" sz="2200" dirty="0" smtClean="0"/>
              <a:t>项的规定延长了投标有效期，则投标保证金的有效期也相应延长。</a:t>
            </a:r>
          </a:p>
          <a:p>
            <a:pPr marL="0" indent="457200" algn="just">
              <a:buNone/>
            </a:pPr>
            <a:r>
              <a:rPr lang="en-US" altLang="zh-CN" sz="2200" dirty="0" smtClean="0"/>
              <a:t>3.4.2 </a:t>
            </a:r>
            <a:r>
              <a:rPr lang="zh-CN" altLang="zh-CN" sz="2200" dirty="0" smtClean="0"/>
              <a:t>投标人不按本章第</a:t>
            </a:r>
            <a:r>
              <a:rPr lang="en-US" altLang="zh-CN" sz="2200" dirty="0" smtClean="0"/>
              <a:t>3.4.1</a:t>
            </a:r>
            <a:r>
              <a:rPr lang="zh-CN" altLang="zh-CN" sz="2200" dirty="0" smtClean="0"/>
              <a:t>项要求提交投标保证金的，评标委员会将否决其投标。</a:t>
            </a:r>
          </a:p>
          <a:p>
            <a:pPr marL="0" indent="457200" algn="just">
              <a:buNone/>
            </a:pPr>
            <a:r>
              <a:rPr lang="en-US" altLang="zh-CN" sz="2200" dirty="0" smtClean="0"/>
              <a:t>3.4.3 </a:t>
            </a:r>
            <a:r>
              <a:rPr lang="zh-CN" altLang="zh-CN" sz="2200" dirty="0" smtClean="0"/>
              <a:t>招标人最迟将在中标通知书发出后</a:t>
            </a:r>
            <a:r>
              <a:rPr lang="en-US" altLang="zh-CN" sz="2200" dirty="0" smtClean="0"/>
              <a:t>5</a:t>
            </a:r>
            <a:r>
              <a:rPr lang="zh-CN" altLang="zh-CN" sz="2200" dirty="0" smtClean="0"/>
              <a:t>日内向中标候选人以外的其他投标人退还投标保证金，与中标人签订合同后</a:t>
            </a:r>
            <a:r>
              <a:rPr lang="en-US" altLang="zh-CN" sz="2200" dirty="0" smtClean="0"/>
              <a:t>5</a:t>
            </a:r>
            <a:r>
              <a:rPr lang="zh-CN" altLang="zh-CN" sz="2200" dirty="0" smtClean="0"/>
              <a:t>日内向中标人和其他中标候选人退还投标保证金。投标保证金以现金或支票形式递交的，招标人应同时退还投标保证金的银行同期活期存款利息，且退还至投标人的基本账户。</a:t>
            </a:r>
          </a:p>
          <a:p>
            <a:pPr marL="0" indent="457200" algn="just">
              <a:buNone/>
            </a:pPr>
            <a:r>
              <a:rPr lang="zh-CN" altLang="zh-CN" sz="2200" dirty="0" smtClean="0"/>
              <a:t>利息计算原则见投标人须知前附表。</a:t>
            </a:r>
            <a:endParaRPr lang="en-US" altLang="zh-CN" sz="22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83568" y="1993404"/>
            <a:ext cx="7876874" cy="316835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3.4	 投标保证金</a:t>
            </a:r>
            <a:endParaRPr lang="zh-CN" altLang="zh-CN" sz="2200" b="1" dirty="0" smtClean="0"/>
          </a:p>
          <a:p>
            <a:pPr marL="0" indent="457200" algn="just">
              <a:buNone/>
            </a:pPr>
            <a:r>
              <a:rPr lang="en-US" altLang="zh-CN" sz="2200" dirty="0" smtClean="0"/>
              <a:t>3.4.4 </a:t>
            </a:r>
            <a:r>
              <a:rPr lang="zh-CN" altLang="zh-CN" sz="2200" dirty="0" smtClean="0"/>
              <a:t>有下列情形之一的，投标保证金将不予退还：</a:t>
            </a:r>
          </a:p>
          <a:p>
            <a:pPr marL="0" indent="457200" algn="just">
              <a:buNone/>
            </a:pPr>
            <a:r>
              <a:rPr lang="zh-CN" altLang="zh-CN" sz="2200" dirty="0" smtClean="0"/>
              <a:t>（</a:t>
            </a:r>
            <a:r>
              <a:rPr lang="en-US" altLang="zh-CN" sz="2200" dirty="0" smtClean="0"/>
              <a:t>1</a:t>
            </a:r>
            <a:r>
              <a:rPr lang="zh-CN" altLang="zh-CN" sz="2200" dirty="0" smtClean="0"/>
              <a:t>）投标人在投标有效期内撤销投标文件；</a:t>
            </a:r>
          </a:p>
          <a:p>
            <a:pPr marL="0" indent="457200" algn="just">
              <a:buNone/>
            </a:pPr>
            <a:r>
              <a:rPr lang="zh-CN" altLang="zh-CN" sz="2200" dirty="0" smtClean="0"/>
              <a:t>（</a:t>
            </a:r>
            <a:r>
              <a:rPr lang="en-US" altLang="zh-CN" sz="2200" dirty="0" smtClean="0"/>
              <a:t>2</a:t>
            </a:r>
            <a:r>
              <a:rPr lang="zh-CN" altLang="zh-CN" sz="2200" dirty="0" smtClean="0"/>
              <a:t>）中标人在收到中标通知书后，无正当理由不与招标人订立合同，在签订合同时向招标人提出附加条件，或不按照招标文件要求提交履约保证金；</a:t>
            </a:r>
          </a:p>
          <a:p>
            <a:pPr marL="0" indent="457200" algn="just">
              <a:buNone/>
            </a:pPr>
            <a:r>
              <a:rPr lang="zh-CN" altLang="zh-CN" sz="2200" dirty="0" smtClean="0"/>
              <a:t>（</a:t>
            </a:r>
            <a:r>
              <a:rPr lang="en-US" altLang="zh-CN" sz="2200" dirty="0" smtClean="0"/>
              <a:t>3</a:t>
            </a:r>
            <a:r>
              <a:rPr lang="zh-CN" altLang="zh-CN" sz="2200" dirty="0" smtClean="0"/>
              <a:t>）发生投标人须知前附表规定的其他可以不予退还投标保证金的情形。</a:t>
            </a:r>
            <a:endParaRPr lang="en-US" altLang="zh-CN" sz="2200" b="1" dirty="0"/>
          </a:p>
        </p:txBody>
      </p:sp>
      <p:pic>
        <p:nvPicPr>
          <p:cNvPr id="100354" name="Picture 2"/>
          <p:cNvPicPr>
            <a:picLocks noChangeAspect="1" noChangeArrowheads="1"/>
          </p:cNvPicPr>
          <p:nvPr/>
        </p:nvPicPr>
        <p:blipFill>
          <a:blip r:embed="rId4" cstate="print"/>
          <a:srcRect/>
          <a:stretch>
            <a:fillRect/>
          </a:stretch>
        </p:blipFill>
        <p:spPr bwMode="auto">
          <a:xfrm>
            <a:off x="1043608" y="769268"/>
            <a:ext cx="7435582" cy="1152128"/>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1900" b="1" dirty="0" smtClean="0"/>
              <a:t>3.5	 资格审查资料（适用于已进行资格预审的）</a:t>
            </a:r>
            <a:endParaRPr lang="zh-CN" altLang="zh-CN" sz="1900" b="1" dirty="0" smtClean="0"/>
          </a:p>
          <a:p>
            <a:pPr marL="0" indent="457200" algn="just">
              <a:buNone/>
            </a:pPr>
            <a:r>
              <a:rPr lang="en-US" altLang="zh-CN" sz="1900" dirty="0" smtClean="0"/>
              <a:t>3.5.1 </a:t>
            </a:r>
            <a:r>
              <a:rPr lang="zh-CN" altLang="zh-CN" sz="1900" dirty="0" smtClean="0"/>
              <a:t>投标人在递交投标文件前，发生可能影响其投标资格的新情况的，应在投标文件中更新或补充其在申请资格预审时提供的资料，以证实其各项资格条件仍能继续满足资格预审文件的要求。投标人至少应更新以下资料（如有）：</a:t>
            </a:r>
          </a:p>
          <a:p>
            <a:pPr marL="0" indent="457200" algn="just">
              <a:buNone/>
            </a:pPr>
            <a:r>
              <a:rPr lang="zh-CN" altLang="zh-CN" sz="1900" dirty="0" smtClean="0"/>
              <a:t>（</a:t>
            </a:r>
            <a:r>
              <a:rPr lang="en-US" altLang="zh-CN" sz="1900" dirty="0" smtClean="0"/>
              <a:t>1</a:t>
            </a:r>
            <a:r>
              <a:rPr lang="zh-CN" altLang="zh-CN" sz="1900" dirty="0" smtClean="0"/>
              <a:t>）财务状况方面的变化，新近取得银行信贷额度（如有必要）的证明和（或）获得其他资金来源的证据，以及现已接受（中标或签约）的新合同工程对财务状况的影响；</a:t>
            </a:r>
          </a:p>
          <a:p>
            <a:pPr marL="0" indent="457200" algn="just">
              <a:buNone/>
            </a:pPr>
            <a:r>
              <a:rPr lang="zh-CN" altLang="zh-CN" sz="1900" dirty="0" smtClean="0"/>
              <a:t>（</a:t>
            </a:r>
            <a:r>
              <a:rPr lang="en-US" altLang="zh-CN" sz="1900" dirty="0" smtClean="0"/>
              <a:t>2</a:t>
            </a:r>
            <a:r>
              <a:rPr lang="zh-CN" altLang="zh-CN" sz="1900" dirty="0" smtClean="0"/>
              <a:t>）投标人名称的变化及有关批件。</a:t>
            </a:r>
          </a:p>
          <a:p>
            <a:pPr marL="0" indent="457200" algn="just">
              <a:buNone/>
            </a:pPr>
            <a:r>
              <a:rPr lang="en-US" altLang="zh-CN" sz="1900" dirty="0" smtClean="0"/>
              <a:t>3.5.2 </a:t>
            </a:r>
            <a:r>
              <a:rPr lang="zh-CN" altLang="zh-CN" sz="1900" dirty="0" smtClean="0"/>
              <a:t>如果投标人在投标阶段发生合并、分立、破产等重大变化，或发生重大安全或质量事故，或由于其他任何情况，导致投标人不再具备资格预审文件规定的各项资格条件或其投标影响招标公正性时，投标人必须在其投标文件中对上述情况进行如实说明，否则，招标人一经查实，将视为投标人弄虚作假，其投标将被否决。</a:t>
            </a:r>
            <a:endParaRPr lang="en-US" altLang="zh-CN" sz="22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3.5	 资格审查资料（适用于已进行资格预审的）</a:t>
            </a:r>
            <a:endParaRPr lang="zh-CN" altLang="zh-CN" sz="2200" b="1" dirty="0" smtClean="0"/>
          </a:p>
          <a:p>
            <a:pPr marL="0" indent="457200" algn="just">
              <a:buNone/>
            </a:pPr>
            <a:r>
              <a:rPr lang="en-US" altLang="zh-CN" sz="2200" dirty="0" smtClean="0"/>
              <a:t>3.5.3 </a:t>
            </a:r>
            <a:r>
              <a:rPr lang="zh-CN" altLang="zh-CN" sz="2200" dirty="0" smtClean="0"/>
              <a:t>招标人有权核查投标人在资格预审申请文件和投标文件中提供的资料，若在评标期间发现投标人提供了虚假资料，其投标将被否决；若在签订合同前发现作为中标候选人的投标人提供了虚假资料，招标人有权取消其中标资格；若在合同实施期间发现投标人提供了虚假资料，招标人有权从工程支付款或履约保证金中扣除不超过</a:t>
            </a:r>
            <a:r>
              <a:rPr lang="en-US" altLang="zh-CN" sz="2200" dirty="0" smtClean="0"/>
              <a:t>10</a:t>
            </a:r>
            <a:r>
              <a:rPr lang="zh-CN" altLang="zh-CN" sz="2200" dirty="0" smtClean="0"/>
              <a:t>％签约合同价的金额作为违约金。同时招标人将投标人上述弄虚作假行为上报省级交通运输主管部门，作为不良记录纳入公路建设市场信用信息管理系统。</a:t>
            </a:r>
            <a:endParaRPr lang="en-US" altLang="zh-CN" sz="22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1378" name="Picture 2"/>
          <p:cNvPicPr>
            <a:picLocks noChangeAspect="1" noChangeArrowheads="1"/>
          </p:cNvPicPr>
          <p:nvPr/>
        </p:nvPicPr>
        <p:blipFill>
          <a:blip r:embed="rId4" cstate="print"/>
          <a:srcRect/>
          <a:stretch>
            <a:fillRect/>
          </a:stretch>
        </p:blipFill>
        <p:spPr bwMode="auto">
          <a:xfrm>
            <a:off x="395536" y="985292"/>
            <a:ext cx="8467314" cy="2736304"/>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3.5	 资格审查资料（适用于未进行资格预审的）</a:t>
            </a:r>
            <a:endParaRPr lang="zh-CN" altLang="zh-CN" sz="2200" b="1" dirty="0" smtClean="0"/>
          </a:p>
          <a:p>
            <a:pPr marL="0" indent="457200" algn="just">
              <a:buNone/>
            </a:pPr>
            <a:r>
              <a:rPr lang="zh-CN" altLang="zh-CN" sz="2200" dirty="0" smtClean="0"/>
              <a:t>除投标人须知前附表另有规定外，投标人应按下列规定提供资格审查资料，以证明其满足本章第</a:t>
            </a:r>
            <a:r>
              <a:rPr lang="en-US" altLang="zh-CN" sz="2200" dirty="0" smtClean="0"/>
              <a:t>1.4</a:t>
            </a:r>
            <a:r>
              <a:rPr lang="zh-CN" altLang="zh-CN" sz="2200" dirty="0" smtClean="0"/>
              <a:t>款规定的资质、财务、业绩、信誉等要求。</a:t>
            </a:r>
            <a:endParaRPr lang="en-US" altLang="zh-CN" sz="2200" dirty="0" smtClean="0"/>
          </a:p>
          <a:p>
            <a:pPr marL="0" indent="457200" algn="just">
              <a:buNone/>
            </a:pPr>
            <a:r>
              <a:rPr lang="en-US" altLang="zh-CN" sz="2200" dirty="0" smtClean="0"/>
              <a:t>3.5.9 </a:t>
            </a:r>
            <a:r>
              <a:rPr lang="zh-CN" altLang="zh-CN" sz="2200" dirty="0" smtClean="0"/>
              <a:t>除合同条款约定的特殊情形外，投标人在投标文件中填报的项目经理和项目总工不允许更换。</a:t>
            </a:r>
          </a:p>
          <a:p>
            <a:pPr marL="0" indent="457200" algn="just">
              <a:buNone/>
            </a:pPr>
            <a:r>
              <a:rPr lang="en-US" altLang="zh-CN" sz="2200" dirty="0" smtClean="0"/>
              <a:t>3.5.10 </a:t>
            </a:r>
            <a:r>
              <a:rPr lang="zh-CN" altLang="zh-CN" sz="2200" dirty="0" smtClean="0"/>
              <a:t>投标人在投标文件中填报的资质、业绩、主要人员资历和目前在岗情况、信用等级等信息，应与其在交通运输主管部门“公路建设市场信用信息管理系统”上填报并发布的相关信息一致。</a:t>
            </a:r>
            <a:r>
              <a:rPr lang="zh-CN" altLang="zh-CN" sz="2200" dirty="0" smtClean="0">
                <a:solidFill>
                  <a:srgbClr val="FF0000"/>
                </a:solidFill>
              </a:rPr>
              <a:t>投标人应根据本单位实际情况及时完成相关信息的申报、录入和动态更新，并对相关信息的真实性、完整性和准确性负责。</a:t>
            </a:r>
            <a:endParaRPr lang="en-US" altLang="zh-CN" sz="2200" b="1" dirty="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3.6 备选投标方案</a:t>
            </a:r>
            <a:endParaRPr lang="zh-CN" altLang="zh-CN" sz="2200" b="1" dirty="0" smtClean="0"/>
          </a:p>
          <a:p>
            <a:pPr marL="0" indent="457200" algn="just">
              <a:buNone/>
            </a:pPr>
            <a:r>
              <a:rPr lang="en-US" altLang="zh-CN" sz="2200" dirty="0" smtClean="0"/>
              <a:t>3.6.1 </a:t>
            </a:r>
            <a:r>
              <a:rPr lang="zh-CN" altLang="zh-CN" sz="2200" dirty="0" smtClean="0"/>
              <a:t>除投标人须知前附表规定允许外，投标人不得递交备选投标方案，否则其投标将被否决。</a:t>
            </a:r>
          </a:p>
          <a:p>
            <a:pPr marL="0" indent="457200" algn="just">
              <a:buNone/>
            </a:pPr>
            <a:r>
              <a:rPr lang="en-US" altLang="zh-CN" sz="2200" dirty="0" smtClean="0"/>
              <a:t>3.6.2 </a:t>
            </a:r>
            <a:r>
              <a:rPr lang="zh-CN" altLang="zh-CN" sz="2200" dirty="0" smtClean="0"/>
              <a:t>允许投标人递交备选投标方案的，只有中标人所递交的备选投标方案方可予以考虑。评标委员会认为中标人的备选投标方案优于其按照招标文件要求编制的投标方案的，招标人可以接受该备选投标方案。</a:t>
            </a:r>
          </a:p>
          <a:p>
            <a:pPr marL="0" indent="457200" algn="just">
              <a:buNone/>
            </a:pPr>
            <a:r>
              <a:rPr lang="en-US" altLang="zh-CN" sz="2200" dirty="0" smtClean="0"/>
              <a:t>3.6.3 </a:t>
            </a:r>
            <a:r>
              <a:rPr lang="zh-CN" altLang="zh-CN" sz="2200" dirty="0" smtClean="0"/>
              <a:t>投标人提供两个或两个以上投标报价，或在投标文件中提供一个报价，但同时提供两个或两个以上施工组织设计的，视为提供备选方案。</a:t>
            </a:r>
            <a:endParaRPr lang="en-US" altLang="zh-CN" sz="2200" b="1" dirty="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3.7 投标文件的编制</a:t>
            </a:r>
            <a:endParaRPr lang="zh-CN" altLang="zh-CN" sz="2200" b="1" dirty="0" smtClean="0"/>
          </a:p>
          <a:p>
            <a:pPr marL="0" indent="457200" algn="just">
              <a:buNone/>
            </a:pPr>
            <a:r>
              <a:rPr lang="en-US" altLang="zh-CN" sz="2000" dirty="0" smtClean="0"/>
              <a:t>3.7.1 </a:t>
            </a:r>
            <a:r>
              <a:rPr lang="zh-CN" altLang="zh-CN" sz="2000" dirty="0" smtClean="0"/>
              <a:t>投标文件应按第九章</a:t>
            </a:r>
            <a:r>
              <a:rPr lang="en-US" altLang="zh-CN" sz="2000" dirty="0" smtClean="0"/>
              <a:t>“</a:t>
            </a:r>
            <a:r>
              <a:rPr lang="zh-CN" altLang="zh-CN" sz="2000" dirty="0" smtClean="0"/>
              <a:t>投标文件格式</a:t>
            </a:r>
            <a:r>
              <a:rPr lang="en-US" altLang="zh-CN" sz="2000" dirty="0" smtClean="0"/>
              <a:t>”</a:t>
            </a:r>
            <a:r>
              <a:rPr lang="zh-CN" altLang="zh-CN" sz="2000" dirty="0" smtClean="0"/>
              <a:t>进行编写，如有必要，可以增加附页，作为投标文件的组成部分。其中，投标函附录在满足招标文件实质性要求的基础上，可以提出比招标文件要求更有利于招标人的承诺。</a:t>
            </a:r>
          </a:p>
          <a:p>
            <a:pPr marL="0" indent="457200" algn="just">
              <a:buNone/>
            </a:pPr>
            <a:r>
              <a:rPr lang="en-US" altLang="zh-CN" sz="2000" dirty="0" smtClean="0"/>
              <a:t>3.7.2 </a:t>
            </a:r>
            <a:r>
              <a:rPr lang="zh-CN" altLang="zh-CN" sz="2000" dirty="0" smtClean="0"/>
              <a:t>投标文件应对招标文件有关工期、投标有效期、质量要求、安全目标、技术标准和要求、招标范围等实质性内容作出响应。</a:t>
            </a:r>
          </a:p>
          <a:p>
            <a:pPr marL="0" indent="457200" algn="just">
              <a:buNone/>
            </a:pPr>
            <a:r>
              <a:rPr lang="en-US" altLang="zh-CN" sz="2000" dirty="0" smtClean="0"/>
              <a:t>3.7.3 </a:t>
            </a:r>
            <a:r>
              <a:rPr lang="zh-CN" altLang="zh-CN" sz="2000" dirty="0" smtClean="0">
                <a:solidFill>
                  <a:srgbClr val="FF0000"/>
                </a:solidFill>
              </a:rPr>
              <a:t>投标文件应用不褪色的材料书写或打印。投标文件格式中明确要求投标人法定代表人或其委托代理人签字之处，必须由相关人员亲笔签名，不得使用印章、签名章或其他电子制版签名代替；明确要求投标人加盖单位章之处，必须加盖单位章。其中投标函、调价函及对投标文件的澄清和说明应加盖投标人单位章，或由投标人的法定代表人或其委托代理人签字。</a:t>
            </a:r>
            <a:endParaRPr lang="en-US" altLang="zh-CN" sz="2200" b="1" dirty="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3.7 投标文件的编制</a:t>
            </a:r>
            <a:endParaRPr lang="zh-CN" altLang="zh-CN" sz="2200" b="1" dirty="0" smtClean="0"/>
          </a:p>
          <a:p>
            <a:pPr marL="0" indent="457200" algn="just">
              <a:buNone/>
            </a:pPr>
            <a:r>
              <a:rPr lang="en-US" altLang="zh-CN" sz="2000" dirty="0" smtClean="0"/>
              <a:t>3.7.3  </a:t>
            </a:r>
            <a:r>
              <a:rPr lang="zh-CN" altLang="zh-CN" sz="2000" dirty="0" smtClean="0"/>
              <a:t>如果投标文件由委托代理人签署，则投标人须提交授权委托书，授权委托书应按第九章</a:t>
            </a:r>
            <a:r>
              <a:rPr lang="en-US" altLang="zh-CN" sz="2000" dirty="0" smtClean="0"/>
              <a:t>“</a:t>
            </a:r>
            <a:r>
              <a:rPr lang="zh-CN" altLang="zh-CN" sz="2000" dirty="0" smtClean="0"/>
              <a:t>投标文件格式</a:t>
            </a:r>
            <a:r>
              <a:rPr lang="en-US" altLang="zh-CN" sz="2000" dirty="0" smtClean="0"/>
              <a:t>”</a:t>
            </a:r>
            <a:r>
              <a:rPr lang="zh-CN" altLang="zh-CN" sz="2000" dirty="0" smtClean="0"/>
              <a:t>的要求出具，并由法定代表人和委托代理人亲笔签名，不得使用印章、签名章或其他电子制版签名代替。</a:t>
            </a:r>
          </a:p>
          <a:p>
            <a:pPr marL="0" indent="457200" algn="just">
              <a:buNone/>
            </a:pPr>
            <a:r>
              <a:rPr lang="zh-CN" altLang="zh-CN" sz="2000" dirty="0" smtClean="0"/>
              <a:t>如果由投标人的法定代表人亲自签署投标文件，则投标人须提交法定代表人身份证明，身份证明应符合第九章</a:t>
            </a:r>
            <a:r>
              <a:rPr lang="en-US" altLang="zh-CN" sz="2000" dirty="0" smtClean="0"/>
              <a:t>“</a:t>
            </a:r>
            <a:r>
              <a:rPr lang="zh-CN" altLang="zh-CN" sz="2000" dirty="0" smtClean="0"/>
              <a:t>投标文件格式</a:t>
            </a:r>
            <a:r>
              <a:rPr lang="en-US" altLang="zh-CN" sz="2000" dirty="0" smtClean="0"/>
              <a:t>”</a:t>
            </a:r>
            <a:r>
              <a:rPr lang="zh-CN" altLang="zh-CN" sz="2000" dirty="0" smtClean="0"/>
              <a:t>的要求。</a:t>
            </a:r>
          </a:p>
          <a:p>
            <a:pPr marL="0" indent="457200" algn="just">
              <a:buNone/>
            </a:pPr>
            <a:r>
              <a:rPr lang="zh-CN" altLang="zh-CN" sz="2000" dirty="0" smtClean="0"/>
              <a:t>以联合体形式参与投标的，投标文件由联合体牵头人的法定代表人或其委托代理人按上述规定签署并加盖联合体牵头人单位章。法定代表人授权委托书或法定代表人身份证明须由联合体牵头人按上述规定出具。</a:t>
            </a:r>
          </a:p>
          <a:p>
            <a:pPr marL="0" indent="457200" algn="just">
              <a:buNone/>
            </a:pPr>
            <a:r>
              <a:rPr lang="zh-CN" altLang="zh-CN" sz="2000" dirty="0" smtClean="0"/>
              <a:t>投标文件应尽量避免涂改、行间插字或删除。如果出现上述情况，改动之处应由投标人的法定代表人或其授权的代理人签字或盖单位章。</a:t>
            </a:r>
            <a:endParaRPr lang="en-US" altLang="zh-CN" sz="2200" b="1" dirty="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使用说明</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540000" algn="just">
              <a:spcBef>
                <a:spcPts val="600"/>
              </a:spcBef>
              <a:buNone/>
            </a:pPr>
            <a:r>
              <a:rPr lang="zh-CN" altLang="zh-CN" sz="2100" b="1" dirty="0" smtClean="0">
                <a:latin typeface="黑体" pitchFamily="49" charset="-122"/>
                <a:ea typeface="黑体" pitchFamily="49" charset="-122"/>
              </a:rPr>
              <a:t>五、招标人在根据《公路工程标准招标文件》编制项目招标文件中的“项目专用合同条款”时，可根据招标项目的具体特点和实际需要，对“通用合同条款”及“公路工程专用合同条款”进行补充、细化，除“通用合同条款”明确“专用合同条款”可作出不同约定以及“公路工程专用合同条款”明确“项目专用合同条款”可作出不同约定外，补充和细化的内容不得与“通用合同条款”及“公路工程专用合同条款”强制性规定相抵触。同时，补充、细化或约定的内容，不得违反法律、行政法规的强制性规定和平等、自愿、公平和诚实信用原则。</a:t>
            </a:r>
          </a:p>
          <a:p>
            <a:pPr marL="0" indent="540000" algn="just">
              <a:spcBef>
                <a:spcPts val="600"/>
              </a:spcBef>
              <a:buNone/>
            </a:pPr>
            <a:r>
              <a:rPr lang="zh-CN" altLang="zh-CN" sz="2100" b="1" dirty="0" smtClean="0">
                <a:latin typeface="黑体" pitchFamily="49" charset="-122"/>
                <a:ea typeface="黑体" pitchFamily="49" charset="-122"/>
              </a:rPr>
              <a:t>六、《公路工程标准招标文件》用相同序号标示的章、节、条、款、项、目，供招标人选择使用；以空格标示的部分，招标人应根据招标项目具体特点和实际需要进行填写，确实没有需要填写的，在空格中用“</a:t>
            </a:r>
            <a:r>
              <a:rPr lang="en-US" altLang="zh-CN" sz="2100" b="1" dirty="0" smtClean="0">
                <a:latin typeface="黑体" pitchFamily="49" charset="-122"/>
                <a:ea typeface="黑体" pitchFamily="49" charset="-122"/>
              </a:rPr>
              <a:t>/</a:t>
            </a:r>
            <a:r>
              <a:rPr lang="zh-CN" altLang="zh-CN" sz="2100" b="1" dirty="0" smtClean="0">
                <a:latin typeface="黑体" pitchFamily="49" charset="-122"/>
                <a:ea typeface="黑体" pitchFamily="49" charset="-122"/>
              </a:rPr>
              <a:t>”标示。</a:t>
            </a:r>
            <a:endParaRPr lang="en-US" altLang="zh-CN" sz="2100" b="1" dirty="0">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800" b="1" dirty="0" smtClean="0"/>
              <a:t>3.7 投标文件的编制</a:t>
            </a:r>
            <a:endParaRPr lang="zh-CN" altLang="zh-CN" sz="2800" b="1" dirty="0" smtClean="0"/>
          </a:p>
          <a:p>
            <a:pPr marL="0" indent="457200" algn="just">
              <a:buNone/>
            </a:pPr>
            <a:r>
              <a:rPr lang="en-US" altLang="zh-CN" sz="2800" dirty="0" smtClean="0"/>
              <a:t>3.7.4 </a:t>
            </a:r>
            <a:r>
              <a:rPr lang="zh-CN" altLang="zh-CN" sz="2800" dirty="0" smtClean="0"/>
              <a:t>投标文件正本一份</a:t>
            </a:r>
            <a:r>
              <a:rPr lang="en-US" altLang="zh-CN" sz="2800" dirty="0" smtClean="0"/>
              <a:t>, </a:t>
            </a:r>
            <a:r>
              <a:rPr lang="zh-CN" altLang="zh-CN" sz="2800" dirty="0" smtClean="0"/>
              <a:t>副本份数见投标人须知前附表。正本和副本的封面右上角上应清楚地标记</a:t>
            </a:r>
            <a:r>
              <a:rPr lang="en-US" altLang="zh-CN" sz="2800" dirty="0" smtClean="0"/>
              <a:t>“</a:t>
            </a:r>
            <a:r>
              <a:rPr lang="zh-CN" altLang="zh-CN" sz="2800" dirty="0" smtClean="0"/>
              <a:t>正本</a:t>
            </a:r>
            <a:r>
              <a:rPr lang="en-US" altLang="zh-CN" sz="2800" dirty="0" smtClean="0"/>
              <a:t>”</a:t>
            </a:r>
            <a:r>
              <a:rPr lang="zh-CN" altLang="zh-CN" sz="2800" dirty="0" smtClean="0"/>
              <a:t>或</a:t>
            </a:r>
            <a:r>
              <a:rPr lang="en-US" altLang="zh-CN" sz="2800" dirty="0" smtClean="0"/>
              <a:t>“</a:t>
            </a:r>
            <a:r>
              <a:rPr lang="zh-CN" altLang="zh-CN" sz="2800" dirty="0" smtClean="0"/>
              <a:t>副本</a:t>
            </a:r>
            <a:r>
              <a:rPr lang="en-US" altLang="zh-CN" sz="2800" dirty="0" smtClean="0"/>
              <a:t>”</a:t>
            </a:r>
            <a:r>
              <a:rPr lang="zh-CN" altLang="zh-CN" sz="2800" dirty="0" smtClean="0"/>
              <a:t>字样。投标人应根据投标人须知前附表要求提供电子版文件。当副本和正本不一致或电子版文件和纸质正本文件不一致时，以纸质正本文件为准。</a:t>
            </a:r>
            <a:endParaRPr lang="en-US" altLang="zh-CN" sz="2800" b="1" dirty="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000" b="1" dirty="0" smtClean="0"/>
              <a:t>4.1 投标文件的密封和标识</a:t>
            </a:r>
            <a:endParaRPr lang="zh-CN" altLang="zh-CN" sz="2000" b="1" dirty="0" smtClean="0"/>
          </a:p>
          <a:p>
            <a:pPr marL="0" indent="457200" algn="just">
              <a:buNone/>
            </a:pPr>
            <a:r>
              <a:rPr lang="zh-CN" altLang="zh-CN" sz="2000" dirty="0" smtClean="0"/>
              <a:t>若采用双信封形式，第</a:t>
            </a:r>
            <a:r>
              <a:rPr lang="en-US" altLang="zh-CN" sz="2000" dirty="0" smtClean="0"/>
              <a:t>4.1.1</a:t>
            </a:r>
            <a:r>
              <a:rPr lang="zh-CN" altLang="zh-CN" sz="2000" dirty="0" smtClean="0"/>
              <a:t>项和</a:t>
            </a:r>
            <a:r>
              <a:rPr lang="en-US" altLang="zh-CN" sz="2000" dirty="0" smtClean="0"/>
              <a:t>4.1.2</a:t>
            </a:r>
            <a:r>
              <a:rPr lang="zh-CN" altLang="zh-CN" sz="2000" dirty="0" smtClean="0"/>
              <a:t>项采用以下条款：</a:t>
            </a:r>
          </a:p>
          <a:p>
            <a:pPr marL="0" indent="457200" algn="just">
              <a:buNone/>
            </a:pPr>
            <a:r>
              <a:rPr lang="en-US" altLang="zh-CN" sz="2000" dirty="0" smtClean="0"/>
              <a:t>4.1.1 </a:t>
            </a:r>
            <a:r>
              <a:rPr lang="zh-CN" altLang="zh-CN" sz="2000" dirty="0" smtClean="0"/>
              <a:t>投标文件应采用双信封形式密封。投标文件第一个信封（商务及技术文件）以及第二个信封（报价文件）应单独密封包装。商务及技术文件的正本与副本应统一密封在一个封套中。报价文件的正本与副本、投标文件电子版文件（如需要）以及填写完毕的工程量固化清单电子文件（如采用工程量固化清单形式）应统一密封在另一个封套中。封套应加贴封条，并在封套的封口处加盖投标人单位章或由投标人的法定代表人或其委托代理人签字。</a:t>
            </a:r>
          </a:p>
          <a:p>
            <a:pPr marL="0" indent="457200" algn="just">
              <a:buNone/>
            </a:pPr>
            <a:r>
              <a:rPr lang="zh-CN" altLang="zh-CN" sz="2000" dirty="0" smtClean="0"/>
              <a:t>采用银行保函形式提交投标保证金的，银行保函原件应密封在单独的封套中。</a:t>
            </a:r>
          </a:p>
          <a:p>
            <a:pPr marL="0" indent="457200" algn="just">
              <a:buNone/>
            </a:pPr>
            <a:r>
              <a:rPr lang="en-US" altLang="zh-CN" sz="2000" dirty="0" smtClean="0"/>
              <a:t>4.1.2 </a:t>
            </a:r>
            <a:r>
              <a:rPr lang="zh-CN" altLang="zh-CN" sz="2000" dirty="0" smtClean="0"/>
              <a:t>投标文件第一个信封（商务及技术文件）、第二个信封（报价文件）以及银行保函封套上应写明的内容见投标人须知前附表。</a:t>
            </a:r>
            <a:endParaRPr lang="en-US" altLang="zh-CN" sz="2200" b="1" dirty="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26978" name="Picture 2"/>
          <p:cNvPicPr>
            <a:picLocks noChangeAspect="1" noChangeArrowheads="1"/>
          </p:cNvPicPr>
          <p:nvPr/>
        </p:nvPicPr>
        <p:blipFill>
          <a:blip r:embed="rId4" cstate="print"/>
          <a:srcRect/>
          <a:stretch>
            <a:fillRect/>
          </a:stretch>
        </p:blipFill>
        <p:spPr bwMode="auto">
          <a:xfrm>
            <a:off x="611560" y="1129308"/>
            <a:ext cx="7992888" cy="2858123"/>
          </a:xfrm>
          <a:prstGeom prst="rect">
            <a:avLst/>
          </a:prstGeom>
          <a:noFill/>
          <a:ln w="9525">
            <a:noFill/>
            <a:miter lim="800000"/>
            <a:headEnd/>
            <a:tailEnd/>
          </a:ln>
        </p:spPr>
      </p:pic>
      <p:sp>
        <p:nvSpPr>
          <p:cNvPr id="6" name="椭圆 5"/>
          <p:cNvSpPr/>
          <p:nvPr/>
        </p:nvSpPr>
        <p:spPr bwMode="auto">
          <a:xfrm>
            <a:off x="4067944" y="3505572"/>
            <a:ext cx="3528392" cy="432048"/>
          </a:xfrm>
          <a:prstGeom prst="ellipse">
            <a:avLst/>
          </a:prstGeom>
          <a:noFill/>
          <a:ln w="63500" cap="flat" cmpd="sng">
            <a:solidFill>
              <a:srgbClr val="FFC000"/>
            </a:solidFill>
            <a:round/>
            <a:headEnd/>
            <a:tailEnd/>
          </a:ln>
          <a:extLst>
            <a:ext uri="{909E8E84-426E-40DD-AFC4-6F175D3DCCD1}">
              <a14:hiddenFill xmlns="" xmlns:a14="http://schemas.microsoft.com/office/drawing/2010/main">
                <a:solidFill>
                  <a:srgbClr val="FFFFFF"/>
                </a:solidFill>
              </a14:hiddenFill>
            </a:ext>
          </a:extLst>
        </p:spPr>
        <p:txBody>
          <a:bodyPr rtlCol="0" anchor="ctr"/>
          <a:lstStyle/>
          <a:p>
            <a:pPr algn="ctr"/>
            <a:endParaRPr lang="zh-CN" altLang="en-US"/>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5.1 开标时间和地点</a:t>
            </a:r>
            <a:endParaRPr lang="zh-CN" altLang="zh-CN" sz="2200" b="1" dirty="0" smtClean="0"/>
          </a:p>
          <a:p>
            <a:pPr marL="0" indent="457200" algn="just">
              <a:buNone/>
            </a:pPr>
            <a:r>
              <a:rPr lang="zh-CN" altLang="zh-CN" sz="2200" dirty="0" smtClean="0"/>
              <a:t>招标人在本章第</a:t>
            </a:r>
            <a:r>
              <a:rPr lang="en-US" altLang="zh-CN" sz="2200" dirty="0" smtClean="0"/>
              <a:t>4.2.1</a:t>
            </a:r>
            <a:r>
              <a:rPr lang="zh-CN" altLang="zh-CN" sz="2200" dirty="0" smtClean="0"/>
              <a:t>项规定的投标截止时间（开标时间）和投标人须知前附表规定的地点对收到的投标文件第一个信封（商务及技术文件）公开开标，并邀请所有投标人的法定代表人或其委托代理人准时参加。</a:t>
            </a:r>
          </a:p>
          <a:p>
            <a:pPr marL="0" indent="457200" algn="just">
              <a:buNone/>
            </a:pPr>
            <a:r>
              <a:rPr lang="zh-CN" altLang="zh-CN" sz="2200" dirty="0" smtClean="0"/>
              <a:t>招标人在投标人须知前附表规定的时间和地点对投标文件第二个信封（报价文件）公开开标，并邀请所有投标人的法定代表人或其委托代理人准时参加。</a:t>
            </a:r>
          </a:p>
          <a:p>
            <a:pPr marL="0" indent="457200" algn="just">
              <a:buNone/>
            </a:pPr>
            <a:r>
              <a:rPr lang="zh-CN" altLang="zh-CN" sz="2200" dirty="0" smtClean="0"/>
              <a:t>投标人若未派法定代表人或委托代理人出席开标活动，视为该投标人默认开标结果。</a:t>
            </a:r>
            <a:endParaRPr lang="en-US" altLang="zh-CN" sz="2200" b="1" dirty="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0"/>
              </a:spcBef>
              <a:buNone/>
            </a:pPr>
            <a:r>
              <a:rPr lang="x-none" altLang="zh-CN" sz="1800" b="1" dirty="0" smtClean="0"/>
              <a:t>5.2	开标程序</a:t>
            </a:r>
            <a:endParaRPr lang="zh-CN" altLang="zh-CN" sz="1800" b="1" dirty="0" smtClean="0"/>
          </a:p>
          <a:p>
            <a:pPr marL="0" indent="457200" algn="just">
              <a:spcBef>
                <a:spcPts val="0"/>
              </a:spcBef>
              <a:buNone/>
            </a:pPr>
            <a:r>
              <a:rPr lang="en-US" altLang="zh-CN" sz="1800" dirty="0" smtClean="0"/>
              <a:t>5.2.1 </a:t>
            </a:r>
            <a:r>
              <a:rPr lang="zh-CN" altLang="zh-CN" sz="1800" dirty="0" smtClean="0"/>
              <a:t>主持人按下列程序对投标文件第一个信封（商务及技术文件）进行开标：</a:t>
            </a:r>
          </a:p>
          <a:p>
            <a:pPr marL="0" indent="457200" algn="just">
              <a:spcBef>
                <a:spcPts val="0"/>
              </a:spcBef>
              <a:buNone/>
            </a:pPr>
            <a:r>
              <a:rPr lang="zh-CN" altLang="zh-CN" sz="1800" dirty="0" smtClean="0"/>
              <a:t>（</a:t>
            </a:r>
            <a:r>
              <a:rPr lang="en-US" altLang="zh-CN" sz="1800" dirty="0" smtClean="0"/>
              <a:t>1</a:t>
            </a:r>
            <a:r>
              <a:rPr lang="zh-CN" altLang="zh-CN" sz="1800" dirty="0" smtClean="0"/>
              <a:t>）宣布开标纪律；</a:t>
            </a:r>
          </a:p>
          <a:p>
            <a:pPr marL="0" indent="457200" algn="just">
              <a:spcBef>
                <a:spcPts val="0"/>
              </a:spcBef>
              <a:buNone/>
            </a:pPr>
            <a:r>
              <a:rPr lang="zh-CN" altLang="zh-CN" sz="1800" dirty="0" smtClean="0"/>
              <a:t>（</a:t>
            </a:r>
            <a:r>
              <a:rPr lang="en-US" altLang="zh-CN" sz="1800" dirty="0" smtClean="0"/>
              <a:t>2</a:t>
            </a:r>
            <a:r>
              <a:rPr lang="zh-CN" altLang="zh-CN" sz="1800" dirty="0" smtClean="0"/>
              <a:t>）公布在投标截止时间前递交投标文件的投标人数量；</a:t>
            </a:r>
          </a:p>
          <a:p>
            <a:pPr marL="0" indent="457200" algn="just">
              <a:spcBef>
                <a:spcPts val="0"/>
              </a:spcBef>
              <a:buNone/>
            </a:pPr>
            <a:r>
              <a:rPr lang="zh-CN" altLang="zh-CN" sz="1800" dirty="0" smtClean="0"/>
              <a:t>（</a:t>
            </a:r>
            <a:r>
              <a:rPr lang="en-US" altLang="zh-CN" sz="1800" dirty="0" smtClean="0"/>
              <a:t>3</a:t>
            </a:r>
            <a:r>
              <a:rPr lang="zh-CN" altLang="zh-CN" sz="1800" dirty="0" smtClean="0"/>
              <a:t>）宣布开标人、唱标人、记录人等有关人员姓名；</a:t>
            </a:r>
          </a:p>
          <a:p>
            <a:pPr marL="0" indent="457200" algn="just">
              <a:spcBef>
                <a:spcPts val="0"/>
              </a:spcBef>
              <a:buNone/>
            </a:pPr>
            <a:r>
              <a:rPr lang="zh-CN" altLang="zh-CN" sz="1800" dirty="0" smtClean="0"/>
              <a:t>（</a:t>
            </a:r>
            <a:r>
              <a:rPr lang="en-US" altLang="zh-CN" sz="1800" dirty="0" smtClean="0"/>
              <a:t>4</a:t>
            </a:r>
            <a:r>
              <a:rPr lang="zh-CN" altLang="zh-CN" sz="1800" dirty="0" smtClean="0"/>
              <a:t>）</a:t>
            </a:r>
            <a:r>
              <a:rPr lang="zh-CN" altLang="zh-CN" sz="1800" dirty="0" smtClean="0">
                <a:solidFill>
                  <a:srgbClr val="FF0000"/>
                </a:solidFill>
              </a:rPr>
              <a:t>按照投标人须知前附表规定由投标人推选的代表检查投标文件的密封情况；</a:t>
            </a:r>
          </a:p>
          <a:p>
            <a:pPr marL="0" indent="457200" algn="just">
              <a:spcBef>
                <a:spcPts val="0"/>
              </a:spcBef>
              <a:buNone/>
            </a:pPr>
            <a:r>
              <a:rPr lang="zh-CN" altLang="zh-CN" sz="1800" dirty="0" smtClean="0"/>
              <a:t>（</a:t>
            </a:r>
            <a:r>
              <a:rPr lang="en-US" altLang="zh-CN" sz="1800" dirty="0" smtClean="0"/>
              <a:t>5</a:t>
            </a:r>
            <a:r>
              <a:rPr lang="zh-CN" altLang="zh-CN" sz="1800" dirty="0" smtClean="0"/>
              <a:t>）按照投标人须知前附表规定的开标顺序当众开标，公布标段名称、投标人名称、投标保证金的递交情况、工期及其他内容，并记录在案；</a:t>
            </a:r>
          </a:p>
          <a:p>
            <a:pPr marL="0" indent="457200" algn="just">
              <a:spcBef>
                <a:spcPts val="0"/>
              </a:spcBef>
              <a:buNone/>
            </a:pPr>
            <a:r>
              <a:rPr lang="zh-CN" altLang="zh-CN" sz="1800" dirty="0" smtClean="0"/>
              <a:t>（</a:t>
            </a:r>
            <a:r>
              <a:rPr lang="en-US" altLang="zh-CN" sz="1800" dirty="0" smtClean="0"/>
              <a:t>6</a:t>
            </a:r>
            <a:r>
              <a:rPr lang="zh-CN" altLang="zh-CN" sz="1800" dirty="0" smtClean="0"/>
              <a:t>）投标人代表、招标人代表、记录人等有关人员在开标记录上签字确认；</a:t>
            </a:r>
          </a:p>
          <a:p>
            <a:pPr marL="0" indent="457200" algn="just">
              <a:spcBef>
                <a:spcPts val="0"/>
              </a:spcBef>
              <a:buNone/>
            </a:pPr>
            <a:r>
              <a:rPr lang="zh-CN" altLang="zh-CN" sz="1800" dirty="0" smtClean="0"/>
              <a:t>（</a:t>
            </a:r>
            <a:r>
              <a:rPr lang="en-US" altLang="zh-CN" sz="1800" dirty="0" smtClean="0"/>
              <a:t>7</a:t>
            </a:r>
            <a:r>
              <a:rPr lang="zh-CN" altLang="zh-CN" sz="1800" dirty="0" smtClean="0"/>
              <a:t>）开标结束。</a:t>
            </a:r>
          </a:p>
          <a:p>
            <a:pPr marL="0" indent="457200" algn="just">
              <a:spcBef>
                <a:spcPts val="0"/>
              </a:spcBef>
              <a:buNone/>
            </a:pPr>
            <a:r>
              <a:rPr lang="en-US" altLang="zh-CN" sz="1800" dirty="0" smtClean="0"/>
              <a:t>5.2.2 </a:t>
            </a:r>
            <a:r>
              <a:rPr lang="zh-CN" altLang="zh-CN" sz="1800" dirty="0" smtClean="0"/>
              <a:t>在投标文件第一个信封（商务及技术文件）开标现场，投标文件第二个信封（报价文件）不予开封，由招标人密封保存。</a:t>
            </a:r>
            <a:endParaRPr lang="en-US" altLang="zh-CN" sz="2200" b="1" dirty="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28002" name="Picture 2"/>
          <p:cNvPicPr>
            <a:picLocks noChangeAspect="1" noChangeArrowheads="1"/>
          </p:cNvPicPr>
          <p:nvPr/>
        </p:nvPicPr>
        <p:blipFill>
          <a:blip r:embed="rId4" cstate="print"/>
          <a:srcRect/>
          <a:stretch>
            <a:fillRect/>
          </a:stretch>
        </p:blipFill>
        <p:spPr bwMode="auto">
          <a:xfrm>
            <a:off x="683568" y="1057300"/>
            <a:ext cx="8052318" cy="2808312"/>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0"/>
              </a:spcBef>
              <a:buNone/>
            </a:pPr>
            <a:r>
              <a:rPr lang="x-none" altLang="zh-CN" sz="2200" b="1" dirty="0" smtClean="0"/>
              <a:t>5.2	开标程序</a:t>
            </a:r>
            <a:endParaRPr lang="zh-CN" altLang="zh-CN" sz="2200" b="1" dirty="0" smtClean="0"/>
          </a:p>
          <a:p>
            <a:pPr marL="0" indent="457200" algn="just">
              <a:buNone/>
            </a:pPr>
            <a:r>
              <a:rPr lang="en-US" altLang="zh-CN" sz="2200" dirty="0" smtClean="0"/>
              <a:t>5.2.3 </a:t>
            </a:r>
            <a:r>
              <a:rPr lang="zh-CN" altLang="zh-CN" sz="2200" dirty="0" smtClean="0"/>
              <a:t>招标人将按照本章第</a:t>
            </a:r>
            <a:r>
              <a:rPr lang="en-US" altLang="zh-CN" sz="2200" dirty="0" smtClean="0"/>
              <a:t>5.1</a:t>
            </a:r>
            <a:r>
              <a:rPr lang="zh-CN" altLang="zh-CN" sz="2200" dirty="0" smtClean="0"/>
              <a:t>款规定的时间和地点对投标文件第二个信封（报价文件）进行开标。主持人按下列程序进行开标：</a:t>
            </a:r>
          </a:p>
          <a:p>
            <a:pPr marL="0" indent="457200" algn="just">
              <a:buNone/>
            </a:pPr>
            <a:r>
              <a:rPr lang="zh-CN" altLang="zh-CN" sz="2200" dirty="0" smtClean="0"/>
              <a:t>（</a:t>
            </a:r>
            <a:r>
              <a:rPr lang="en-US" altLang="zh-CN" sz="2200" dirty="0" smtClean="0"/>
              <a:t>1</a:t>
            </a:r>
            <a:r>
              <a:rPr lang="zh-CN" altLang="zh-CN" sz="2200" dirty="0" smtClean="0"/>
              <a:t>）宣布开标纪律；</a:t>
            </a:r>
          </a:p>
          <a:p>
            <a:pPr marL="0" indent="457200" algn="just">
              <a:buNone/>
            </a:pPr>
            <a:r>
              <a:rPr lang="zh-CN" altLang="zh-CN" sz="2200" dirty="0" smtClean="0"/>
              <a:t>（</a:t>
            </a:r>
            <a:r>
              <a:rPr lang="en-US" altLang="zh-CN" sz="2200" dirty="0" smtClean="0"/>
              <a:t>2</a:t>
            </a:r>
            <a:r>
              <a:rPr lang="zh-CN" altLang="zh-CN" sz="2200" dirty="0" smtClean="0"/>
              <a:t>）当众拆开投标文件第一个信封（商务及技术文件）评审结果的密封袋，宣布通过投标文件第一个信封（商务及技术文件）评审的投标人名单；</a:t>
            </a:r>
          </a:p>
          <a:p>
            <a:pPr marL="0" indent="457200" algn="just">
              <a:buNone/>
            </a:pPr>
            <a:r>
              <a:rPr lang="zh-CN" altLang="zh-CN" sz="2200" dirty="0" smtClean="0"/>
              <a:t>（</a:t>
            </a:r>
            <a:r>
              <a:rPr lang="en-US" altLang="zh-CN" sz="2200" dirty="0" smtClean="0"/>
              <a:t>3</a:t>
            </a:r>
            <a:r>
              <a:rPr lang="zh-CN" altLang="zh-CN" sz="2200" dirty="0" smtClean="0"/>
              <a:t>）宣布开标人、唱标人、记录人等有关人员姓名；</a:t>
            </a:r>
          </a:p>
          <a:p>
            <a:pPr marL="0" indent="457200" algn="just">
              <a:buNone/>
            </a:pPr>
            <a:r>
              <a:rPr lang="zh-CN" altLang="zh-CN" sz="2200" dirty="0" smtClean="0"/>
              <a:t>（</a:t>
            </a:r>
            <a:r>
              <a:rPr lang="en-US" altLang="zh-CN" sz="2200" dirty="0" smtClean="0"/>
              <a:t>4</a:t>
            </a:r>
            <a:r>
              <a:rPr lang="zh-CN" altLang="zh-CN" sz="2200" dirty="0" smtClean="0"/>
              <a:t>）按照投标人须知前附表规定由投标人推选的代表检查投标文件的密封情况；</a:t>
            </a:r>
            <a:endParaRPr lang="en-US" altLang="zh-CN" sz="2200" b="1" dirty="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0"/>
              </a:spcBef>
              <a:buNone/>
            </a:pPr>
            <a:r>
              <a:rPr lang="x-none" altLang="zh-CN" sz="2000" b="1" dirty="0" smtClean="0"/>
              <a:t>5.2	开标程序</a:t>
            </a:r>
            <a:endParaRPr lang="zh-CN" altLang="zh-CN" sz="2000" b="1" dirty="0" smtClean="0"/>
          </a:p>
          <a:p>
            <a:pPr marL="0" indent="457200" algn="just">
              <a:buNone/>
            </a:pPr>
            <a:r>
              <a:rPr lang="en-US" altLang="zh-CN" sz="2000" dirty="0" smtClean="0"/>
              <a:t>5.2.3 </a:t>
            </a:r>
            <a:r>
              <a:rPr lang="zh-CN" altLang="zh-CN" sz="2000" dirty="0" smtClean="0"/>
              <a:t>（</a:t>
            </a:r>
            <a:r>
              <a:rPr lang="en-US" altLang="zh-CN" sz="2000" dirty="0" smtClean="0"/>
              <a:t>5</a:t>
            </a:r>
            <a:r>
              <a:rPr lang="zh-CN" altLang="zh-CN" sz="2000" dirty="0" smtClean="0"/>
              <a:t>）按照投标人须知前附表规定的开标顺序当众开标，开标人只拆封通过投标文件第一个信封（商务及技术文件）评审的投标文件第二个信封（报价文件），公布标段名称、投标人名称、投标报价及其他内容，并记录在案；</a:t>
            </a:r>
          </a:p>
          <a:p>
            <a:pPr marL="0" indent="457200" algn="just">
              <a:buNone/>
            </a:pPr>
            <a:r>
              <a:rPr lang="zh-CN" altLang="zh-CN" sz="2000" dirty="0" smtClean="0"/>
              <a:t>（</a:t>
            </a:r>
            <a:r>
              <a:rPr lang="en-US" altLang="zh-CN" sz="2000" dirty="0" smtClean="0"/>
              <a:t>6</a:t>
            </a:r>
            <a:r>
              <a:rPr lang="zh-CN" altLang="zh-CN" sz="2000" dirty="0" smtClean="0"/>
              <a:t>）计算并宣布评标基准价；</a:t>
            </a:r>
          </a:p>
          <a:p>
            <a:pPr marL="0" indent="457200" algn="just">
              <a:buNone/>
            </a:pPr>
            <a:r>
              <a:rPr lang="zh-CN" altLang="zh-CN" sz="2000" dirty="0" smtClean="0"/>
              <a:t>（</a:t>
            </a:r>
            <a:r>
              <a:rPr lang="en-US" altLang="zh-CN" sz="2000" dirty="0" smtClean="0"/>
              <a:t>7</a:t>
            </a:r>
            <a:r>
              <a:rPr lang="zh-CN" altLang="zh-CN" sz="2000" dirty="0" smtClean="0"/>
              <a:t>）将未通过投标文件第一个信封（商务及技术文件）评审的投标文件第二个信封（报价文件）退还给投标人； </a:t>
            </a:r>
          </a:p>
          <a:p>
            <a:pPr marL="0" indent="457200" algn="just">
              <a:buNone/>
            </a:pPr>
            <a:r>
              <a:rPr lang="zh-CN" altLang="zh-CN" sz="2000" dirty="0" smtClean="0"/>
              <a:t>（</a:t>
            </a:r>
            <a:r>
              <a:rPr lang="en-US" altLang="zh-CN" sz="2000" dirty="0" smtClean="0"/>
              <a:t>8</a:t>
            </a:r>
            <a:r>
              <a:rPr lang="zh-CN" altLang="zh-CN" sz="2000" dirty="0" smtClean="0"/>
              <a:t>）投标人代表、招标人代表、记录人等有关人员在开标记录上签字确认；</a:t>
            </a:r>
          </a:p>
          <a:p>
            <a:pPr marL="0" indent="457200" algn="just">
              <a:buNone/>
            </a:pPr>
            <a:r>
              <a:rPr lang="zh-CN" altLang="zh-CN" sz="2000" dirty="0" smtClean="0"/>
              <a:t>（</a:t>
            </a:r>
            <a:r>
              <a:rPr lang="en-US" altLang="zh-CN" sz="2000" dirty="0" smtClean="0"/>
              <a:t>9</a:t>
            </a:r>
            <a:r>
              <a:rPr lang="zh-CN" altLang="zh-CN" sz="2000" dirty="0" smtClean="0"/>
              <a:t>）开标结束。</a:t>
            </a:r>
            <a:endParaRPr lang="en-US" altLang="zh-CN" sz="2200" b="1" dirty="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0"/>
              </a:spcBef>
              <a:buNone/>
            </a:pPr>
            <a:r>
              <a:rPr lang="x-none" altLang="zh-CN" sz="1800" b="1" dirty="0" smtClean="0"/>
              <a:t>5.2	开标程序</a:t>
            </a:r>
            <a:endParaRPr lang="zh-CN" altLang="zh-CN" sz="1800" b="1" dirty="0" smtClean="0"/>
          </a:p>
          <a:p>
            <a:pPr marL="0" indent="457200" algn="just">
              <a:buNone/>
            </a:pPr>
            <a:r>
              <a:rPr lang="en-US" altLang="zh-CN" sz="1800" dirty="0" smtClean="0"/>
              <a:t>5.2.4 </a:t>
            </a:r>
            <a:r>
              <a:rPr lang="zh-CN" altLang="zh-CN" sz="1800" dirty="0" smtClean="0"/>
              <a:t>若采用合理低价法或综合评分法，在投标文件第二个信封（报价文件）开标现场，招标人将按第三章“评标办法”规定的原则计算并宣布评标基准价。若招标人发现投标文件出现以下任一情况，其投标报价将不再参加评标基准价的计算：</a:t>
            </a:r>
          </a:p>
          <a:p>
            <a:pPr marL="0" indent="457200" algn="just">
              <a:buNone/>
            </a:pPr>
            <a:r>
              <a:rPr lang="zh-CN" altLang="zh-CN" sz="1800" dirty="0" smtClean="0"/>
              <a:t>（</a:t>
            </a:r>
            <a:r>
              <a:rPr lang="en-US" altLang="zh-CN" sz="1800" dirty="0" smtClean="0"/>
              <a:t>1</a:t>
            </a:r>
            <a:r>
              <a:rPr lang="zh-CN" altLang="zh-CN" sz="1800" dirty="0" smtClean="0"/>
              <a:t>）未在投标函上填写投标总价；</a:t>
            </a:r>
          </a:p>
          <a:p>
            <a:pPr marL="0" indent="457200" algn="just">
              <a:buNone/>
            </a:pPr>
            <a:r>
              <a:rPr lang="zh-CN" altLang="zh-CN" sz="1800" dirty="0" smtClean="0"/>
              <a:t>（</a:t>
            </a:r>
            <a:r>
              <a:rPr lang="en-US" altLang="zh-CN" sz="1800" dirty="0" smtClean="0"/>
              <a:t>2</a:t>
            </a:r>
            <a:r>
              <a:rPr lang="zh-CN" altLang="zh-CN" sz="1800" dirty="0" smtClean="0"/>
              <a:t>）投标报价或调价函中的报价超出招标人公布的最高投标限价（如有）；</a:t>
            </a:r>
          </a:p>
          <a:p>
            <a:pPr marL="0" indent="457200" algn="just">
              <a:buNone/>
            </a:pPr>
            <a:r>
              <a:rPr lang="zh-CN" altLang="zh-CN" sz="1800" dirty="0" smtClean="0"/>
              <a:t>（</a:t>
            </a:r>
            <a:r>
              <a:rPr lang="en-US" altLang="zh-CN" sz="1800" dirty="0" smtClean="0"/>
              <a:t>3</a:t>
            </a:r>
            <a:r>
              <a:rPr lang="zh-CN" altLang="zh-CN" sz="1800" dirty="0" smtClean="0"/>
              <a:t>）投标报价或调价函中报价的大写金额无法确定具体数值；</a:t>
            </a:r>
          </a:p>
          <a:p>
            <a:pPr marL="0" indent="457200" algn="just">
              <a:buNone/>
            </a:pPr>
            <a:r>
              <a:rPr lang="zh-CN" altLang="zh-CN" sz="1800" dirty="0" smtClean="0"/>
              <a:t>（</a:t>
            </a:r>
            <a:r>
              <a:rPr lang="en-US" altLang="zh-CN" sz="1800" dirty="0" smtClean="0"/>
              <a:t>4</a:t>
            </a:r>
            <a:r>
              <a:rPr lang="zh-CN" altLang="zh-CN" sz="1800" dirty="0" smtClean="0"/>
              <a:t>）投标函上填写的标段号与投标文件封套上标记的标段号不一致。</a:t>
            </a:r>
          </a:p>
          <a:p>
            <a:pPr marL="0" indent="457200" algn="just">
              <a:buNone/>
            </a:pPr>
            <a:r>
              <a:rPr lang="zh-CN" altLang="zh-CN" sz="1800" dirty="0" smtClean="0"/>
              <a:t>如果投标人认为某一标段的评标基准价计算有误，有权在开标现场提出，经招标人当场核实确认之后，可重新宣布评标基准价。开标现场宣布的评标基准价除计算有误经评标委员会修正外，在整个评标期间保持不变，不随任何因素发生变化。</a:t>
            </a:r>
            <a:endParaRPr lang="en-US" altLang="zh-CN" sz="2200" b="1" dirty="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0"/>
              </a:spcBef>
              <a:buNone/>
            </a:pPr>
            <a:r>
              <a:rPr lang="x-none" altLang="zh-CN" sz="2200" b="1" dirty="0" smtClean="0"/>
              <a:t>5.2	开标程序</a:t>
            </a:r>
            <a:endParaRPr lang="zh-CN" altLang="zh-CN" sz="2200" b="1" dirty="0" smtClean="0"/>
          </a:p>
          <a:p>
            <a:pPr marL="0" indent="457200" algn="just">
              <a:buNone/>
            </a:pPr>
            <a:r>
              <a:rPr lang="en-US" altLang="zh-CN" sz="2200" dirty="0" smtClean="0"/>
              <a:t>5.2.5 </a:t>
            </a:r>
            <a:r>
              <a:rPr lang="zh-CN" altLang="zh-CN" sz="2200" dirty="0" smtClean="0"/>
              <a:t>在投标文件第一个信封（商务及技术文件）或第二个信封（报价文件）开标过程中，若招标人宣读的内容与投标文件不符，投标人有权在开标现场提出疑问，经招标人当场核查确认之后，可重新宣读其投标文件。若投标人现场未提出疑问，则认为投标人已确认招标人宣读的内容。</a:t>
            </a:r>
            <a:endParaRPr lang="en-US" altLang="zh-CN" sz="2200" dirty="0" smtClean="0"/>
          </a:p>
          <a:p>
            <a:pPr marL="0" indent="457200" algn="just">
              <a:buNone/>
            </a:pPr>
            <a:r>
              <a:rPr lang="x-none" altLang="zh-CN" sz="2200" b="1" dirty="0" smtClean="0"/>
              <a:t>5.3	 开标异议</a:t>
            </a:r>
            <a:endParaRPr lang="zh-CN" altLang="zh-CN" sz="2200" b="1" dirty="0" smtClean="0"/>
          </a:p>
          <a:p>
            <a:pPr marL="0" indent="457200" algn="just">
              <a:buNone/>
            </a:pPr>
            <a:r>
              <a:rPr lang="zh-CN" altLang="zh-CN" sz="2200" dirty="0" smtClean="0"/>
              <a:t>投标人对开标有异议的，应在开标现场提出，招标人当场作出答复，并制作记录，有异议的投标人代表、招标人代表、记录人等有关人员在记录上签字确认。</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使用说明</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540000" algn="just">
              <a:spcBef>
                <a:spcPts val="600"/>
              </a:spcBef>
              <a:buNone/>
            </a:pPr>
            <a:r>
              <a:rPr lang="zh-CN" altLang="zh-CN" sz="2200" b="1" dirty="0" smtClean="0">
                <a:latin typeface="黑体" pitchFamily="49" charset="-122"/>
                <a:ea typeface="黑体" pitchFamily="49" charset="-122"/>
              </a:rPr>
              <a:t>七、招标人按照《公路工程标准招标文件》第一章的格式发布招标公告或发出投标邀请书后，将实际发布的招标公告或实际发出的投标邀请书编入出售的招标文件中，作为招标文件的组成部分。其中，招标公告应同时注明发布的所有媒介名称。</a:t>
            </a:r>
          </a:p>
          <a:p>
            <a:pPr marL="0" indent="540000" algn="just">
              <a:spcBef>
                <a:spcPts val="600"/>
              </a:spcBef>
              <a:buNone/>
            </a:pPr>
            <a:r>
              <a:rPr lang="zh-CN" altLang="zh-CN" sz="2200" b="1" dirty="0" smtClean="0">
                <a:latin typeface="黑体" pitchFamily="49" charset="-122"/>
                <a:ea typeface="黑体" pitchFamily="49" charset="-122"/>
              </a:rPr>
              <a:t>八、《公路工程标准招标文件》第三章“评标办法”分别规定合理低价法、技术评分最低标价法、综合评分法和经评审的最低投标价法四种评标方法。公路工程施工招标评标，一般采用合理低价法或技术评分最低标价法。技术特别复杂的特大桥梁和特长隧道项目主体工程，可以采用综合评分法。工程规模较小、技术含量较低的工程，可以采用经评审的最低投标价法。</a:t>
            </a:r>
            <a:endParaRPr lang="en-US" altLang="zh-CN" sz="2200" b="1" dirty="0">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29026" name="Picture 2"/>
          <p:cNvPicPr>
            <a:picLocks noChangeAspect="1" noChangeArrowheads="1"/>
          </p:cNvPicPr>
          <p:nvPr/>
        </p:nvPicPr>
        <p:blipFill>
          <a:blip r:embed="rId4" cstate="print"/>
          <a:srcRect/>
          <a:stretch>
            <a:fillRect/>
          </a:stretch>
        </p:blipFill>
        <p:spPr bwMode="auto">
          <a:xfrm>
            <a:off x="611560" y="985292"/>
            <a:ext cx="8319715" cy="1933302"/>
          </a:xfrm>
          <a:prstGeom prst="rect">
            <a:avLst/>
          </a:prstGeom>
          <a:noFill/>
          <a:ln w="9525">
            <a:noFill/>
            <a:miter lim="800000"/>
            <a:headEnd/>
            <a:tailEnd/>
          </a:ln>
        </p:spPr>
      </p:pic>
      <p:sp>
        <p:nvSpPr>
          <p:cNvPr id="6" name="矩形 5"/>
          <p:cNvSpPr/>
          <p:nvPr/>
        </p:nvSpPr>
        <p:spPr>
          <a:xfrm>
            <a:off x="467544" y="3217540"/>
            <a:ext cx="8352928" cy="1200329"/>
          </a:xfrm>
          <a:prstGeom prst="rect">
            <a:avLst/>
          </a:prstGeom>
        </p:spPr>
        <p:txBody>
          <a:bodyPr wrap="square">
            <a:spAutoFit/>
          </a:bodyPr>
          <a:lstStyle/>
          <a:p>
            <a:pPr indent="457200" algn="just"/>
            <a:r>
              <a:rPr lang="x-none" altLang="zh-CN" b="1" dirty="0" smtClean="0"/>
              <a:t>6.1	 评标委员会</a:t>
            </a:r>
            <a:endParaRPr lang="zh-CN" altLang="zh-CN" b="1" dirty="0" smtClean="0"/>
          </a:p>
          <a:p>
            <a:pPr indent="457200" algn="just"/>
            <a:r>
              <a:rPr lang="en-US" altLang="zh-CN" dirty="0" smtClean="0"/>
              <a:t>6.1.1 </a:t>
            </a:r>
            <a:r>
              <a:rPr lang="zh-CN" altLang="zh-CN" dirty="0" smtClean="0"/>
              <a:t>评标由招标人依法组建的评标委员会负责。评标委员会由招标人或其委托的招标代理机构熟悉相关业务的代表，以及有关技术、经济等方面的专家组成。评标委员会成员人数以及技术、经济等方面专家的确定方式见投标人须知前附表。</a:t>
            </a:r>
          </a:p>
        </p:txBody>
      </p:sp>
      <p:sp>
        <p:nvSpPr>
          <p:cNvPr id="7" name="椭圆 6"/>
          <p:cNvSpPr/>
          <p:nvPr/>
        </p:nvSpPr>
        <p:spPr bwMode="auto">
          <a:xfrm>
            <a:off x="4139952" y="1993404"/>
            <a:ext cx="4824536" cy="1008112"/>
          </a:xfrm>
          <a:prstGeom prst="ellipse">
            <a:avLst/>
          </a:prstGeom>
          <a:noFill/>
          <a:ln w="63500" cap="flat" cmpd="sng">
            <a:solidFill>
              <a:srgbClr val="FFC000"/>
            </a:solidFill>
            <a:round/>
            <a:headEnd/>
            <a:tailEnd/>
          </a:ln>
          <a:extLst>
            <a:ext uri="{909E8E84-426E-40DD-AFC4-6F175D3DCCD1}">
              <a14:hiddenFill xmlns="" xmlns:a14="http://schemas.microsoft.com/office/drawing/2010/main">
                <a:solidFill>
                  <a:srgbClr val="FFFFFF"/>
                </a:solidFill>
              </a14:hiddenFill>
            </a:ext>
          </a:extLst>
        </p:spPr>
        <p:txBody>
          <a:bodyPr rtlCol="0" anchor="ctr"/>
          <a:lstStyle/>
          <a:p>
            <a:pPr algn="ctr"/>
            <a:endParaRPr lang="zh-CN" altLang="en-US"/>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000" b="1" dirty="0" smtClean="0"/>
              <a:t>6.1	 评标委员会</a:t>
            </a:r>
            <a:endParaRPr lang="zh-CN" altLang="zh-CN" sz="2000" b="1" dirty="0" smtClean="0"/>
          </a:p>
          <a:p>
            <a:pPr marL="0" indent="457200" algn="just">
              <a:buNone/>
            </a:pPr>
            <a:r>
              <a:rPr lang="en-US" altLang="zh-CN" sz="2000" dirty="0" smtClean="0"/>
              <a:t>6.1.2 </a:t>
            </a:r>
            <a:r>
              <a:rPr lang="zh-CN" altLang="zh-CN" sz="2000" dirty="0" smtClean="0"/>
              <a:t>评标委员会成员有下列情形之一的，</a:t>
            </a:r>
            <a:r>
              <a:rPr lang="zh-CN" altLang="zh-CN" sz="2000" dirty="0" smtClean="0">
                <a:solidFill>
                  <a:srgbClr val="FF0000"/>
                </a:solidFill>
              </a:rPr>
              <a:t>应主动提出回避</a:t>
            </a:r>
            <a:r>
              <a:rPr lang="zh-CN" altLang="zh-CN" sz="2000" dirty="0" smtClean="0"/>
              <a:t>：</a:t>
            </a:r>
          </a:p>
          <a:p>
            <a:pPr marL="0" indent="457200" algn="just">
              <a:buNone/>
            </a:pPr>
            <a:r>
              <a:rPr lang="zh-CN" altLang="zh-CN" sz="2000" dirty="0" smtClean="0"/>
              <a:t>（</a:t>
            </a:r>
            <a:r>
              <a:rPr lang="en-US" altLang="zh-CN" sz="2000" dirty="0" smtClean="0"/>
              <a:t>1</a:t>
            </a:r>
            <a:r>
              <a:rPr lang="zh-CN" altLang="zh-CN" sz="2000" dirty="0" smtClean="0"/>
              <a:t>）为负责招标项目监督管理的交通运输主管部门的工作人员；</a:t>
            </a:r>
          </a:p>
          <a:p>
            <a:pPr marL="0" indent="457200" algn="just">
              <a:buNone/>
            </a:pPr>
            <a:r>
              <a:rPr lang="zh-CN" altLang="zh-CN" sz="2000" dirty="0" smtClean="0"/>
              <a:t>（</a:t>
            </a:r>
            <a:r>
              <a:rPr lang="en-US" altLang="zh-CN" sz="2000" dirty="0" smtClean="0"/>
              <a:t>2</a:t>
            </a:r>
            <a:r>
              <a:rPr lang="zh-CN" altLang="zh-CN" sz="2000" dirty="0" smtClean="0"/>
              <a:t>）与投标人法定代表人或其委托代理人有近亲属关系；</a:t>
            </a:r>
          </a:p>
          <a:p>
            <a:pPr marL="0" indent="457200" algn="just">
              <a:buNone/>
            </a:pPr>
            <a:r>
              <a:rPr lang="zh-CN" altLang="zh-CN" sz="2000" dirty="0" smtClean="0"/>
              <a:t>（</a:t>
            </a:r>
            <a:r>
              <a:rPr lang="en-US" altLang="zh-CN" sz="2000" dirty="0" smtClean="0"/>
              <a:t>3</a:t>
            </a:r>
            <a:r>
              <a:rPr lang="zh-CN" altLang="zh-CN" sz="2000" dirty="0" smtClean="0"/>
              <a:t>）为投标人的工作人员或退休人员；</a:t>
            </a:r>
          </a:p>
          <a:p>
            <a:pPr marL="0" indent="457200" algn="just">
              <a:buNone/>
            </a:pPr>
            <a:r>
              <a:rPr lang="zh-CN" altLang="zh-CN" sz="2000" dirty="0" smtClean="0"/>
              <a:t>（</a:t>
            </a:r>
            <a:r>
              <a:rPr lang="en-US" altLang="zh-CN" sz="2000" dirty="0" smtClean="0"/>
              <a:t>4</a:t>
            </a:r>
            <a:r>
              <a:rPr lang="zh-CN" altLang="zh-CN" sz="2000" dirty="0" smtClean="0"/>
              <a:t>）与投标人有其他利害关系，可能影响评标活动公正性；</a:t>
            </a:r>
          </a:p>
          <a:p>
            <a:pPr marL="0" indent="457200" algn="just">
              <a:buNone/>
            </a:pPr>
            <a:r>
              <a:rPr lang="zh-CN" altLang="zh-CN" sz="2000" dirty="0" smtClean="0"/>
              <a:t>（</a:t>
            </a:r>
            <a:r>
              <a:rPr lang="en-US" altLang="zh-CN" sz="2000" dirty="0" smtClean="0"/>
              <a:t>5</a:t>
            </a:r>
            <a:r>
              <a:rPr lang="zh-CN" altLang="zh-CN" sz="2000" dirty="0" smtClean="0"/>
              <a:t>）在与招标投标有关的活动中有过违法违规行为、曾受过行政处罚或刑事处罚。</a:t>
            </a:r>
          </a:p>
          <a:p>
            <a:pPr marL="0" indent="457200" algn="just">
              <a:buNone/>
            </a:pPr>
            <a:r>
              <a:rPr lang="en-US" altLang="zh-CN" sz="2000" dirty="0" smtClean="0"/>
              <a:t>6.1.3 </a:t>
            </a:r>
            <a:r>
              <a:rPr lang="zh-CN" altLang="zh-CN" sz="2000" dirty="0" smtClean="0"/>
              <a:t>评标过程中，评标委员会成员有回避事由、擅离职守或因健康等原因不能继续评标的，招标人有权更换。被更换的评标委员会成员作出的评审结论无效，由更换后的评标委员会成员重新进行评审。</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100" b="1" dirty="0" smtClean="0"/>
              <a:t>7.1 中标候选人公示</a:t>
            </a:r>
            <a:endParaRPr lang="zh-CN" altLang="zh-CN" sz="2100" b="1" dirty="0" smtClean="0"/>
          </a:p>
          <a:p>
            <a:pPr marL="0" indent="457200" algn="just">
              <a:buNone/>
            </a:pPr>
            <a:r>
              <a:rPr lang="zh-CN" altLang="zh-CN" sz="2100" dirty="0" smtClean="0"/>
              <a:t>招标人在收到评标报告之日起</a:t>
            </a:r>
            <a:r>
              <a:rPr lang="en-US" altLang="zh-CN" sz="2100" dirty="0" smtClean="0"/>
              <a:t>3</a:t>
            </a:r>
            <a:r>
              <a:rPr lang="zh-CN" altLang="zh-CN" sz="2100" dirty="0" smtClean="0"/>
              <a:t>日内，按照投标人须知前附表规定的公示媒介和期限公示中标候选人，公示期不得少于</a:t>
            </a:r>
            <a:r>
              <a:rPr lang="en-US" altLang="zh-CN" sz="2100" dirty="0" smtClean="0"/>
              <a:t>3</a:t>
            </a:r>
            <a:r>
              <a:rPr lang="zh-CN" altLang="zh-CN" sz="2100" dirty="0" smtClean="0"/>
              <a:t>日，公示内容包括：</a:t>
            </a:r>
          </a:p>
          <a:p>
            <a:pPr marL="0" indent="457200" algn="just">
              <a:buNone/>
            </a:pPr>
            <a:r>
              <a:rPr lang="zh-CN" altLang="zh-CN" sz="2100" dirty="0" smtClean="0"/>
              <a:t>（</a:t>
            </a:r>
            <a:r>
              <a:rPr lang="en-US" altLang="zh-CN" sz="2100" dirty="0" smtClean="0"/>
              <a:t>1</a:t>
            </a:r>
            <a:r>
              <a:rPr lang="zh-CN" altLang="zh-CN" sz="2100" dirty="0" smtClean="0"/>
              <a:t>）中标候选人排序、名称、投标报价，对工程质量要求、安全目标和工期的响应情况；</a:t>
            </a:r>
          </a:p>
          <a:p>
            <a:pPr marL="0" indent="457200" algn="just">
              <a:buNone/>
            </a:pPr>
            <a:r>
              <a:rPr lang="zh-CN" altLang="zh-CN" sz="2100" dirty="0" smtClean="0"/>
              <a:t>（</a:t>
            </a:r>
            <a:r>
              <a:rPr lang="en-US" altLang="zh-CN" sz="2100" dirty="0" smtClean="0"/>
              <a:t>2</a:t>
            </a:r>
            <a:r>
              <a:rPr lang="zh-CN" altLang="zh-CN" sz="2100" dirty="0" smtClean="0"/>
              <a:t>）中标候选人在投标文件中承诺的项目经理和项目总工姓名、个人业绩、相关证书名称和编号；</a:t>
            </a:r>
          </a:p>
          <a:p>
            <a:pPr marL="0" indent="457200" algn="just">
              <a:buNone/>
            </a:pPr>
            <a:r>
              <a:rPr lang="zh-CN" altLang="zh-CN" sz="2100" dirty="0" smtClean="0"/>
              <a:t>（</a:t>
            </a:r>
            <a:r>
              <a:rPr lang="en-US" altLang="zh-CN" sz="2100" dirty="0" smtClean="0"/>
              <a:t>3</a:t>
            </a:r>
            <a:r>
              <a:rPr lang="zh-CN" altLang="zh-CN" sz="2100" dirty="0" smtClean="0"/>
              <a:t>）中标候选人在投标文件中填报的项目业绩；</a:t>
            </a:r>
          </a:p>
          <a:p>
            <a:pPr marL="0" indent="457200" algn="just">
              <a:buNone/>
            </a:pPr>
            <a:r>
              <a:rPr lang="zh-CN" altLang="zh-CN" sz="2100" dirty="0" smtClean="0"/>
              <a:t>（</a:t>
            </a:r>
            <a:r>
              <a:rPr lang="en-US" altLang="zh-CN" sz="2100" dirty="0" smtClean="0"/>
              <a:t>4</a:t>
            </a:r>
            <a:r>
              <a:rPr lang="zh-CN" altLang="zh-CN" sz="2100" dirty="0" smtClean="0"/>
              <a:t>）被否决投标的投标人名称、否决依据和原因；</a:t>
            </a:r>
          </a:p>
          <a:p>
            <a:pPr marL="0" indent="457200" algn="just">
              <a:buNone/>
            </a:pPr>
            <a:r>
              <a:rPr lang="zh-CN" altLang="zh-CN" sz="2100" dirty="0" smtClean="0"/>
              <a:t>（</a:t>
            </a:r>
            <a:r>
              <a:rPr lang="en-US" altLang="zh-CN" sz="2100" dirty="0" smtClean="0"/>
              <a:t>5</a:t>
            </a:r>
            <a:r>
              <a:rPr lang="zh-CN" altLang="zh-CN" sz="2100" dirty="0" smtClean="0"/>
              <a:t>）提出异议的渠道和方式；</a:t>
            </a:r>
          </a:p>
          <a:p>
            <a:pPr marL="0" indent="457200" algn="just">
              <a:buNone/>
            </a:pPr>
            <a:r>
              <a:rPr lang="zh-CN" altLang="zh-CN" sz="2100" dirty="0" smtClean="0"/>
              <a:t>（</a:t>
            </a:r>
            <a:r>
              <a:rPr lang="en-US" altLang="zh-CN" sz="2100" dirty="0" smtClean="0"/>
              <a:t>6</a:t>
            </a:r>
            <a:r>
              <a:rPr lang="zh-CN" altLang="zh-CN" sz="2100" dirty="0" smtClean="0"/>
              <a:t>）投标人须知前附表规定公示的其他内容。</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7.2 评标结果异议</a:t>
            </a:r>
            <a:endParaRPr lang="zh-CN" altLang="zh-CN" sz="2200" b="1" dirty="0" smtClean="0"/>
          </a:p>
          <a:p>
            <a:pPr marL="0" indent="457200" algn="just">
              <a:buNone/>
            </a:pPr>
            <a:r>
              <a:rPr lang="zh-CN" altLang="zh-CN" sz="2200" dirty="0" smtClean="0"/>
              <a:t>投标人或其他利害关系人对依法必须进行招标的项目的评标结果有异议的，应在中标候选人公示期间提出。招标人将在收到异议之日起</a:t>
            </a:r>
            <a:r>
              <a:rPr lang="en-US" altLang="zh-CN" sz="2200" dirty="0" smtClean="0"/>
              <a:t>3</a:t>
            </a:r>
            <a:r>
              <a:rPr lang="zh-CN" altLang="zh-CN" sz="2200" dirty="0" smtClean="0"/>
              <a:t>日内作出答复；作出答复前，将暂停招标投标活动。</a:t>
            </a:r>
          </a:p>
          <a:p>
            <a:pPr marL="0" indent="457200" algn="just">
              <a:buNone/>
            </a:pPr>
            <a:r>
              <a:rPr lang="x-none" altLang="zh-CN" sz="2200" b="1" dirty="0" smtClean="0"/>
              <a:t>7.3 中标候选人履约能力审查</a:t>
            </a:r>
            <a:endParaRPr lang="zh-CN" altLang="zh-CN" sz="2200" b="1" dirty="0" smtClean="0"/>
          </a:p>
          <a:p>
            <a:pPr marL="0" indent="457200" algn="just">
              <a:buNone/>
            </a:pPr>
            <a:r>
              <a:rPr lang="zh-CN" altLang="zh-CN" sz="2200" dirty="0" smtClean="0"/>
              <a:t>中标候选人的经营、财务状况发生较大变化或存在违法行为，招标人认为可能影响其履约能力的，将在发出中标通知书前提请原评标委员会按照招标文件规定的标准和方法进行审查确认。</a:t>
            </a:r>
          </a:p>
          <a:p>
            <a:pPr marL="0" indent="457200" algn="just">
              <a:buNone/>
            </a:pPr>
            <a:r>
              <a:rPr lang="x-none" altLang="zh-CN" sz="2200" b="1" dirty="0" smtClean="0"/>
              <a:t>7.4 定标</a:t>
            </a:r>
            <a:endParaRPr lang="zh-CN" altLang="zh-CN" sz="2200" b="1" dirty="0" smtClean="0"/>
          </a:p>
          <a:p>
            <a:pPr marL="0" indent="457200" algn="just">
              <a:buNone/>
            </a:pPr>
            <a:r>
              <a:rPr lang="zh-CN" altLang="zh-CN" sz="2200" dirty="0" smtClean="0"/>
              <a:t>按照投标人须知前附表的规定，招标人或招标人授权的评标委员会依法确定中标人。</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7.5 </a:t>
            </a:r>
            <a:r>
              <a:rPr lang="zh-CN" altLang="zh-CN" sz="2200" b="1" dirty="0" smtClean="0"/>
              <a:t>中标通知</a:t>
            </a:r>
          </a:p>
          <a:p>
            <a:pPr marL="0" indent="457200" algn="just">
              <a:buNone/>
            </a:pPr>
            <a:r>
              <a:rPr lang="zh-CN" altLang="zh-CN" sz="2200" dirty="0" smtClean="0"/>
              <a:t>在本章第</a:t>
            </a:r>
            <a:r>
              <a:rPr lang="en-US" altLang="zh-CN" sz="2200" dirty="0" smtClean="0"/>
              <a:t>3.3</a:t>
            </a:r>
            <a:r>
              <a:rPr lang="zh-CN" altLang="zh-CN" sz="2200" dirty="0" smtClean="0"/>
              <a:t>款规定的投标有效期内，招标人以投标人须知前附表规定的形式向中标人发出中标通知书，同时将中标结果通知未中标的投标人。</a:t>
            </a:r>
          </a:p>
          <a:p>
            <a:pPr marL="0" indent="457200" algn="just">
              <a:buNone/>
            </a:pPr>
            <a:r>
              <a:rPr lang="x-none" altLang="zh-CN" sz="2200" b="1" dirty="0" smtClean="0"/>
              <a:t>7.6 中标</a:t>
            </a:r>
            <a:r>
              <a:rPr lang="zh-CN" altLang="zh-CN" sz="2200" b="1" dirty="0" smtClean="0"/>
              <a:t>结果</a:t>
            </a:r>
            <a:r>
              <a:rPr lang="x-none" altLang="zh-CN" sz="2200" b="1" dirty="0" smtClean="0"/>
              <a:t>公告</a:t>
            </a:r>
            <a:endParaRPr lang="zh-CN" altLang="zh-CN" sz="2200" b="1" dirty="0" smtClean="0"/>
          </a:p>
          <a:p>
            <a:pPr marL="0" indent="457200" algn="just">
              <a:buNone/>
            </a:pPr>
            <a:r>
              <a:rPr lang="zh-CN" altLang="zh-CN" sz="2200" dirty="0" smtClean="0"/>
              <a:t>招标人在确定中标人之日起</a:t>
            </a:r>
            <a:r>
              <a:rPr lang="en-US" altLang="zh-CN" sz="2200" dirty="0" smtClean="0"/>
              <a:t>3</a:t>
            </a:r>
            <a:r>
              <a:rPr lang="zh-CN" altLang="zh-CN" sz="2200" dirty="0" smtClean="0"/>
              <a:t>日内，按照投标人须知前附表规定的公告媒介和期限公告中标结果，公告期不得少于</a:t>
            </a:r>
            <a:r>
              <a:rPr lang="en-US" altLang="zh-CN" sz="2200" dirty="0" smtClean="0"/>
              <a:t>3</a:t>
            </a:r>
            <a:r>
              <a:rPr lang="zh-CN" altLang="zh-CN" sz="2200" dirty="0" smtClean="0"/>
              <a:t>日。公告内容包括中标人名称、中标价。</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30050" name="Picture 2"/>
          <p:cNvPicPr>
            <a:picLocks noChangeAspect="1" noChangeArrowheads="1"/>
          </p:cNvPicPr>
          <p:nvPr/>
        </p:nvPicPr>
        <p:blipFill>
          <a:blip r:embed="rId4" cstate="print"/>
          <a:srcRect/>
          <a:stretch>
            <a:fillRect/>
          </a:stretch>
        </p:blipFill>
        <p:spPr bwMode="auto">
          <a:xfrm>
            <a:off x="405228" y="913284"/>
            <a:ext cx="8548799" cy="3240360"/>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7.7 履约</a:t>
            </a:r>
            <a:r>
              <a:rPr lang="zh-CN" altLang="zh-CN" sz="2200" b="1" dirty="0" smtClean="0"/>
              <a:t>保证金</a:t>
            </a:r>
          </a:p>
          <a:p>
            <a:pPr marL="0" indent="457200" algn="just">
              <a:buNone/>
            </a:pPr>
            <a:r>
              <a:rPr lang="en-US" altLang="zh-CN" sz="2200" dirty="0" smtClean="0"/>
              <a:t>7.7.1 </a:t>
            </a:r>
            <a:r>
              <a:rPr lang="zh-CN" altLang="zh-CN" sz="2200" dirty="0" smtClean="0"/>
              <a:t>在签订合同前，中标人应按投标人须知前附表规定的形式、金额和招标文件第四章</a:t>
            </a:r>
            <a:r>
              <a:rPr lang="en-US" altLang="zh-CN" sz="2200" dirty="0" smtClean="0"/>
              <a:t>“</a:t>
            </a:r>
            <a:r>
              <a:rPr lang="zh-CN" altLang="zh-CN" sz="2200" dirty="0" smtClean="0"/>
              <a:t>合同条款及格式</a:t>
            </a:r>
            <a:r>
              <a:rPr lang="en-US" altLang="zh-CN" sz="2200" dirty="0" smtClean="0"/>
              <a:t>”</a:t>
            </a:r>
            <a:r>
              <a:rPr lang="zh-CN" altLang="zh-CN" sz="2200" dirty="0" smtClean="0"/>
              <a:t>规定的或事先经过招标人书面认可的履约保证金格式向招标人提交履约保证金。除投标人须知前附表另有规定外，履约保证金为签约合同价的</a:t>
            </a:r>
            <a:r>
              <a:rPr lang="en-US" altLang="zh-CN" sz="2200" dirty="0" smtClean="0"/>
              <a:t>10%</a:t>
            </a:r>
            <a:r>
              <a:rPr lang="zh-CN" altLang="zh-CN" sz="2200" dirty="0" smtClean="0"/>
              <a:t>。联合体中标的，其履约保证金以联合体各方或联合体中牵头人的名义提交。</a:t>
            </a:r>
          </a:p>
          <a:p>
            <a:pPr marL="0" indent="457200" algn="just">
              <a:buNone/>
            </a:pPr>
            <a:r>
              <a:rPr lang="zh-CN" altLang="zh-CN" sz="2200" dirty="0" smtClean="0"/>
              <a:t>采用银行保函时，应由符合投标人须知前附表规定级别的银行开具，所需的费用由中标人承担，中标人应保证银行保函有效。</a:t>
            </a:r>
          </a:p>
          <a:p>
            <a:pPr marL="0" indent="457200" algn="just">
              <a:buNone/>
            </a:pPr>
            <a:r>
              <a:rPr lang="en-US" altLang="zh-CN" sz="2200" dirty="0" smtClean="0"/>
              <a:t>7.7.2 </a:t>
            </a:r>
            <a:r>
              <a:rPr lang="zh-CN" altLang="zh-CN" sz="2200" dirty="0" smtClean="0"/>
              <a:t>中标人不能按本章第</a:t>
            </a:r>
            <a:r>
              <a:rPr lang="en-US" altLang="zh-CN" sz="2200" dirty="0" smtClean="0"/>
              <a:t>7.7.1</a:t>
            </a:r>
            <a:r>
              <a:rPr lang="zh-CN" altLang="zh-CN" sz="2200" dirty="0" smtClean="0"/>
              <a:t>项要求提交履约保证金的，视为放弃中标，其投标保证金不予退还，给招标人造成的损失超过投标保证金数额的，中标人还应对超过部分予以赔偿。</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7.8 签订合同</a:t>
            </a:r>
            <a:endParaRPr lang="zh-CN" altLang="zh-CN" sz="2200" b="1" dirty="0" smtClean="0"/>
          </a:p>
          <a:p>
            <a:pPr marL="0" indent="457200" algn="just">
              <a:buNone/>
            </a:pPr>
            <a:r>
              <a:rPr lang="en-US" altLang="zh-CN" sz="2200" dirty="0" smtClean="0"/>
              <a:t>7.8.1 </a:t>
            </a:r>
            <a:r>
              <a:rPr lang="zh-CN" altLang="zh-CN" sz="2200" dirty="0" smtClean="0"/>
              <a:t>招标人和中标人应在中标通知书发出之日起</a:t>
            </a:r>
            <a:r>
              <a:rPr lang="en-US" altLang="zh-CN" sz="2200" dirty="0" smtClean="0"/>
              <a:t>30</a:t>
            </a:r>
            <a:r>
              <a:rPr lang="zh-CN" altLang="zh-CN" sz="2200" dirty="0" smtClean="0"/>
              <a:t>日内，根据招标文件和中标人的投标文件订立书面合同。中标人无正当理由拒签合同，在签订合同时向招标人提出附加条件，或不按照招标文件要求提交履约保证金的，招标人取消其中标资格，其投标保证金不予退还；给招标人造成的损失超过投标保证金数额的，中标人还应对超过部分予以赔偿。</a:t>
            </a:r>
            <a:r>
              <a:rPr lang="en-US" altLang="zh-CN" sz="2200" dirty="0" smtClean="0"/>
              <a:t> </a:t>
            </a:r>
            <a:endParaRPr lang="zh-CN" altLang="zh-CN" sz="2200" dirty="0" smtClean="0"/>
          </a:p>
          <a:p>
            <a:pPr marL="0" indent="457200" algn="just">
              <a:buNone/>
            </a:pPr>
            <a:r>
              <a:rPr lang="en-US" altLang="zh-CN" sz="2200" dirty="0" smtClean="0"/>
              <a:t>7.8.2 </a:t>
            </a:r>
            <a:r>
              <a:rPr lang="zh-CN" altLang="zh-CN" sz="2200" dirty="0" smtClean="0"/>
              <a:t>发出中标通知书后，招标人无正当理由拒签合同，或在签订合同时向中标人提出附加条件的，招标人向中标人退还投标保证金；给中标人造成损失的，还应赔偿损失。</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7.8 签订合同</a:t>
            </a:r>
            <a:endParaRPr lang="zh-CN" altLang="zh-CN" sz="2200" b="1" dirty="0" smtClean="0"/>
          </a:p>
          <a:p>
            <a:pPr marL="0" indent="457200" algn="just">
              <a:buNone/>
            </a:pPr>
            <a:r>
              <a:rPr lang="en-US" altLang="zh-CN" sz="2200" dirty="0" smtClean="0"/>
              <a:t>7.8.3 </a:t>
            </a:r>
            <a:r>
              <a:rPr lang="zh-CN" altLang="zh-CN" sz="2200" dirty="0" smtClean="0"/>
              <a:t>签约合同价的确定原则如下：</a:t>
            </a:r>
          </a:p>
          <a:p>
            <a:pPr marL="0" indent="457200" algn="just">
              <a:buNone/>
            </a:pPr>
            <a:r>
              <a:rPr lang="zh-CN" altLang="zh-CN" sz="2200" dirty="0" smtClean="0"/>
              <a:t>（</a:t>
            </a:r>
            <a:r>
              <a:rPr lang="en-US" altLang="zh-CN" sz="2200" dirty="0" smtClean="0"/>
              <a:t>1</a:t>
            </a:r>
            <a:r>
              <a:rPr lang="zh-CN" altLang="zh-CN" sz="2200" dirty="0" smtClean="0"/>
              <a:t>）按照评标办法规定对投标报价进行修正后，若修正后的最终投标报价小于开标时的投标函大写金额报价，则签订合同时以修正后的最终投标报价为准；</a:t>
            </a:r>
          </a:p>
          <a:p>
            <a:pPr marL="0" indent="457200" algn="just">
              <a:buNone/>
            </a:pPr>
            <a:r>
              <a:rPr lang="zh-CN" altLang="zh-CN" sz="2200" dirty="0" smtClean="0"/>
              <a:t>（</a:t>
            </a:r>
            <a:r>
              <a:rPr lang="en-US" altLang="zh-CN" sz="2200" dirty="0" smtClean="0"/>
              <a:t>2</a:t>
            </a:r>
            <a:r>
              <a:rPr lang="zh-CN" altLang="zh-CN" sz="2200" dirty="0" smtClean="0"/>
              <a:t>）按照评标办法规定对投标报价进行修正后，若修正后的最终投标报价大于开标时的投标函大写金额报价，则签订合同时以开标时的投标函大写金额报价为准，同时按比例修正相应子目的单价或合价。</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8.5 投诉</a:t>
            </a:r>
            <a:endParaRPr lang="zh-CN" altLang="zh-CN" sz="2200" b="1" dirty="0" smtClean="0"/>
          </a:p>
          <a:p>
            <a:pPr marL="0" indent="457200" algn="just">
              <a:buNone/>
            </a:pPr>
            <a:r>
              <a:rPr lang="en-US" altLang="zh-CN" sz="2200" dirty="0" smtClean="0"/>
              <a:t>8.5.1 </a:t>
            </a:r>
            <a:r>
              <a:rPr lang="zh-CN" altLang="zh-CN" sz="2200" dirty="0" smtClean="0"/>
              <a:t>投标人或其他利害关系人认为招标投标活动不符合法律、行政法规规定的，可以自知道或应当知道之日起</a:t>
            </a:r>
            <a:r>
              <a:rPr lang="en-US" altLang="zh-CN" sz="2200" dirty="0" smtClean="0"/>
              <a:t>10</a:t>
            </a:r>
            <a:r>
              <a:rPr lang="zh-CN" altLang="zh-CN" sz="2200" dirty="0" smtClean="0"/>
              <a:t>日内向有关行政监督部门投诉。投诉应有明确的请求和必要的证明材料。</a:t>
            </a:r>
          </a:p>
          <a:p>
            <a:pPr marL="0" indent="457200" algn="just">
              <a:buNone/>
            </a:pPr>
            <a:r>
              <a:rPr lang="zh-CN" altLang="zh-CN" sz="2200" dirty="0" smtClean="0"/>
              <a:t>监督部门的联系方式见投标人须知前附表。</a:t>
            </a:r>
          </a:p>
          <a:p>
            <a:pPr marL="0" indent="457200" algn="just">
              <a:buNone/>
            </a:pPr>
            <a:r>
              <a:rPr lang="en-US" altLang="zh-CN" sz="2200" dirty="0" smtClean="0"/>
              <a:t>8.5.2 </a:t>
            </a:r>
            <a:r>
              <a:rPr lang="zh-CN" altLang="zh-CN" sz="2200" dirty="0" smtClean="0"/>
              <a:t>投标人或其他利害关系人对招标文件、开标和评标结果提出投诉的，应按照本章第</a:t>
            </a:r>
            <a:r>
              <a:rPr lang="en-US" altLang="zh-CN" sz="2200" dirty="0" smtClean="0"/>
              <a:t>2.4</a:t>
            </a:r>
            <a:r>
              <a:rPr lang="zh-CN" altLang="zh-CN" sz="2200" dirty="0" smtClean="0"/>
              <a:t>款、第</a:t>
            </a:r>
            <a:r>
              <a:rPr lang="en-US" altLang="zh-CN" sz="2200" dirty="0" smtClean="0"/>
              <a:t>5.3</a:t>
            </a:r>
            <a:r>
              <a:rPr lang="zh-CN" altLang="zh-CN" sz="2200" dirty="0" smtClean="0"/>
              <a:t>款和第</a:t>
            </a:r>
            <a:r>
              <a:rPr lang="en-US" altLang="zh-CN" sz="2200" dirty="0" smtClean="0"/>
              <a:t>7.2</a:t>
            </a:r>
            <a:r>
              <a:rPr lang="zh-CN" altLang="zh-CN" sz="2200" dirty="0" smtClean="0"/>
              <a:t>款的规定先向招标人提出异议。异议答复期间不计算在第</a:t>
            </a:r>
            <a:r>
              <a:rPr lang="en-US" altLang="zh-CN" sz="2200" dirty="0" smtClean="0"/>
              <a:t>8.5.1</a:t>
            </a:r>
            <a:r>
              <a:rPr lang="zh-CN" altLang="zh-CN" sz="2200" dirty="0" smtClean="0"/>
              <a:t>项规定的期限内。</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使用说明</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540000" algn="just">
              <a:spcBef>
                <a:spcPts val="600"/>
              </a:spcBef>
              <a:buNone/>
            </a:pPr>
            <a:r>
              <a:rPr lang="zh-CN" altLang="zh-CN" sz="2200" b="1" dirty="0" smtClean="0">
                <a:latin typeface="黑体" pitchFamily="49" charset="-122"/>
                <a:ea typeface="黑体" pitchFamily="49" charset="-122"/>
              </a:rPr>
              <a:t>第三章“评标办法”前附表应列明全部评审因素和评审标准，并在本章（前附表及正文）标明投标人不满足要求即导致否决投标的全部条款。</a:t>
            </a:r>
          </a:p>
          <a:p>
            <a:pPr marL="0" indent="540000" algn="just">
              <a:spcBef>
                <a:spcPts val="600"/>
              </a:spcBef>
              <a:buNone/>
            </a:pPr>
            <a:r>
              <a:rPr lang="zh-CN" altLang="zh-CN" sz="2200" b="1" dirty="0" smtClean="0">
                <a:solidFill>
                  <a:srgbClr val="FF0000"/>
                </a:solidFill>
                <a:latin typeface="黑体" pitchFamily="49" charset="-122"/>
                <a:ea typeface="黑体" pitchFamily="49" charset="-122"/>
              </a:rPr>
              <a:t>招标人选择适用技术评分最低标价法、综合评分法的，在满足第三章“评标办法”相关注释的前提下，各评审因素的评审标准和分值等由招标人根据项目特点和需要合理确定。</a:t>
            </a:r>
          </a:p>
          <a:p>
            <a:pPr marL="0" indent="540000" algn="just">
              <a:spcBef>
                <a:spcPts val="600"/>
              </a:spcBef>
              <a:buNone/>
            </a:pPr>
            <a:r>
              <a:rPr lang="zh-CN" altLang="zh-CN" sz="2200" b="1" dirty="0" smtClean="0">
                <a:latin typeface="黑体" pitchFamily="49" charset="-122"/>
                <a:ea typeface="黑体" pitchFamily="49" charset="-122"/>
              </a:rPr>
              <a:t>九、第五章“工程量清单”由招标人根据《公路工程标准招标文件》、招标项目具体特点和实际需要编制，并与“投标人须知”“通用合同条款”“专用合同条款”“技术规范” “工程量清单计量规则”“图纸”相衔接。第五章所附表格可根据有关规定作相应的调整和补充。</a:t>
            </a:r>
            <a:endParaRPr lang="en-US" altLang="zh-CN" sz="2200" b="1" dirty="0">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9. </a:t>
            </a:r>
            <a:r>
              <a:rPr lang="zh-CN" altLang="zh-CN" sz="2200" b="1" dirty="0" smtClean="0"/>
              <a:t>是否采用电子招标投标</a:t>
            </a:r>
          </a:p>
          <a:p>
            <a:pPr marL="0" indent="457200" algn="just">
              <a:buNone/>
            </a:pPr>
            <a:r>
              <a:rPr lang="zh-CN" altLang="zh-CN" sz="2200" dirty="0" smtClean="0"/>
              <a:t>本招标项目是否采用电子招标投标方式，见投标人须知前附表。</a:t>
            </a:r>
            <a:endParaRPr lang="en-US" altLang="zh-CN" sz="2200" dirty="0" smtClean="0"/>
          </a:p>
          <a:p>
            <a:pPr marL="0" indent="457200" algn="just">
              <a:buNone/>
            </a:pPr>
            <a:r>
              <a:rPr lang="x-none" altLang="zh-CN" sz="2200" b="1" dirty="0" smtClean="0"/>
              <a:t>10. 需要补充的其他内容</a:t>
            </a:r>
            <a:endParaRPr lang="zh-CN" altLang="zh-CN" sz="2200" b="1" dirty="0" smtClean="0"/>
          </a:p>
          <a:p>
            <a:pPr marL="0" indent="457200" algn="just">
              <a:buNone/>
            </a:pPr>
            <a:r>
              <a:rPr lang="en-US" altLang="zh-CN" sz="2200" dirty="0" smtClean="0"/>
              <a:t>10.1 </a:t>
            </a:r>
            <a:r>
              <a:rPr lang="zh-CN" altLang="zh-CN" sz="2200" dirty="0" smtClean="0"/>
              <a:t>自购买招标文件之日起，投标人应保证其提供的联系方式（电话、传真、电子邮件）一直有效，以便及时收到招标人发出的函件</a:t>
            </a:r>
            <a:r>
              <a:rPr lang="en-US" altLang="zh-CN" sz="2200" dirty="0" smtClean="0"/>
              <a:t>(</a:t>
            </a:r>
            <a:r>
              <a:rPr lang="zh-CN" altLang="zh-CN" sz="2200" dirty="0" smtClean="0"/>
              <a:t>招标文件的澄清、修改等</a:t>
            </a:r>
            <a:r>
              <a:rPr lang="en-US" altLang="zh-CN" sz="2200" dirty="0" smtClean="0"/>
              <a:t>)</a:t>
            </a:r>
            <a:r>
              <a:rPr lang="zh-CN" altLang="zh-CN" sz="2200" dirty="0" smtClean="0"/>
              <a:t>，并应及时向招标人反馈信息，否则招标人不承担由此引起的一切后果。</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None/>
            </a:pPr>
            <a:r>
              <a:rPr lang="x-none" altLang="zh-CN" sz="2200" dirty="0" smtClean="0"/>
              <a:t>附</a:t>
            </a:r>
            <a:r>
              <a:rPr lang="zh-CN" altLang="zh-CN" sz="2200" dirty="0" smtClean="0"/>
              <a:t>件</a:t>
            </a:r>
            <a:r>
              <a:rPr lang="x-none" altLang="zh-CN" sz="2200" dirty="0" smtClean="0"/>
              <a:t>六：确认通知</a:t>
            </a:r>
            <a:endParaRPr lang="zh-CN" altLang="zh-CN" sz="2200" b="1" dirty="0" smtClean="0"/>
          </a:p>
          <a:p>
            <a:pPr algn="ctr">
              <a:buNone/>
            </a:pPr>
            <a:r>
              <a:rPr lang="zh-CN" altLang="zh-CN" sz="2200" dirty="0" smtClean="0"/>
              <a:t>确 认 通 知</a:t>
            </a:r>
          </a:p>
          <a:p>
            <a:pPr>
              <a:buNone/>
            </a:pPr>
            <a:r>
              <a:rPr lang="en-US" altLang="zh-CN" sz="2200" dirty="0" smtClean="0"/>
              <a:t> </a:t>
            </a:r>
            <a:r>
              <a:rPr lang="en-US" altLang="zh-CN" sz="2200" u="sng" dirty="0" smtClean="0"/>
              <a:t>            </a:t>
            </a:r>
            <a:r>
              <a:rPr lang="zh-CN" altLang="zh-CN" sz="2200" dirty="0" smtClean="0"/>
              <a:t>（招标人名称）：</a:t>
            </a:r>
          </a:p>
          <a:p>
            <a:pPr>
              <a:buNone/>
            </a:pPr>
            <a:r>
              <a:rPr lang="zh-CN" altLang="zh-CN" sz="2200" dirty="0" smtClean="0"/>
              <a:t>　　</a:t>
            </a:r>
          </a:p>
          <a:p>
            <a:pPr>
              <a:buNone/>
            </a:pPr>
            <a:r>
              <a:rPr lang="zh-CN" altLang="zh-CN" sz="2200" dirty="0" smtClean="0"/>
              <a:t>　　你方于</a:t>
            </a:r>
            <a:r>
              <a:rPr lang="zh-CN" altLang="zh-CN" sz="2200" u="sng" dirty="0" smtClean="0"/>
              <a:t>  </a:t>
            </a:r>
            <a:r>
              <a:rPr lang="en-US" altLang="zh-CN" sz="2200" u="sng" dirty="0" smtClean="0"/>
              <a:t>     </a:t>
            </a:r>
            <a:r>
              <a:rPr lang="zh-CN" altLang="zh-CN" sz="2200" dirty="0" smtClean="0"/>
              <a:t>年</a:t>
            </a:r>
            <a:r>
              <a:rPr lang="en-US" altLang="zh-CN" sz="2200" u="sng" dirty="0" smtClean="0"/>
              <a:t>    </a:t>
            </a:r>
            <a:r>
              <a:rPr lang="zh-CN" altLang="zh-CN" sz="2200" dirty="0" smtClean="0"/>
              <a:t>月</a:t>
            </a:r>
            <a:r>
              <a:rPr lang="en-US" altLang="zh-CN" sz="2200" u="sng" dirty="0" smtClean="0"/>
              <a:t>    </a:t>
            </a:r>
            <a:r>
              <a:rPr lang="zh-CN" altLang="zh-CN" sz="2200" dirty="0" smtClean="0"/>
              <a:t>日发出的</a:t>
            </a:r>
            <a:r>
              <a:rPr lang="en-US" altLang="zh-CN" sz="2200" u="sng" dirty="0" smtClean="0"/>
              <a:t>                </a:t>
            </a:r>
            <a:r>
              <a:rPr lang="zh-CN" altLang="zh-CN" sz="2200" dirty="0" smtClean="0"/>
              <a:t>（项目名称）</a:t>
            </a:r>
            <a:r>
              <a:rPr lang="en-US" altLang="zh-CN" sz="2200" u="sng" dirty="0" smtClean="0"/>
              <a:t>     </a:t>
            </a:r>
            <a:r>
              <a:rPr lang="zh-CN" altLang="zh-CN" sz="2200" dirty="0" smtClean="0"/>
              <a:t>标段施工招标关于招标文件澄清</a:t>
            </a:r>
            <a:r>
              <a:rPr lang="en-US" altLang="zh-CN" sz="2200" dirty="0" smtClean="0"/>
              <a:t>/</a:t>
            </a:r>
            <a:r>
              <a:rPr lang="zh-CN" altLang="zh-CN" sz="2200" dirty="0" smtClean="0"/>
              <a:t>修改的通知（第</a:t>
            </a:r>
            <a:r>
              <a:rPr lang="en-US" altLang="zh-CN" sz="2200" u="sng" dirty="0" smtClean="0"/>
              <a:t>    </a:t>
            </a:r>
            <a:r>
              <a:rPr lang="zh-CN" altLang="zh-CN" sz="2200" dirty="0" smtClean="0"/>
              <a:t>号补遗书，正文共</a:t>
            </a:r>
            <a:r>
              <a:rPr lang="en-US" altLang="zh-CN" sz="2200" u="sng" dirty="0" smtClean="0"/>
              <a:t>    </a:t>
            </a:r>
            <a:r>
              <a:rPr lang="zh-CN" altLang="zh-CN" sz="2200" dirty="0" smtClean="0"/>
              <a:t>页），我方已于</a:t>
            </a:r>
            <a:r>
              <a:rPr lang="en-US" altLang="zh-CN" sz="2200" u="sng" dirty="0" smtClean="0"/>
              <a:t>    </a:t>
            </a:r>
            <a:r>
              <a:rPr lang="zh-CN" altLang="zh-CN" sz="2200" dirty="0" smtClean="0"/>
              <a:t>年</a:t>
            </a:r>
            <a:r>
              <a:rPr lang="en-US" altLang="zh-CN" sz="2200" u="sng" dirty="0" smtClean="0"/>
              <a:t>   </a:t>
            </a:r>
            <a:r>
              <a:rPr lang="zh-CN" altLang="zh-CN" sz="2200" dirty="0" smtClean="0"/>
              <a:t>月</a:t>
            </a:r>
            <a:r>
              <a:rPr lang="en-US" altLang="zh-CN" sz="2200" u="sng" dirty="0" smtClean="0"/>
              <a:t>   </a:t>
            </a:r>
            <a:r>
              <a:rPr lang="zh-CN" altLang="zh-CN" sz="2200" dirty="0" smtClean="0"/>
              <a:t>日收到。</a:t>
            </a:r>
          </a:p>
          <a:p>
            <a:pPr>
              <a:buNone/>
            </a:pPr>
            <a:r>
              <a:rPr lang="zh-CN" altLang="zh-CN" sz="2200" dirty="0" smtClean="0"/>
              <a:t>　　特此确认。</a:t>
            </a:r>
          </a:p>
          <a:p>
            <a:pPr algn="ctr">
              <a:buNone/>
            </a:pPr>
            <a:r>
              <a:rPr lang="en-US" altLang="zh-CN" sz="2200" dirty="0" smtClean="0"/>
              <a:t>                               </a:t>
            </a:r>
            <a:r>
              <a:rPr lang="zh-CN" altLang="zh-CN" sz="2200" dirty="0" smtClean="0"/>
              <a:t>投标人：</a:t>
            </a:r>
            <a:r>
              <a:rPr lang="en-US" altLang="zh-CN" sz="2200" u="sng" dirty="0" smtClean="0"/>
              <a:t>                      </a:t>
            </a:r>
            <a:r>
              <a:rPr lang="zh-CN" altLang="zh-CN" sz="2200" dirty="0" smtClean="0"/>
              <a:t>（盖单位章）</a:t>
            </a:r>
            <a:r>
              <a:rPr lang="en-US" altLang="zh-CN" sz="2200" dirty="0" smtClean="0"/>
              <a:t> </a:t>
            </a:r>
            <a:endParaRPr lang="zh-CN" altLang="zh-CN" sz="2200" dirty="0" smtClean="0"/>
          </a:p>
          <a:p>
            <a:pPr>
              <a:buNone/>
            </a:pPr>
            <a:r>
              <a:rPr lang="en-US" altLang="zh-CN" sz="2200" dirty="0" smtClean="0"/>
              <a:t>                                                          </a:t>
            </a:r>
            <a:r>
              <a:rPr lang="en-US" altLang="zh-CN" sz="2200" u="sng" dirty="0" smtClean="0"/>
              <a:t>        </a:t>
            </a:r>
            <a:r>
              <a:rPr lang="zh-CN" altLang="zh-CN" sz="2200" dirty="0" smtClean="0"/>
              <a:t>年</a:t>
            </a:r>
            <a:r>
              <a:rPr lang="en-US" altLang="zh-CN" sz="2200" u="sng" dirty="0" smtClean="0"/>
              <a:t>    </a:t>
            </a:r>
            <a:r>
              <a:rPr lang="zh-CN" altLang="zh-CN" sz="2200" dirty="0" smtClean="0"/>
              <a:t>月</a:t>
            </a:r>
            <a:r>
              <a:rPr lang="en-US" altLang="zh-CN" sz="2200" u="sng" dirty="0" smtClean="0"/>
              <a:t>    </a:t>
            </a:r>
            <a:r>
              <a:rPr lang="zh-CN" altLang="zh-CN" sz="2200" dirty="0" smtClean="0"/>
              <a:t>日</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p:nvPr/>
        </p:nvSpPr>
        <p:spPr>
          <a:xfrm>
            <a:off x="0" y="1"/>
            <a:ext cx="3191461" cy="2137420"/>
          </a:xfrm>
          <a:prstGeom prst="rect">
            <a:avLst/>
          </a:prstGeom>
          <a:solidFill>
            <a:schemeClr val="bg1">
              <a:lumMod val="8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1" y="2137420"/>
            <a:ext cx="6897041"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评标办法</a:t>
            </a:r>
            <a:endParaRPr lang="zh-CN" altLang="en-US" sz="2800" dirty="0">
              <a:solidFill>
                <a:schemeClr val="bg1"/>
              </a:solidFill>
              <a:latin typeface="+mn-ea"/>
            </a:endParaRPr>
          </a:p>
        </p:txBody>
      </p:sp>
      <p:sp>
        <p:nvSpPr>
          <p:cNvPr id="5" name="文本框 4"/>
          <p:cNvSpPr txBox="1"/>
          <p:nvPr/>
        </p:nvSpPr>
        <p:spPr>
          <a:xfrm>
            <a:off x="251520" y="1213510"/>
            <a:ext cx="3096344" cy="707886"/>
          </a:xfrm>
          <a:prstGeom prst="rect">
            <a:avLst/>
          </a:prstGeom>
          <a:noFill/>
        </p:spPr>
        <p:txBody>
          <a:bodyPr wrap="square" rtlCol="0">
            <a:spAutoFit/>
          </a:bodyPr>
          <a:lstStyle/>
          <a:p>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3  </a:t>
            </a:r>
            <a:r>
              <a:rPr lang="zh-CN" altLang="en-US" sz="4000" b="1" dirty="0" smtClean="0">
                <a:solidFill>
                  <a:schemeClr val="accent1"/>
                </a:solidFill>
                <a:latin typeface="微软雅黑" panose="020B0503020204020204" pitchFamily="34" charset="-122"/>
                <a:ea typeface="微软雅黑" panose="020B0503020204020204" pitchFamily="34" charset="-122"/>
              </a:rPr>
              <a:t>第三章</a:t>
            </a:r>
            <a:endParaRPr lang="zh-CN" altLang="en-US" sz="4000" b="1" dirty="0">
              <a:solidFill>
                <a:schemeClr val="accent1"/>
              </a:solidFill>
              <a:latin typeface="Adobe Gothic Std B" panose="020B0800000000000000" pitchFamily="34" charset="-128"/>
            </a:endParaRPr>
          </a:p>
        </p:txBody>
      </p:sp>
      <p:sp>
        <p:nvSpPr>
          <p:cNvPr id="15" name="矩形 4"/>
          <p:cNvSpPr/>
          <p:nvPr/>
        </p:nvSpPr>
        <p:spPr>
          <a:xfrm>
            <a:off x="6897040" y="3575498"/>
            <a:ext cx="2246960" cy="2139502"/>
          </a:xfrm>
          <a:prstGeom prst="rect">
            <a:avLst/>
          </a:prstGeom>
          <a:solidFill>
            <a:schemeClr val="bg2">
              <a:lumMod val="7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408377" y="78042"/>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62247598"/>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400" dirty="0" smtClean="0"/>
              <a:t>【</a:t>
            </a:r>
            <a:r>
              <a:rPr lang="x-none" altLang="zh-CN" sz="2400" dirty="0" smtClean="0"/>
              <a:t>“合理低价法”是综合评估法的评分因素中评标价得分为100分、其他评分因素分值为0分的特例。“合理低价法”中，第一个信封（商务及技术文件）的评审应采用合格制。</a:t>
            </a:r>
          </a:p>
          <a:p>
            <a:pPr marL="0" indent="457200" algn="just">
              <a:buNone/>
            </a:pPr>
            <a:r>
              <a:rPr lang="zh-CN" altLang="zh-CN" sz="2400" dirty="0" smtClean="0"/>
              <a:t>“评标办法前附表”用于明确评标的方法、因素、标准和程序。招标人应根据招标项目具体特点和实际需要，详细列明全部评审因素、标准，没有列明的因素和标准不得作为评标的依据。</a:t>
            </a:r>
            <a:endParaRPr lang="en-US" altLang="zh-CN" sz="2400" dirty="0" smtClean="0"/>
          </a:p>
          <a:p>
            <a:pPr marL="0" indent="457200" algn="just">
              <a:buNone/>
            </a:pPr>
            <a:r>
              <a:rPr lang="en-US" altLang="zh-CN" sz="2400" dirty="0" smtClean="0"/>
              <a:t>】</a:t>
            </a:r>
            <a:endParaRPr lang="en-US" altLang="zh-CN" sz="24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3050704"/>
            <a:ext cx="8020890" cy="2664296"/>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100" b="1" dirty="0" smtClean="0"/>
              <a:t>1. 评标方法</a:t>
            </a:r>
            <a:endParaRPr lang="zh-CN" altLang="zh-CN" sz="2100" b="1" dirty="0" smtClean="0"/>
          </a:p>
          <a:p>
            <a:pPr marL="0" indent="457200" algn="just">
              <a:buNone/>
            </a:pPr>
            <a:r>
              <a:rPr lang="zh-CN" altLang="zh-CN" sz="2100" dirty="0" smtClean="0"/>
              <a:t>本次评标采用合理低价法。评标委员会对满足招标文件实质性要求的投标文件，按照本章第</a:t>
            </a:r>
            <a:r>
              <a:rPr lang="en-US" altLang="zh-CN" sz="2100" dirty="0" smtClean="0"/>
              <a:t>2.2</a:t>
            </a:r>
            <a:r>
              <a:rPr lang="zh-CN" altLang="zh-CN" sz="2100" dirty="0" smtClean="0"/>
              <a:t>款规定的评分标准进行打分，并按得分由高到低顺序推荐中标候选人，或根据招标人授权直接确定中标人，但投标报价低于其成本的除外。综合评分相等时，评标委员会应按照评标办法前附表规定的优先次序推荐中标候选人或确定中标人。</a:t>
            </a:r>
            <a:endParaRPr lang="en-US" altLang="zh-CN" sz="2100" dirty="0"/>
          </a:p>
        </p:txBody>
      </p:sp>
      <p:pic>
        <p:nvPicPr>
          <p:cNvPr id="131074" name="Picture 2"/>
          <p:cNvPicPr>
            <a:picLocks noChangeAspect="1" noChangeArrowheads="1"/>
          </p:cNvPicPr>
          <p:nvPr/>
        </p:nvPicPr>
        <p:blipFill>
          <a:blip r:embed="rId4" cstate="print"/>
          <a:srcRect/>
          <a:stretch>
            <a:fillRect/>
          </a:stretch>
        </p:blipFill>
        <p:spPr bwMode="auto">
          <a:xfrm>
            <a:off x="899592" y="841276"/>
            <a:ext cx="7632848" cy="2194983"/>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2. 评审标准</a:t>
            </a:r>
            <a:endParaRPr lang="zh-CN" altLang="zh-CN" sz="2200" b="1" dirty="0" smtClean="0"/>
          </a:p>
          <a:p>
            <a:pPr marL="0" indent="457200" algn="just">
              <a:buNone/>
            </a:pPr>
            <a:r>
              <a:rPr lang="x-none" altLang="zh-CN" sz="2200" dirty="0" smtClean="0"/>
              <a:t>2.1 初步评审标准</a:t>
            </a:r>
            <a:endParaRPr lang="zh-CN" altLang="zh-CN" sz="2200" dirty="0" smtClean="0"/>
          </a:p>
          <a:p>
            <a:pPr marL="0" indent="457200" algn="just">
              <a:buNone/>
            </a:pPr>
            <a:r>
              <a:rPr lang="en-US" altLang="zh-CN" sz="2200" dirty="0" smtClean="0"/>
              <a:t>2.1.1 </a:t>
            </a:r>
            <a:r>
              <a:rPr lang="zh-CN" altLang="zh-CN" sz="2200" dirty="0" smtClean="0"/>
              <a:t>形式评审标准：见评标办法前附表。</a:t>
            </a:r>
          </a:p>
          <a:p>
            <a:pPr marL="0" indent="457200" algn="just">
              <a:buNone/>
            </a:pPr>
            <a:r>
              <a:rPr lang="en-US" altLang="zh-CN" sz="2200" dirty="0" smtClean="0"/>
              <a:t>2.1.2 </a:t>
            </a:r>
            <a:r>
              <a:rPr lang="zh-CN" altLang="zh-CN" sz="2200" dirty="0" smtClean="0"/>
              <a:t>资格评审标准：见评标办法前附表（适用于未进行资格预审的）。</a:t>
            </a:r>
          </a:p>
          <a:p>
            <a:pPr marL="0" indent="457200" algn="just">
              <a:buNone/>
            </a:pPr>
            <a:r>
              <a:rPr lang="en-US" altLang="zh-CN" sz="2200" dirty="0" smtClean="0"/>
              <a:t>2.1.2 </a:t>
            </a:r>
            <a:r>
              <a:rPr lang="zh-CN" altLang="zh-CN" sz="2200" dirty="0" smtClean="0"/>
              <a:t>资格评审标准：见资格预审文件第三章</a:t>
            </a:r>
            <a:r>
              <a:rPr lang="en-US" altLang="zh-CN" sz="2200" dirty="0" smtClean="0"/>
              <a:t>“</a:t>
            </a:r>
            <a:r>
              <a:rPr lang="zh-CN" altLang="zh-CN" sz="2200" dirty="0" smtClean="0"/>
              <a:t>资格审查办法</a:t>
            </a:r>
            <a:r>
              <a:rPr lang="en-US" altLang="zh-CN" sz="2200" dirty="0" smtClean="0"/>
              <a:t>”</a:t>
            </a:r>
            <a:r>
              <a:rPr lang="zh-CN" altLang="zh-CN" sz="2200" dirty="0" smtClean="0"/>
              <a:t>详细审查标准（适用于已进行资格预审的）。</a:t>
            </a:r>
          </a:p>
          <a:p>
            <a:pPr marL="0" indent="457200" algn="just">
              <a:buNone/>
            </a:pPr>
            <a:r>
              <a:rPr lang="en-US" altLang="zh-CN" sz="2200" dirty="0" smtClean="0"/>
              <a:t>2.1.3 </a:t>
            </a:r>
            <a:r>
              <a:rPr lang="zh-CN" altLang="zh-CN" sz="2200" dirty="0" smtClean="0"/>
              <a:t>响应性评审标准：见评标办法前附表。</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7" name="表格 6"/>
          <p:cNvGraphicFramePr>
            <a:graphicFrameLocks noGrp="1"/>
          </p:cNvGraphicFramePr>
          <p:nvPr/>
        </p:nvGraphicFramePr>
        <p:xfrm>
          <a:off x="539552" y="913284"/>
          <a:ext cx="8424937" cy="4257453"/>
        </p:xfrm>
        <a:graphic>
          <a:graphicData uri="http://schemas.openxmlformats.org/drawingml/2006/table">
            <a:tbl>
              <a:tblPr/>
              <a:tblGrid>
                <a:gridCol w="435773"/>
                <a:gridCol w="435773"/>
                <a:gridCol w="7553391"/>
              </a:tblGrid>
              <a:tr h="245019">
                <a:tc gridSpan="2">
                  <a:txBody>
                    <a:bodyPr/>
                    <a:lstStyle/>
                    <a:p>
                      <a:pPr algn="ctr">
                        <a:lnSpc>
                          <a:spcPts val="2000"/>
                        </a:lnSpc>
                        <a:spcAft>
                          <a:spcPts val="0"/>
                        </a:spcAft>
                      </a:pPr>
                      <a:r>
                        <a:rPr lang="zh-CN" sz="1600" b="1" kern="100" dirty="0">
                          <a:latin typeface="黑体" pitchFamily="49" charset="-122"/>
                          <a:ea typeface="黑体" pitchFamily="49" charset="-122"/>
                        </a:rPr>
                        <a:t>条款号</a:t>
                      </a: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ts val="2000"/>
                        </a:lnSpc>
                        <a:spcAft>
                          <a:spcPts val="0"/>
                        </a:spcAft>
                      </a:pPr>
                      <a:r>
                        <a:rPr lang="zh-CN" sz="1600" b="1" kern="100">
                          <a:latin typeface="黑体" pitchFamily="49" charset="-122"/>
                          <a:ea typeface="黑体" pitchFamily="49" charset="-122"/>
                        </a:rPr>
                        <a:t>评审因素与评审标准</a:t>
                      </a: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3453">
                <a:tc>
                  <a:txBody>
                    <a:bodyPr/>
                    <a:lstStyle/>
                    <a:p>
                      <a:pPr algn="ctr">
                        <a:lnSpc>
                          <a:spcPts val="2000"/>
                        </a:lnSpc>
                        <a:spcAft>
                          <a:spcPts val="0"/>
                        </a:spcAft>
                      </a:pPr>
                      <a:r>
                        <a:rPr lang="en-US" sz="1600" b="1" kern="100" dirty="0">
                          <a:latin typeface="黑体" pitchFamily="49" charset="-122"/>
                          <a:ea typeface="黑体" pitchFamily="49" charset="-122"/>
                        </a:rPr>
                        <a:t>2.1.1</a:t>
                      </a:r>
                      <a:endParaRPr lang="zh-CN" sz="1600" b="1" kern="100" dirty="0">
                        <a:latin typeface="黑体" pitchFamily="49" charset="-122"/>
                        <a:ea typeface="黑体" pitchFamily="49" charset="-122"/>
                      </a:endParaRP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600" b="1" kern="100" dirty="0">
                          <a:latin typeface="黑体" pitchFamily="49" charset="-122"/>
                          <a:ea typeface="黑体" pitchFamily="49" charset="-122"/>
                        </a:rPr>
                        <a:t>形式评审与响应性评审标准</a:t>
                      </a: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ts val="1800"/>
                        </a:lnSpc>
                        <a:spcAft>
                          <a:spcPts val="0"/>
                        </a:spcAft>
                      </a:pPr>
                      <a:r>
                        <a:rPr lang="zh-CN" sz="1600" b="1" kern="100" dirty="0">
                          <a:latin typeface="黑体" pitchFamily="49" charset="-122"/>
                          <a:ea typeface="黑体" pitchFamily="49" charset="-122"/>
                        </a:rPr>
                        <a:t>第一个信封（商务及技术文件）评审标准：</a:t>
                      </a:r>
                    </a:p>
                    <a:p>
                      <a:pPr indent="266700" algn="just">
                        <a:lnSpc>
                          <a:spcPts val="1800"/>
                        </a:lnSpc>
                        <a:spcAft>
                          <a:spcPts val="0"/>
                        </a:spcAft>
                      </a:pPr>
                      <a:r>
                        <a:rPr lang="zh-CN" sz="1600" b="1" kern="100" dirty="0">
                          <a:latin typeface="黑体" pitchFamily="49" charset="-122"/>
                          <a:ea typeface="黑体" pitchFamily="49" charset="-122"/>
                        </a:rPr>
                        <a:t>（</a:t>
                      </a:r>
                      <a:r>
                        <a:rPr lang="en-US" sz="1600" b="1" kern="100" dirty="0">
                          <a:latin typeface="黑体" pitchFamily="49" charset="-122"/>
                          <a:ea typeface="黑体" pitchFamily="49" charset="-122"/>
                        </a:rPr>
                        <a:t>1</a:t>
                      </a:r>
                      <a:r>
                        <a:rPr lang="zh-CN" sz="1600" b="1" kern="100" dirty="0">
                          <a:latin typeface="黑体" pitchFamily="49" charset="-122"/>
                          <a:ea typeface="黑体" pitchFamily="49" charset="-122"/>
                        </a:rPr>
                        <a:t>）投标文件按照招标文件规定的格式、内容填写，字迹清晰可辨：</a:t>
                      </a:r>
                    </a:p>
                    <a:p>
                      <a:pPr indent="266700" algn="just">
                        <a:lnSpc>
                          <a:spcPts val="1800"/>
                        </a:lnSpc>
                        <a:spcAft>
                          <a:spcPts val="0"/>
                        </a:spcAft>
                      </a:pPr>
                      <a:r>
                        <a:rPr lang="en-US" sz="1600" b="1" kern="100" dirty="0">
                          <a:latin typeface="黑体" pitchFamily="49" charset="-122"/>
                          <a:ea typeface="黑体" pitchFamily="49" charset="-122"/>
                        </a:rPr>
                        <a:t>a.</a:t>
                      </a:r>
                      <a:r>
                        <a:rPr lang="zh-CN" sz="1600" b="1" kern="100" dirty="0">
                          <a:latin typeface="黑体" pitchFamily="49" charset="-122"/>
                          <a:ea typeface="黑体" pitchFamily="49" charset="-122"/>
                        </a:rPr>
                        <a:t>投标函按招标文件规定填报了项目名称、标段号、补遗书编号（如有）、工期、工程质量要求及安全目标；</a:t>
                      </a:r>
                    </a:p>
                    <a:p>
                      <a:pPr indent="266700" algn="just">
                        <a:lnSpc>
                          <a:spcPts val="1800"/>
                        </a:lnSpc>
                        <a:spcAft>
                          <a:spcPts val="0"/>
                        </a:spcAft>
                      </a:pPr>
                      <a:r>
                        <a:rPr lang="en-US" sz="1600" b="1" kern="100" dirty="0">
                          <a:latin typeface="黑体" pitchFamily="49" charset="-122"/>
                          <a:ea typeface="黑体" pitchFamily="49" charset="-122"/>
                        </a:rPr>
                        <a:t>b.</a:t>
                      </a:r>
                      <a:r>
                        <a:rPr lang="zh-CN" sz="1600" b="1" kern="100" dirty="0">
                          <a:latin typeface="黑体" pitchFamily="49" charset="-122"/>
                          <a:ea typeface="黑体" pitchFamily="49" charset="-122"/>
                        </a:rPr>
                        <a:t>投标函附录的所有数据均符合招标文件规定；</a:t>
                      </a:r>
                    </a:p>
                    <a:p>
                      <a:pPr indent="266700" algn="just">
                        <a:lnSpc>
                          <a:spcPts val="1800"/>
                        </a:lnSpc>
                        <a:spcAft>
                          <a:spcPts val="0"/>
                        </a:spcAft>
                      </a:pPr>
                      <a:r>
                        <a:rPr lang="en-US" sz="1600" b="1" kern="100" dirty="0">
                          <a:latin typeface="黑体" pitchFamily="49" charset="-122"/>
                          <a:ea typeface="黑体" pitchFamily="49" charset="-122"/>
                        </a:rPr>
                        <a:t>c.</a:t>
                      </a:r>
                      <a:r>
                        <a:rPr lang="zh-CN" sz="1600" b="1" kern="100" dirty="0">
                          <a:latin typeface="黑体" pitchFamily="49" charset="-122"/>
                          <a:ea typeface="黑体" pitchFamily="49" charset="-122"/>
                        </a:rPr>
                        <a:t>投标文件组成齐全完整，内容均按规定填写。</a:t>
                      </a:r>
                    </a:p>
                    <a:p>
                      <a:pPr indent="266700" algn="just">
                        <a:lnSpc>
                          <a:spcPts val="1800"/>
                        </a:lnSpc>
                        <a:spcAft>
                          <a:spcPts val="0"/>
                        </a:spcAft>
                      </a:pPr>
                      <a:r>
                        <a:rPr lang="zh-CN" sz="1600" b="1" kern="100" dirty="0">
                          <a:latin typeface="黑体" pitchFamily="49" charset="-122"/>
                          <a:ea typeface="黑体" pitchFamily="49" charset="-122"/>
                        </a:rPr>
                        <a:t>（</a:t>
                      </a:r>
                      <a:r>
                        <a:rPr lang="en-US" sz="1600" b="1" kern="100" dirty="0">
                          <a:latin typeface="黑体" pitchFamily="49" charset="-122"/>
                          <a:ea typeface="黑体" pitchFamily="49" charset="-122"/>
                        </a:rPr>
                        <a:t>2</a:t>
                      </a:r>
                      <a:r>
                        <a:rPr lang="zh-CN" sz="1600" b="1" kern="100" dirty="0">
                          <a:latin typeface="黑体" pitchFamily="49" charset="-122"/>
                          <a:ea typeface="黑体" pitchFamily="49" charset="-122"/>
                        </a:rPr>
                        <a:t>）投标文件上法定代表人或其委托代理人的签字、投标人的单位章盖章齐全，符合招标文件规定。</a:t>
                      </a:r>
                    </a:p>
                    <a:p>
                      <a:pPr indent="266700" algn="just">
                        <a:lnSpc>
                          <a:spcPts val="1800"/>
                        </a:lnSpc>
                        <a:spcAft>
                          <a:spcPts val="0"/>
                        </a:spcAft>
                      </a:pPr>
                      <a:r>
                        <a:rPr lang="zh-CN" sz="1600" b="1" kern="100" dirty="0">
                          <a:latin typeface="黑体" pitchFamily="49" charset="-122"/>
                          <a:ea typeface="黑体" pitchFamily="49" charset="-122"/>
                        </a:rPr>
                        <a:t>（</a:t>
                      </a:r>
                      <a:r>
                        <a:rPr lang="en-US" sz="1600" b="1" kern="100" dirty="0">
                          <a:latin typeface="黑体" pitchFamily="49" charset="-122"/>
                          <a:ea typeface="黑体" pitchFamily="49" charset="-122"/>
                        </a:rPr>
                        <a:t>3</a:t>
                      </a:r>
                      <a:r>
                        <a:rPr lang="zh-CN" sz="1600" b="1" kern="100" dirty="0">
                          <a:latin typeface="黑体" pitchFamily="49" charset="-122"/>
                          <a:ea typeface="黑体" pitchFamily="49" charset="-122"/>
                        </a:rPr>
                        <a:t>）与申请资格预审时比较，投标人发生合并、分立、破产等重大变化的，仍具备资格预审文件规定的相应资格条件且其投标未影响招标公正性：</a:t>
                      </a:r>
                    </a:p>
                    <a:p>
                      <a:pPr indent="266700" algn="just">
                        <a:lnSpc>
                          <a:spcPts val="1800"/>
                        </a:lnSpc>
                        <a:spcAft>
                          <a:spcPts val="0"/>
                        </a:spcAft>
                      </a:pPr>
                      <a:r>
                        <a:rPr lang="en-US" sz="1600" b="1" kern="100" dirty="0">
                          <a:latin typeface="黑体" pitchFamily="49" charset="-122"/>
                          <a:ea typeface="黑体" pitchFamily="49" charset="-122"/>
                        </a:rPr>
                        <a:t>a.</a:t>
                      </a:r>
                      <a:r>
                        <a:rPr lang="zh-CN" sz="1600" b="1" kern="100" dirty="0">
                          <a:latin typeface="黑体" pitchFamily="49" charset="-122"/>
                          <a:ea typeface="黑体" pitchFamily="49" charset="-122"/>
                        </a:rPr>
                        <a:t>投标人应提供相关部门的合法批件及企业法人营业执照和资质证书等证件的副本变更记录复印件；</a:t>
                      </a:r>
                    </a:p>
                    <a:p>
                      <a:pPr indent="266700" algn="just">
                        <a:lnSpc>
                          <a:spcPts val="1800"/>
                        </a:lnSpc>
                        <a:spcAft>
                          <a:spcPts val="0"/>
                        </a:spcAft>
                      </a:pPr>
                      <a:r>
                        <a:rPr lang="en-US" sz="1600" b="1" kern="100" dirty="0">
                          <a:latin typeface="黑体" pitchFamily="49" charset="-122"/>
                          <a:ea typeface="黑体" pitchFamily="49" charset="-122"/>
                        </a:rPr>
                        <a:t>b.</a:t>
                      </a:r>
                      <a:r>
                        <a:rPr lang="zh-CN" sz="1600" b="1" kern="100" dirty="0">
                          <a:latin typeface="黑体" pitchFamily="49" charset="-122"/>
                          <a:ea typeface="黑体" pitchFamily="49" charset="-122"/>
                        </a:rPr>
                        <a:t>投标人仍然满足资格预审文件中规定的资格预审条件最低要求（资质、业绩、人员、信誉、财务等）；</a:t>
                      </a:r>
                    </a:p>
                    <a:p>
                      <a:pPr indent="266700" algn="just">
                        <a:lnSpc>
                          <a:spcPts val="1800"/>
                        </a:lnSpc>
                        <a:spcAft>
                          <a:spcPts val="0"/>
                        </a:spcAft>
                      </a:pPr>
                      <a:r>
                        <a:rPr lang="en-US" sz="1600" b="1" kern="100" dirty="0">
                          <a:latin typeface="黑体" pitchFamily="49" charset="-122"/>
                          <a:ea typeface="黑体" pitchFamily="49" charset="-122"/>
                        </a:rPr>
                        <a:t>c.</a:t>
                      </a:r>
                      <a:r>
                        <a:rPr lang="zh-CN" sz="1600" b="1" kern="100" dirty="0">
                          <a:latin typeface="黑体" pitchFamily="49" charset="-122"/>
                          <a:ea typeface="黑体" pitchFamily="49" charset="-122"/>
                        </a:rPr>
                        <a:t>与所投标段的其他投标人不存在控股、管理关系或单位负责人为同一人的情况；与招标人也不存在利害关系并可能影响招标公正性</a:t>
                      </a:r>
                      <a:r>
                        <a:rPr lang="zh-CN" sz="1600" b="1" kern="100" dirty="0" smtClean="0">
                          <a:latin typeface="黑体" pitchFamily="49" charset="-122"/>
                          <a:ea typeface="黑体" pitchFamily="49" charset="-122"/>
                        </a:rPr>
                        <a:t>。</a:t>
                      </a:r>
                      <a:endParaRPr lang="zh-CN" sz="1600" b="1" kern="100" dirty="0">
                        <a:latin typeface="黑体" pitchFamily="49" charset="-122"/>
                        <a:ea typeface="黑体" pitchFamily="49" charset="-122"/>
                      </a:endParaRP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7" name="表格 6"/>
          <p:cNvGraphicFramePr>
            <a:graphicFrameLocks noGrp="1"/>
          </p:cNvGraphicFramePr>
          <p:nvPr/>
        </p:nvGraphicFramePr>
        <p:xfrm>
          <a:off x="539552" y="913284"/>
          <a:ext cx="8424937" cy="4257453"/>
        </p:xfrm>
        <a:graphic>
          <a:graphicData uri="http://schemas.openxmlformats.org/drawingml/2006/table">
            <a:tbl>
              <a:tblPr/>
              <a:tblGrid>
                <a:gridCol w="435773"/>
                <a:gridCol w="435773"/>
                <a:gridCol w="7553391"/>
              </a:tblGrid>
              <a:tr h="173011">
                <a:tc gridSpan="2">
                  <a:txBody>
                    <a:bodyPr/>
                    <a:lstStyle/>
                    <a:p>
                      <a:pPr algn="ctr">
                        <a:lnSpc>
                          <a:spcPts val="2000"/>
                        </a:lnSpc>
                        <a:spcAft>
                          <a:spcPts val="0"/>
                        </a:spcAft>
                      </a:pPr>
                      <a:r>
                        <a:rPr lang="zh-CN" sz="1600" b="1" kern="100" dirty="0">
                          <a:latin typeface="黑体" pitchFamily="49" charset="-122"/>
                          <a:ea typeface="黑体" pitchFamily="49" charset="-122"/>
                        </a:rPr>
                        <a:t>条款号</a:t>
                      </a: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ts val="2000"/>
                        </a:lnSpc>
                        <a:spcAft>
                          <a:spcPts val="0"/>
                        </a:spcAft>
                      </a:pPr>
                      <a:r>
                        <a:rPr lang="zh-CN" sz="1600" b="1" kern="100">
                          <a:latin typeface="黑体" pitchFamily="49" charset="-122"/>
                          <a:ea typeface="黑体" pitchFamily="49" charset="-122"/>
                        </a:rPr>
                        <a:t>评审因素与评审标准</a:t>
                      </a: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3453">
                <a:tc>
                  <a:txBody>
                    <a:bodyPr/>
                    <a:lstStyle/>
                    <a:p>
                      <a:pPr algn="ctr">
                        <a:lnSpc>
                          <a:spcPts val="2000"/>
                        </a:lnSpc>
                        <a:spcAft>
                          <a:spcPts val="0"/>
                        </a:spcAft>
                      </a:pPr>
                      <a:r>
                        <a:rPr lang="en-US" sz="1600" b="1" kern="100" dirty="0">
                          <a:latin typeface="黑体" pitchFamily="49" charset="-122"/>
                          <a:ea typeface="黑体" pitchFamily="49" charset="-122"/>
                        </a:rPr>
                        <a:t>2.1.1</a:t>
                      </a:r>
                      <a:endParaRPr lang="zh-CN" sz="1600" b="1" kern="100" dirty="0">
                        <a:latin typeface="黑体" pitchFamily="49" charset="-122"/>
                        <a:ea typeface="黑体" pitchFamily="49" charset="-122"/>
                      </a:endParaRP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600" b="1" kern="100" dirty="0">
                          <a:latin typeface="黑体" pitchFamily="49" charset="-122"/>
                          <a:ea typeface="黑体" pitchFamily="49" charset="-122"/>
                        </a:rPr>
                        <a:t>形式评审与响应性评审标准</a:t>
                      </a: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ts val="1800"/>
                        </a:lnSpc>
                        <a:spcAft>
                          <a:spcPts val="0"/>
                        </a:spcAft>
                      </a:pPr>
                      <a:r>
                        <a:rPr lang="zh-CN" sz="1600" b="1" kern="100" dirty="0">
                          <a:latin typeface="黑体" pitchFamily="49" charset="-122"/>
                          <a:ea typeface="黑体" pitchFamily="49" charset="-122"/>
                        </a:rPr>
                        <a:t>第一个信封（商务及技术文件）评审标准：</a:t>
                      </a:r>
                    </a:p>
                    <a:p>
                      <a:pPr marL="0" indent="266700" algn="just"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4</a:t>
                      </a:r>
                      <a:r>
                        <a:rPr lang="zh-CN" altLang="zh-CN" sz="1600" b="1" kern="100" dirty="0" smtClean="0">
                          <a:solidFill>
                            <a:schemeClr val="tx1"/>
                          </a:solidFill>
                          <a:latin typeface="黑体" pitchFamily="49" charset="-122"/>
                          <a:ea typeface="黑体" pitchFamily="49" charset="-122"/>
                          <a:cs typeface="+mn-cs"/>
                        </a:rPr>
                        <a:t>）投标人按照招标文件的规定提供了投标保证金：</a:t>
                      </a:r>
                    </a:p>
                    <a:p>
                      <a:pPr marL="0" indent="266700" algn="just" defTabSz="914400" rtl="0" eaLnBrk="1" latinLnBrk="0" hangingPunct="1">
                        <a:lnSpc>
                          <a:spcPts val="1800"/>
                        </a:lnSpc>
                        <a:spcAft>
                          <a:spcPts val="0"/>
                        </a:spcAft>
                      </a:pPr>
                      <a:r>
                        <a:rPr lang="en-US" altLang="zh-CN" sz="1600" b="1" kern="100" dirty="0" smtClean="0">
                          <a:solidFill>
                            <a:schemeClr val="tx1"/>
                          </a:solidFill>
                          <a:latin typeface="黑体" pitchFamily="49" charset="-122"/>
                          <a:ea typeface="黑体" pitchFamily="49" charset="-122"/>
                          <a:cs typeface="+mn-cs"/>
                        </a:rPr>
                        <a:t>a.</a:t>
                      </a:r>
                      <a:r>
                        <a:rPr lang="zh-CN" altLang="zh-CN" sz="1600" b="1" kern="100" dirty="0" smtClean="0">
                          <a:solidFill>
                            <a:schemeClr val="tx1"/>
                          </a:solidFill>
                          <a:latin typeface="黑体" pitchFamily="49" charset="-122"/>
                          <a:ea typeface="黑体" pitchFamily="49" charset="-122"/>
                          <a:cs typeface="+mn-cs"/>
                        </a:rPr>
                        <a:t>投标保证金金额符合招标文件规定的金额，且投标保证金有效期不少于投标有效期；</a:t>
                      </a:r>
                      <a:endParaRPr lang="en-US" altLang="zh-CN" sz="1600" b="1" kern="100" dirty="0" smtClean="0">
                        <a:solidFill>
                          <a:schemeClr val="tx1"/>
                        </a:solidFill>
                        <a:latin typeface="黑体" pitchFamily="49" charset="-122"/>
                        <a:ea typeface="黑体" pitchFamily="49" charset="-122"/>
                        <a:cs typeface="+mn-cs"/>
                      </a:endParaRPr>
                    </a:p>
                    <a:p>
                      <a:pPr marL="0" indent="266700" algn="just" defTabSz="914400" rtl="0" eaLnBrk="1" latinLnBrk="0" hangingPunct="1">
                        <a:lnSpc>
                          <a:spcPts val="1800"/>
                        </a:lnSpc>
                        <a:spcAft>
                          <a:spcPts val="0"/>
                        </a:spcAft>
                      </a:pPr>
                      <a:r>
                        <a:rPr lang="en-US" altLang="zh-CN" sz="1600" b="1" kern="100" dirty="0" smtClean="0">
                          <a:solidFill>
                            <a:schemeClr val="tx1"/>
                          </a:solidFill>
                          <a:latin typeface="黑体" pitchFamily="49" charset="-122"/>
                          <a:ea typeface="黑体" pitchFamily="49" charset="-122"/>
                          <a:cs typeface="+mn-cs"/>
                        </a:rPr>
                        <a:t>b.</a:t>
                      </a:r>
                      <a:r>
                        <a:rPr lang="zh-CN" altLang="zh-CN" sz="1600" b="1" kern="100" dirty="0" smtClean="0">
                          <a:solidFill>
                            <a:schemeClr val="tx1"/>
                          </a:solidFill>
                          <a:latin typeface="黑体" pitchFamily="49" charset="-122"/>
                          <a:ea typeface="黑体" pitchFamily="49" charset="-122"/>
                          <a:cs typeface="+mn-cs"/>
                        </a:rPr>
                        <a:t>若投标保证金采用现金或支票形式提交，投标人应在递交投标文件截止时间之前，将投标保证金由投标人的基本账户转入招标人指定账户；</a:t>
                      </a:r>
                    </a:p>
                    <a:p>
                      <a:pPr marL="0" indent="266700" algn="just" defTabSz="914400" rtl="0" eaLnBrk="1" latinLnBrk="0" hangingPunct="1">
                        <a:lnSpc>
                          <a:spcPts val="1800"/>
                        </a:lnSpc>
                        <a:spcAft>
                          <a:spcPts val="0"/>
                        </a:spcAft>
                      </a:pPr>
                      <a:r>
                        <a:rPr lang="en-US" altLang="zh-CN" sz="1600" b="1" kern="100" dirty="0" smtClean="0">
                          <a:solidFill>
                            <a:schemeClr val="tx1"/>
                          </a:solidFill>
                          <a:latin typeface="黑体" pitchFamily="49" charset="-122"/>
                          <a:ea typeface="黑体" pitchFamily="49" charset="-122"/>
                          <a:cs typeface="+mn-cs"/>
                        </a:rPr>
                        <a:t>c.</a:t>
                      </a:r>
                      <a:r>
                        <a:rPr lang="zh-CN" altLang="zh-CN" sz="1600" b="1" kern="100" dirty="0" smtClean="0">
                          <a:solidFill>
                            <a:schemeClr val="tx1"/>
                          </a:solidFill>
                          <a:latin typeface="黑体" pitchFamily="49" charset="-122"/>
                          <a:ea typeface="黑体" pitchFamily="49" charset="-122"/>
                          <a:cs typeface="+mn-cs"/>
                        </a:rPr>
                        <a:t>若投标保证金采用银行保函形式提交，银行保函的格式、开具保函的银行均满足招标文件要求，且在递交投标文件截止时间之前向招标人提交了银行保函原件。</a:t>
                      </a:r>
                    </a:p>
                    <a:p>
                      <a:pPr marL="0" indent="266700" algn="just"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5</a:t>
                      </a:r>
                      <a:r>
                        <a:rPr lang="zh-CN" altLang="zh-CN" sz="1600" b="1" kern="100" dirty="0" smtClean="0">
                          <a:solidFill>
                            <a:schemeClr val="tx1"/>
                          </a:solidFill>
                          <a:latin typeface="黑体" pitchFamily="49" charset="-122"/>
                          <a:ea typeface="黑体" pitchFamily="49" charset="-122"/>
                          <a:cs typeface="+mn-cs"/>
                        </a:rPr>
                        <a:t>）投标人法定代表人授权委托代理人签署投标文件的，须提交授权委托书，且授权人和被授权人均在授权委托书上签名，未使用印章、签名章或其他电子制版签名代替。</a:t>
                      </a:r>
                    </a:p>
                    <a:p>
                      <a:pPr marL="0" indent="266700" algn="just"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6</a:t>
                      </a:r>
                      <a:r>
                        <a:rPr lang="zh-CN" altLang="zh-CN" sz="1600" b="1" kern="100" dirty="0" smtClean="0">
                          <a:solidFill>
                            <a:schemeClr val="tx1"/>
                          </a:solidFill>
                          <a:latin typeface="黑体" pitchFamily="49" charset="-122"/>
                          <a:ea typeface="黑体" pitchFamily="49" charset="-122"/>
                          <a:cs typeface="+mn-cs"/>
                        </a:rPr>
                        <a:t>）投标人法定代表人亲自签署投标文件的，提供了法定代表人身份证明，且法定代表人在法定代表人身份证明上签名，未使用印章、签名章或其他电子制版签名代替。</a:t>
                      </a:r>
                      <a:endParaRPr lang="en-US" altLang="zh-CN" sz="1600" b="1" kern="100" dirty="0" smtClean="0">
                        <a:solidFill>
                          <a:schemeClr val="tx1"/>
                        </a:solidFill>
                        <a:latin typeface="黑体" pitchFamily="49" charset="-122"/>
                        <a:ea typeface="黑体" pitchFamily="49" charset="-122"/>
                        <a:cs typeface="+mn-cs"/>
                      </a:endParaRPr>
                    </a:p>
                    <a:p>
                      <a:pPr marL="0" indent="266700" algn="just"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7</a:t>
                      </a:r>
                      <a:r>
                        <a:rPr lang="zh-CN" altLang="zh-CN" sz="1600" b="1" kern="100" dirty="0" smtClean="0">
                          <a:solidFill>
                            <a:schemeClr val="tx1"/>
                          </a:solidFill>
                          <a:latin typeface="黑体" pitchFamily="49" charset="-122"/>
                          <a:ea typeface="黑体" pitchFamily="49" charset="-122"/>
                          <a:cs typeface="+mn-cs"/>
                        </a:rPr>
                        <a:t>）投标人以联合体形式投标时，联合体满足招标文件的要求：</a:t>
                      </a:r>
                    </a:p>
                    <a:p>
                      <a:pPr marL="0" indent="266700" algn="just" defTabSz="914400" rtl="0" eaLnBrk="1" latinLnBrk="0" hangingPunct="1">
                        <a:lnSpc>
                          <a:spcPts val="1800"/>
                        </a:lnSpc>
                        <a:spcAft>
                          <a:spcPts val="0"/>
                        </a:spcAft>
                      </a:pPr>
                      <a:r>
                        <a:rPr lang="en-US" altLang="zh-CN" sz="1600" b="1" kern="100" dirty="0" smtClean="0">
                          <a:solidFill>
                            <a:schemeClr val="tx1"/>
                          </a:solidFill>
                          <a:latin typeface="黑体" pitchFamily="49" charset="-122"/>
                          <a:ea typeface="黑体" pitchFamily="49" charset="-122"/>
                          <a:cs typeface="+mn-cs"/>
                        </a:rPr>
                        <a:t>a.</a:t>
                      </a:r>
                      <a:r>
                        <a:rPr lang="zh-CN" altLang="zh-CN" sz="1600" b="1" kern="100" dirty="0" smtClean="0">
                          <a:solidFill>
                            <a:schemeClr val="tx1"/>
                          </a:solidFill>
                          <a:latin typeface="黑体" pitchFamily="49" charset="-122"/>
                          <a:ea typeface="黑体" pitchFamily="49" charset="-122"/>
                          <a:cs typeface="+mn-cs"/>
                        </a:rPr>
                        <a:t>未进行资格预审的，投标人按照招标文件提供的格式签订了联合体协议书，明确各方承担连带责任，并明确了联合体牵头人；</a:t>
                      </a:r>
                      <a:endParaRPr lang="zh-CN" sz="1600" b="1" kern="100" dirty="0">
                        <a:latin typeface="黑体" pitchFamily="49" charset="-122"/>
                        <a:ea typeface="黑体" pitchFamily="49" charset="-122"/>
                      </a:endParaRP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7" name="表格 6"/>
          <p:cNvGraphicFramePr>
            <a:graphicFrameLocks noGrp="1"/>
          </p:cNvGraphicFramePr>
          <p:nvPr/>
        </p:nvGraphicFramePr>
        <p:xfrm>
          <a:off x="539552" y="913284"/>
          <a:ext cx="8424937" cy="4597400"/>
        </p:xfrm>
        <a:graphic>
          <a:graphicData uri="http://schemas.openxmlformats.org/drawingml/2006/table">
            <a:tbl>
              <a:tblPr/>
              <a:tblGrid>
                <a:gridCol w="435773"/>
                <a:gridCol w="435773"/>
                <a:gridCol w="7553391"/>
              </a:tblGrid>
              <a:tr h="173011">
                <a:tc gridSpan="2">
                  <a:txBody>
                    <a:bodyPr/>
                    <a:lstStyle/>
                    <a:p>
                      <a:pPr algn="ctr">
                        <a:lnSpc>
                          <a:spcPts val="2000"/>
                        </a:lnSpc>
                        <a:spcAft>
                          <a:spcPts val="0"/>
                        </a:spcAft>
                      </a:pPr>
                      <a:r>
                        <a:rPr lang="zh-CN" sz="1600" b="1" kern="100" dirty="0">
                          <a:latin typeface="黑体" pitchFamily="49" charset="-122"/>
                          <a:ea typeface="黑体" pitchFamily="49" charset="-122"/>
                        </a:rPr>
                        <a:t>条款号</a:t>
                      </a: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ts val="2000"/>
                        </a:lnSpc>
                        <a:spcAft>
                          <a:spcPts val="0"/>
                        </a:spcAft>
                      </a:pPr>
                      <a:r>
                        <a:rPr lang="zh-CN" sz="1600" b="1" kern="100">
                          <a:latin typeface="黑体" pitchFamily="49" charset="-122"/>
                          <a:ea typeface="黑体" pitchFamily="49" charset="-122"/>
                        </a:rPr>
                        <a:t>评审因素与评审标准</a:t>
                      </a: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3453">
                <a:tc>
                  <a:txBody>
                    <a:bodyPr/>
                    <a:lstStyle/>
                    <a:p>
                      <a:pPr algn="ctr">
                        <a:lnSpc>
                          <a:spcPts val="2000"/>
                        </a:lnSpc>
                        <a:spcAft>
                          <a:spcPts val="0"/>
                        </a:spcAft>
                      </a:pPr>
                      <a:r>
                        <a:rPr lang="en-US" sz="1600" b="1" kern="100" dirty="0">
                          <a:latin typeface="黑体" pitchFamily="49" charset="-122"/>
                          <a:ea typeface="黑体" pitchFamily="49" charset="-122"/>
                        </a:rPr>
                        <a:t>2.1.1</a:t>
                      </a:r>
                      <a:endParaRPr lang="zh-CN" sz="1600" b="1" kern="100" dirty="0">
                        <a:latin typeface="黑体" pitchFamily="49" charset="-122"/>
                        <a:ea typeface="黑体" pitchFamily="49" charset="-122"/>
                      </a:endParaRP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600" b="1" kern="100" dirty="0">
                          <a:latin typeface="黑体" pitchFamily="49" charset="-122"/>
                          <a:ea typeface="黑体" pitchFamily="49" charset="-122"/>
                        </a:rPr>
                        <a:t>形式评审与响应性评审标准</a:t>
                      </a: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第一个信封（商务及技术文件）评审标准：</a:t>
                      </a:r>
                    </a:p>
                    <a:p>
                      <a:pPr marL="0" indent="266700" algn="l" defTabSz="914400" rtl="0" eaLnBrk="1" latinLnBrk="0" hangingPunct="1">
                        <a:lnSpc>
                          <a:spcPts val="1800"/>
                        </a:lnSpc>
                        <a:spcAft>
                          <a:spcPts val="0"/>
                        </a:spcAft>
                      </a:pPr>
                      <a:r>
                        <a:rPr lang="en-US" altLang="zh-CN" sz="1600" b="1" kern="100" dirty="0" smtClean="0">
                          <a:solidFill>
                            <a:schemeClr val="tx1"/>
                          </a:solidFill>
                          <a:latin typeface="黑体" pitchFamily="49" charset="-122"/>
                          <a:ea typeface="黑体" pitchFamily="49" charset="-122"/>
                          <a:cs typeface="+mn-cs"/>
                        </a:rPr>
                        <a:t>b.</a:t>
                      </a:r>
                      <a:r>
                        <a:rPr lang="zh-CN" altLang="zh-CN" sz="1600" b="1" kern="100" dirty="0" smtClean="0">
                          <a:solidFill>
                            <a:schemeClr val="tx1"/>
                          </a:solidFill>
                          <a:latin typeface="黑体" pitchFamily="49" charset="-122"/>
                          <a:ea typeface="黑体" pitchFamily="49" charset="-122"/>
                          <a:cs typeface="+mn-cs"/>
                        </a:rPr>
                        <a:t>已进行资格预审的，投标人提供了资格预审申请文件中所附的联合体协议书复印件，且通过资格预审后的联合体无成员增减或更换的情况。</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8</a:t>
                      </a:r>
                      <a:r>
                        <a:rPr lang="zh-CN" altLang="zh-CN" sz="1600" b="1" kern="100" dirty="0" smtClean="0">
                          <a:solidFill>
                            <a:schemeClr val="tx1"/>
                          </a:solidFill>
                          <a:latin typeface="黑体" pitchFamily="49" charset="-122"/>
                          <a:ea typeface="黑体" pitchFamily="49" charset="-122"/>
                          <a:cs typeface="+mn-cs"/>
                        </a:rPr>
                        <a:t>）投标人如有分包计划，符合招标文件第二章“投标人须知”第</a:t>
                      </a:r>
                      <a:r>
                        <a:rPr lang="en-US" altLang="zh-CN" sz="1600" b="1" kern="100" dirty="0" smtClean="0">
                          <a:solidFill>
                            <a:schemeClr val="tx1"/>
                          </a:solidFill>
                          <a:latin typeface="黑体" pitchFamily="49" charset="-122"/>
                          <a:ea typeface="黑体" pitchFamily="49" charset="-122"/>
                          <a:cs typeface="+mn-cs"/>
                        </a:rPr>
                        <a:t>1.11</a:t>
                      </a:r>
                      <a:r>
                        <a:rPr lang="zh-CN" altLang="zh-CN" sz="1600" b="1" kern="100" dirty="0" smtClean="0">
                          <a:solidFill>
                            <a:schemeClr val="tx1"/>
                          </a:solidFill>
                          <a:latin typeface="黑体" pitchFamily="49" charset="-122"/>
                          <a:ea typeface="黑体" pitchFamily="49" charset="-122"/>
                          <a:cs typeface="+mn-cs"/>
                        </a:rPr>
                        <a:t>款规定，且按招标文件第九章“投标文件格式”的要求填写了“拟分包项目情况表”。</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9</a:t>
                      </a:r>
                      <a:r>
                        <a:rPr lang="zh-CN" altLang="zh-CN" sz="1600" b="1" kern="100" dirty="0" smtClean="0">
                          <a:solidFill>
                            <a:schemeClr val="tx1"/>
                          </a:solidFill>
                          <a:latin typeface="黑体" pitchFamily="49" charset="-122"/>
                          <a:ea typeface="黑体" pitchFamily="49" charset="-122"/>
                          <a:cs typeface="+mn-cs"/>
                        </a:rPr>
                        <a:t>）同一投标人未提交两个以上不同的投标文件，但招标文件要求提交备选投标的除外。</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10</a:t>
                      </a:r>
                      <a:r>
                        <a:rPr lang="zh-CN" altLang="zh-CN" sz="1600" b="1" kern="100" dirty="0" smtClean="0">
                          <a:solidFill>
                            <a:schemeClr val="tx1"/>
                          </a:solidFill>
                          <a:latin typeface="黑体" pitchFamily="49" charset="-122"/>
                          <a:ea typeface="黑体" pitchFamily="49" charset="-122"/>
                          <a:cs typeface="+mn-cs"/>
                        </a:rPr>
                        <a:t>）投标文件中未出现有关投标报价的内容。</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11</a:t>
                      </a:r>
                      <a:r>
                        <a:rPr lang="zh-CN" altLang="zh-CN" sz="1600" b="1" kern="100" dirty="0" smtClean="0">
                          <a:solidFill>
                            <a:schemeClr val="tx1"/>
                          </a:solidFill>
                          <a:latin typeface="黑体" pitchFamily="49" charset="-122"/>
                          <a:ea typeface="黑体" pitchFamily="49" charset="-122"/>
                          <a:cs typeface="+mn-cs"/>
                        </a:rPr>
                        <a:t>）投标文件载明的招标项目完成期限未超过招标文件规定的时限。</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12</a:t>
                      </a:r>
                      <a:r>
                        <a:rPr lang="zh-CN" altLang="zh-CN" sz="1600" b="1" kern="100" dirty="0" smtClean="0">
                          <a:solidFill>
                            <a:schemeClr val="tx1"/>
                          </a:solidFill>
                          <a:latin typeface="黑体" pitchFamily="49" charset="-122"/>
                          <a:ea typeface="黑体" pitchFamily="49" charset="-122"/>
                          <a:cs typeface="+mn-cs"/>
                        </a:rPr>
                        <a:t>）投标文件对招标文件的实质性要求和条件作出响应。</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13</a:t>
                      </a:r>
                      <a:r>
                        <a:rPr lang="zh-CN" altLang="zh-CN" sz="1600" b="1" kern="100" dirty="0" smtClean="0">
                          <a:solidFill>
                            <a:schemeClr val="tx1"/>
                          </a:solidFill>
                          <a:latin typeface="黑体" pitchFamily="49" charset="-122"/>
                          <a:ea typeface="黑体" pitchFamily="49" charset="-122"/>
                          <a:cs typeface="+mn-cs"/>
                        </a:rPr>
                        <a:t>）权利义务符合招标文件规定：</a:t>
                      </a:r>
                    </a:p>
                    <a:p>
                      <a:pPr marL="0" indent="266700" algn="l" defTabSz="914400" rtl="0" eaLnBrk="1" latinLnBrk="0" hangingPunct="1">
                        <a:lnSpc>
                          <a:spcPts val="1800"/>
                        </a:lnSpc>
                        <a:spcAft>
                          <a:spcPts val="0"/>
                        </a:spcAft>
                      </a:pPr>
                      <a:r>
                        <a:rPr lang="en-US" altLang="zh-CN" sz="1600" b="1" kern="100" dirty="0" smtClean="0">
                          <a:solidFill>
                            <a:schemeClr val="tx1"/>
                          </a:solidFill>
                          <a:latin typeface="黑体" pitchFamily="49" charset="-122"/>
                          <a:ea typeface="黑体" pitchFamily="49" charset="-122"/>
                          <a:cs typeface="+mn-cs"/>
                        </a:rPr>
                        <a:t>a.</a:t>
                      </a:r>
                      <a:r>
                        <a:rPr lang="zh-CN" altLang="zh-CN" sz="1600" b="1" kern="100" dirty="0" smtClean="0">
                          <a:solidFill>
                            <a:schemeClr val="tx1"/>
                          </a:solidFill>
                          <a:latin typeface="黑体" pitchFamily="49" charset="-122"/>
                          <a:ea typeface="黑体" pitchFamily="49" charset="-122"/>
                          <a:cs typeface="+mn-cs"/>
                        </a:rPr>
                        <a:t>投标人应接受招标文件规定的风险划分原则，未提出新的风险划分办法；</a:t>
                      </a:r>
                    </a:p>
                    <a:p>
                      <a:pPr marL="0" indent="266700" algn="l" defTabSz="914400" rtl="0" eaLnBrk="1" latinLnBrk="0" hangingPunct="1">
                        <a:lnSpc>
                          <a:spcPts val="1800"/>
                        </a:lnSpc>
                        <a:spcAft>
                          <a:spcPts val="0"/>
                        </a:spcAft>
                      </a:pPr>
                      <a:r>
                        <a:rPr lang="en-US" altLang="zh-CN" sz="1600" b="1" kern="100" dirty="0" smtClean="0">
                          <a:solidFill>
                            <a:schemeClr val="tx1"/>
                          </a:solidFill>
                          <a:latin typeface="黑体" pitchFamily="49" charset="-122"/>
                          <a:ea typeface="黑体" pitchFamily="49" charset="-122"/>
                          <a:cs typeface="+mn-cs"/>
                        </a:rPr>
                        <a:t>b.</a:t>
                      </a:r>
                      <a:r>
                        <a:rPr lang="zh-CN" altLang="zh-CN" sz="1600" b="1" kern="100" dirty="0" smtClean="0">
                          <a:solidFill>
                            <a:schemeClr val="tx1"/>
                          </a:solidFill>
                          <a:latin typeface="黑体" pitchFamily="49" charset="-122"/>
                          <a:ea typeface="黑体" pitchFamily="49" charset="-122"/>
                          <a:cs typeface="+mn-cs"/>
                        </a:rPr>
                        <a:t>投标人未增加发包人的责任范围，或减少投标人义务；</a:t>
                      </a:r>
                    </a:p>
                    <a:p>
                      <a:pPr marL="0" indent="266700" algn="l" defTabSz="914400" rtl="0" eaLnBrk="1" latinLnBrk="0" hangingPunct="1">
                        <a:lnSpc>
                          <a:spcPts val="1800"/>
                        </a:lnSpc>
                        <a:spcAft>
                          <a:spcPts val="0"/>
                        </a:spcAft>
                      </a:pPr>
                      <a:r>
                        <a:rPr lang="en-US" altLang="zh-CN" sz="1600" b="1" kern="100" dirty="0" smtClean="0">
                          <a:solidFill>
                            <a:schemeClr val="tx1"/>
                          </a:solidFill>
                          <a:latin typeface="黑体" pitchFamily="49" charset="-122"/>
                          <a:ea typeface="黑体" pitchFamily="49" charset="-122"/>
                          <a:cs typeface="+mn-cs"/>
                        </a:rPr>
                        <a:t>c.</a:t>
                      </a:r>
                      <a:r>
                        <a:rPr lang="zh-CN" altLang="zh-CN" sz="1600" b="1" kern="100" dirty="0" smtClean="0">
                          <a:solidFill>
                            <a:schemeClr val="tx1"/>
                          </a:solidFill>
                          <a:latin typeface="黑体" pitchFamily="49" charset="-122"/>
                          <a:ea typeface="黑体" pitchFamily="49" charset="-122"/>
                          <a:cs typeface="+mn-cs"/>
                        </a:rPr>
                        <a:t>投标人未提出不同的工程验收、计量、支付办法；</a:t>
                      </a:r>
                    </a:p>
                    <a:p>
                      <a:pPr marL="0" indent="266700" algn="l" defTabSz="914400" rtl="0" eaLnBrk="1" latinLnBrk="0" hangingPunct="1">
                        <a:lnSpc>
                          <a:spcPts val="1800"/>
                        </a:lnSpc>
                        <a:spcAft>
                          <a:spcPts val="0"/>
                        </a:spcAft>
                      </a:pPr>
                      <a:r>
                        <a:rPr lang="en-US" altLang="zh-CN" sz="1600" b="1" kern="100" dirty="0" smtClean="0">
                          <a:solidFill>
                            <a:schemeClr val="tx1"/>
                          </a:solidFill>
                          <a:latin typeface="黑体" pitchFamily="49" charset="-122"/>
                          <a:ea typeface="黑体" pitchFamily="49" charset="-122"/>
                          <a:cs typeface="+mn-cs"/>
                        </a:rPr>
                        <a:t>d.</a:t>
                      </a:r>
                      <a:r>
                        <a:rPr lang="zh-CN" altLang="zh-CN" sz="1600" b="1" kern="100" dirty="0" smtClean="0">
                          <a:solidFill>
                            <a:schemeClr val="tx1"/>
                          </a:solidFill>
                          <a:latin typeface="黑体" pitchFamily="49" charset="-122"/>
                          <a:ea typeface="黑体" pitchFamily="49" charset="-122"/>
                          <a:cs typeface="+mn-cs"/>
                        </a:rPr>
                        <a:t>投标人对合同纠纷、事故处理办法未提出异议；</a:t>
                      </a:r>
                    </a:p>
                    <a:p>
                      <a:pPr marL="0" indent="266700" algn="l" defTabSz="914400" rtl="0" eaLnBrk="1" latinLnBrk="0" hangingPunct="1">
                        <a:lnSpc>
                          <a:spcPts val="1800"/>
                        </a:lnSpc>
                        <a:spcAft>
                          <a:spcPts val="0"/>
                        </a:spcAft>
                      </a:pPr>
                      <a:r>
                        <a:rPr lang="en-US" altLang="zh-CN" sz="1600" b="1" kern="100" dirty="0" smtClean="0">
                          <a:solidFill>
                            <a:schemeClr val="tx1"/>
                          </a:solidFill>
                          <a:latin typeface="黑体" pitchFamily="49" charset="-122"/>
                          <a:ea typeface="黑体" pitchFamily="49" charset="-122"/>
                          <a:cs typeface="+mn-cs"/>
                        </a:rPr>
                        <a:t>e.</a:t>
                      </a:r>
                      <a:r>
                        <a:rPr lang="zh-CN" altLang="zh-CN" sz="1600" b="1" kern="100" dirty="0" smtClean="0">
                          <a:solidFill>
                            <a:schemeClr val="tx1"/>
                          </a:solidFill>
                          <a:latin typeface="黑体" pitchFamily="49" charset="-122"/>
                          <a:ea typeface="黑体" pitchFamily="49" charset="-122"/>
                          <a:cs typeface="+mn-cs"/>
                        </a:rPr>
                        <a:t>投标人在投标活动中无欺诈行为；</a:t>
                      </a:r>
                    </a:p>
                    <a:p>
                      <a:pPr marL="0" indent="266700" algn="l" defTabSz="914400" rtl="0" eaLnBrk="1" latinLnBrk="0" hangingPunct="1">
                        <a:lnSpc>
                          <a:spcPts val="1800"/>
                        </a:lnSpc>
                        <a:spcAft>
                          <a:spcPts val="0"/>
                        </a:spcAft>
                      </a:pPr>
                      <a:r>
                        <a:rPr lang="en-US" altLang="zh-CN" sz="1600" b="1" kern="100" dirty="0" smtClean="0">
                          <a:solidFill>
                            <a:schemeClr val="tx1"/>
                          </a:solidFill>
                          <a:latin typeface="黑体" pitchFamily="49" charset="-122"/>
                          <a:ea typeface="黑体" pitchFamily="49" charset="-122"/>
                          <a:cs typeface="+mn-cs"/>
                        </a:rPr>
                        <a:t>f.</a:t>
                      </a:r>
                      <a:r>
                        <a:rPr lang="zh-CN" altLang="zh-CN" sz="1600" b="1" kern="100" dirty="0" smtClean="0">
                          <a:solidFill>
                            <a:schemeClr val="tx1"/>
                          </a:solidFill>
                          <a:latin typeface="黑体" pitchFamily="49" charset="-122"/>
                          <a:ea typeface="黑体" pitchFamily="49" charset="-122"/>
                          <a:cs typeface="+mn-cs"/>
                        </a:rPr>
                        <a:t>投标人未对合同条款有重要保留。</a:t>
                      </a:r>
                      <a:endParaRPr lang="en-US" altLang="zh-CN" sz="1600" b="1" kern="100" dirty="0" smtClean="0">
                        <a:solidFill>
                          <a:schemeClr val="tx1"/>
                        </a:solidFill>
                        <a:latin typeface="黑体" pitchFamily="49" charset="-122"/>
                        <a:ea typeface="黑体" pitchFamily="49" charset="-122"/>
                        <a:cs typeface="+mn-cs"/>
                      </a:endParaRP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14</a:t>
                      </a:r>
                      <a:r>
                        <a:rPr lang="zh-CN" altLang="zh-CN" sz="1600" b="1" kern="100" dirty="0" smtClean="0">
                          <a:solidFill>
                            <a:schemeClr val="tx1"/>
                          </a:solidFill>
                          <a:latin typeface="黑体" pitchFamily="49" charset="-122"/>
                          <a:ea typeface="黑体" pitchFamily="49" charset="-122"/>
                          <a:cs typeface="+mn-cs"/>
                        </a:rPr>
                        <a:t>）投标文件正、副本份数符合招标文件第二章</a:t>
                      </a:r>
                      <a:r>
                        <a:rPr lang="en-US" altLang="zh-CN" sz="1600" b="1" kern="100" dirty="0" smtClean="0">
                          <a:solidFill>
                            <a:schemeClr val="tx1"/>
                          </a:solidFill>
                          <a:latin typeface="黑体" pitchFamily="49" charset="-122"/>
                          <a:ea typeface="黑体" pitchFamily="49" charset="-122"/>
                          <a:cs typeface="+mn-cs"/>
                        </a:rPr>
                        <a:t>“</a:t>
                      </a:r>
                      <a:r>
                        <a:rPr lang="zh-CN" altLang="zh-CN" sz="1600" b="1" kern="100" dirty="0" smtClean="0">
                          <a:solidFill>
                            <a:schemeClr val="tx1"/>
                          </a:solidFill>
                          <a:latin typeface="黑体" pitchFamily="49" charset="-122"/>
                          <a:ea typeface="黑体" pitchFamily="49" charset="-122"/>
                          <a:cs typeface="+mn-cs"/>
                        </a:rPr>
                        <a:t>投标人须知</a:t>
                      </a:r>
                      <a:r>
                        <a:rPr lang="en-US" altLang="zh-CN" sz="1600" b="1" kern="100" dirty="0" smtClean="0">
                          <a:solidFill>
                            <a:schemeClr val="tx1"/>
                          </a:solidFill>
                          <a:latin typeface="黑体" pitchFamily="49" charset="-122"/>
                          <a:ea typeface="黑体" pitchFamily="49" charset="-122"/>
                          <a:cs typeface="+mn-cs"/>
                        </a:rPr>
                        <a:t>”</a:t>
                      </a:r>
                      <a:r>
                        <a:rPr lang="zh-CN" altLang="zh-CN" sz="1600" b="1" kern="100" dirty="0" smtClean="0">
                          <a:solidFill>
                            <a:schemeClr val="tx1"/>
                          </a:solidFill>
                          <a:latin typeface="黑体" pitchFamily="49" charset="-122"/>
                          <a:ea typeface="黑体" pitchFamily="49" charset="-122"/>
                          <a:cs typeface="+mn-cs"/>
                        </a:rPr>
                        <a:t>第</a:t>
                      </a:r>
                      <a:r>
                        <a:rPr lang="en-US" altLang="zh-CN" sz="1600" b="1" kern="100" dirty="0" smtClean="0">
                          <a:solidFill>
                            <a:schemeClr val="tx1"/>
                          </a:solidFill>
                          <a:latin typeface="黑体" pitchFamily="49" charset="-122"/>
                          <a:ea typeface="黑体" pitchFamily="49" charset="-122"/>
                          <a:cs typeface="+mn-cs"/>
                        </a:rPr>
                        <a:t>3.7.4</a:t>
                      </a:r>
                      <a:r>
                        <a:rPr lang="zh-CN" altLang="zh-CN" sz="1600" b="1" kern="100" dirty="0" smtClean="0">
                          <a:solidFill>
                            <a:schemeClr val="tx1"/>
                          </a:solidFill>
                          <a:latin typeface="黑体" pitchFamily="49" charset="-122"/>
                          <a:ea typeface="黑体" pitchFamily="49" charset="-122"/>
                          <a:cs typeface="+mn-cs"/>
                        </a:rPr>
                        <a:t>项规定。</a:t>
                      </a:r>
                      <a:endParaRPr lang="zh-CN" altLang="zh-CN" sz="1600" b="1" kern="100" dirty="0">
                        <a:solidFill>
                          <a:schemeClr val="tx1"/>
                        </a:solidFill>
                        <a:latin typeface="黑体" pitchFamily="49" charset="-122"/>
                        <a:ea typeface="黑体" pitchFamily="49" charset="-122"/>
                        <a:cs typeface="+mn-cs"/>
                      </a:endParaRP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7" name="表格 6"/>
          <p:cNvGraphicFramePr>
            <a:graphicFrameLocks noGrp="1"/>
          </p:cNvGraphicFramePr>
          <p:nvPr/>
        </p:nvGraphicFramePr>
        <p:xfrm>
          <a:off x="539552" y="913284"/>
          <a:ext cx="8424937" cy="4597400"/>
        </p:xfrm>
        <a:graphic>
          <a:graphicData uri="http://schemas.openxmlformats.org/drawingml/2006/table">
            <a:tbl>
              <a:tblPr/>
              <a:tblGrid>
                <a:gridCol w="435773"/>
                <a:gridCol w="435773"/>
                <a:gridCol w="7553391"/>
              </a:tblGrid>
              <a:tr h="173011">
                <a:tc gridSpan="2">
                  <a:txBody>
                    <a:bodyPr/>
                    <a:lstStyle/>
                    <a:p>
                      <a:pPr algn="ctr">
                        <a:lnSpc>
                          <a:spcPts val="2000"/>
                        </a:lnSpc>
                        <a:spcAft>
                          <a:spcPts val="0"/>
                        </a:spcAft>
                      </a:pPr>
                      <a:r>
                        <a:rPr lang="zh-CN" sz="1600" b="1" kern="100" dirty="0">
                          <a:latin typeface="黑体" pitchFamily="49" charset="-122"/>
                          <a:ea typeface="黑体" pitchFamily="49" charset="-122"/>
                        </a:rPr>
                        <a:t>条款号</a:t>
                      </a: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ts val="2000"/>
                        </a:lnSpc>
                        <a:spcAft>
                          <a:spcPts val="0"/>
                        </a:spcAft>
                      </a:pPr>
                      <a:r>
                        <a:rPr lang="zh-CN" sz="1600" b="1" kern="100">
                          <a:latin typeface="黑体" pitchFamily="49" charset="-122"/>
                          <a:ea typeface="黑体" pitchFamily="49" charset="-122"/>
                        </a:rPr>
                        <a:t>评审因素与评审标准</a:t>
                      </a: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3453">
                <a:tc>
                  <a:txBody>
                    <a:bodyPr/>
                    <a:lstStyle/>
                    <a:p>
                      <a:pPr algn="ctr">
                        <a:lnSpc>
                          <a:spcPts val="2000"/>
                        </a:lnSpc>
                        <a:spcAft>
                          <a:spcPts val="0"/>
                        </a:spcAft>
                      </a:pPr>
                      <a:r>
                        <a:rPr lang="en-US" sz="1600" b="1" kern="100" dirty="0">
                          <a:latin typeface="黑体" pitchFamily="49" charset="-122"/>
                          <a:ea typeface="黑体" pitchFamily="49" charset="-122"/>
                        </a:rPr>
                        <a:t>2.1.1</a:t>
                      </a:r>
                      <a:endParaRPr lang="zh-CN" sz="1600" b="1" kern="100" dirty="0">
                        <a:latin typeface="黑体" pitchFamily="49" charset="-122"/>
                        <a:ea typeface="黑体" pitchFamily="49" charset="-122"/>
                      </a:endParaRP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600" b="1" kern="100" dirty="0">
                          <a:latin typeface="黑体" pitchFamily="49" charset="-122"/>
                          <a:ea typeface="黑体" pitchFamily="49" charset="-122"/>
                        </a:rPr>
                        <a:t>形式评审与响应性评审标准</a:t>
                      </a: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第二个信封（报价文件）评审标准：</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1</a:t>
                      </a:r>
                      <a:r>
                        <a:rPr lang="zh-CN" altLang="zh-CN" sz="1600" b="1" kern="100" dirty="0" smtClean="0">
                          <a:solidFill>
                            <a:schemeClr val="tx1"/>
                          </a:solidFill>
                          <a:latin typeface="黑体" pitchFamily="49" charset="-122"/>
                          <a:ea typeface="黑体" pitchFamily="49" charset="-122"/>
                          <a:cs typeface="+mn-cs"/>
                        </a:rPr>
                        <a:t>）投标文件按照招标文件规定的格式、内容填写，字迹清晰可辨：</a:t>
                      </a:r>
                    </a:p>
                    <a:p>
                      <a:pPr marL="0" indent="266700" algn="l" defTabSz="914400" rtl="0" eaLnBrk="1" latinLnBrk="0" hangingPunct="1">
                        <a:lnSpc>
                          <a:spcPts val="1800"/>
                        </a:lnSpc>
                        <a:spcAft>
                          <a:spcPts val="0"/>
                        </a:spcAft>
                      </a:pPr>
                      <a:r>
                        <a:rPr lang="en-US" altLang="zh-CN" sz="1600" b="1" kern="100" dirty="0" smtClean="0">
                          <a:solidFill>
                            <a:schemeClr val="tx1"/>
                          </a:solidFill>
                          <a:latin typeface="黑体" pitchFamily="49" charset="-122"/>
                          <a:ea typeface="黑体" pitchFamily="49" charset="-122"/>
                          <a:cs typeface="+mn-cs"/>
                        </a:rPr>
                        <a:t>a.</a:t>
                      </a:r>
                      <a:r>
                        <a:rPr lang="zh-CN" altLang="zh-CN" sz="1600" b="1" kern="100" dirty="0" smtClean="0">
                          <a:solidFill>
                            <a:schemeClr val="tx1"/>
                          </a:solidFill>
                          <a:latin typeface="黑体" pitchFamily="49" charset="-122"/>
                          <a:ea typeface="黑体" pitchFamily="49" charset="-122"/>
                          <a:cs typeface="+mn-cs"/>
                        </a:rPr>
                        <a:t>投标函按招标文件规定填报了项目名称、标段号、补遗书编号（如有）、投标价（包括大写金额和小写金额）；</a:t>
                      </a:r>
                    </a:p>
                    <a:p>
                      <a:pPr marL="0" indent="266700" algn="l" defTabSz="914400" rtl="0" eaLnBrk="1" latinLnBrk="0" hangingPunct="1">
                        <a:lnSpc>
                          <a:spcPts val="1800"/>
                        </a:lnSpc>
                        <a:spcAft>
                          <a:spcPts val="0"/>
                        </a:spcAft>
                      </a:pPr>
                      <a:r>
                        <a:rPr lang="en-US" altLang="zh-CN" sz="1600" b="1" kern="100" dirty="0" smtClean="0">
                          <a:solidFill>
                            <a:schemeClr val="tx1"/>
                          </a:solidFill>
                          <a:latin typeface="黑体" pitchFamily="49" charset="-122"/>
                          <a:ea typeface="黑体" pitchFamily="49" charset="-122"/>
                          <a:cs typeface="+mn-cs"/>
                        </a:rPr>
                        <a:t>b.</a:t>
                      </a:r>
                      <a:r>
                        <a:rPr lang="zh-CN" altLang="zh-CN" sz="1600" b="1" kern="100" dirty="0" smtClean="0">
                          <a:solidFill>
                            <a:schemeClr val="tx1"/>
                          </a:solidFill>
                          <a:latin typeface="黑体" pitchFamily="49" charset="-122"/>
                          <a:ea typeface="黑体" pitchFamily="49" charset="-122"/>
                          <a:cs typeface="+mn-cs"/>
                        </a:rPr>
                        <a:t>已标价工程量清单说明文字与招标文件规定一致，未进行实质性修改和删减；</a:t>
                      </a:r>
                    </a:p>
                    <a:p>
                      <a:pPr marL="0" indent="266700" algn="l" defTabSz="914400" rtl="0" eaLnBrk="1" latinLnBrk="0" hangingPunct="1">
                        <a:lnSpc>
                          <a:spcPts val="1800"/>
                        </a:lnSpc>
                        <a:spcAft>
                          <a:spcPts val="0"/>
                        </a:spcAft>
                      </a:pPr>
                      <a:r>
                        <a:rPr lang="en-US" altLang="zh-CN" sz="1600" b="1" kern="100" dirty="0" smtClean="0">
                          <a:solidFill>
                            <a:schemeClr val="tx1"/>
                          </a:solidFill>
                          <a:latin typeface="黑体" pitchFamily="49" charset="-122"/>
                          <a:ea typeface="黑体" pitchFamily="49" charset="-122"/>
                          <a:cs typeface="+mn-cs"/>
                        </a:rPr>
                        <a:t>c.</a:t>
                      </a:r>
                      <a:r>
                        <a:rPr lang="zh-CN" altLang="zh-CN" sz="1600" b="1" kern="100" dirty="0" smtClean="0">
                          <a:solidFill>
                            <a:schemeClr val="tx1"/>
                          </a:solidFill>
                          <a:latin typeface="黑体" pitchFamily="49" charset="-122"/>
                          <a:ea typeface="黑体" pitchFamily="49" charset="-122"/>
                          <a:cs typeface="+mn-cs"/>
                        </a:rPr>
                        <a:t>投标文件组成齐全完整，内容均按规定填写。</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2</a:t>
                      </a:r>
                      <a:r>
                        <a:rPr lang="zh-CN" altLang="zh-CN" sz="1600" b="1" kern="100" dirty="0" smtClean="0">
                          <a:solidFill>
                            <a:schemeClr val="tx1"/>
                          </a:solidFill>
                          <a:latin typeface="黑体" pitchFamily="49" charset="-122"/>
                          <a:ea typeface="黑体" pitchFamily="49" charset="-122"/>
                          <a:cs typeface="+mn-cs"/>
                        </a:rPr>
                        <a:t>）投标文件上法定代表人或其委托代理人的签字、投标人的单位章盖章齐全，符合招标文件规定。</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3</a:t>
                      </a:r>
                      <a:r>
                        <a:rPr lang="zh-CN" altLang="zh-CN" sz="1600" b="1" kern="100" dirty="0" smtClean="0">
                          <a:solidFill>
                            <a:schemeClr val="tx1"/>
                          </a:solidFill>
                          <a:latin typeface="黑体" pitchFamily="49" charset="-122"/>
                          <a:ea typeface="黑体" pitchFamily="49" charset="-122"/>
                          <a:cs typeface="+mn-cs"/>
                        </a:rPr>
                        <a:t>）投标报价或调价函中的报价未超过招标文件设定的最高投标限价（如有）。</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4</a:t>
                      </a:r>
                      <a:r>
                        <a:rPr lang="zh-CN" altLang="zh-CN" sz="1600" b="1" kern="100" dirty="0" smtClean="0">
                          <a:solidFill>
                            <a:schemeClr val="tx1"/>
                          </a:solidFill>
                          <a:latin typeface="黑体" pitchFamily="49" charset="-122"/>
                          <a:ea typeface="黑体" pitchFamily="49" charset="-122"/>
                          <a:cs typeface="+mn-cs"/>
                        </a:rPr>
                        <a:t>）投标报价或调价函中报价的大写金额能够确定具体数值。</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5</a:t>
                      </a:r>
                      <a:r>
                        <a:rPr lang="zh-CN" altLang="zh-CN" sz="1600" b="1" kern="100" dirty="0" smtClean="0">
                          <a:solidFill>
                            <a:schemeClr val="tx1"/>
                          </a:solidFill>
                          <a:latin typeface="黑体" pitchFamily="49" charset="-122"/>
                          <a:ea typeface="黑体" pitchFamily="49" charset="-122"/>
                          <a:cs typeface="+mn-cs"/>
                        </a:rPr>
                        <a:t>）同一投标人未提交两个以上不同的投标报价，但招标文件要求提交备选投标的除外。</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6</a:t>
                      </a:r>
                      <a:r>
                        <a:rPr lang="zh-CN" altLang="zh-CN" sz="1600" b="1" kern="100" dirty="0" smtClean="0">
                          <a:solidFill>
                            <a:schemeClr val="tx1"/>
                          </a:solidFill>
                          <a:latin typeface="黑体" pitchFamily="49" charset="-122"/>
                          <a:ea typeface="黑体" pitchFamily="49" charset="-122"/>
                          <a:cs typeface="+mn-cs"/>
                        </a:rPr>
                        <a:t>）投标人若提交调价函，调价函符合招标文件第二章“投标人须知”第</a:t>
                      </a:r>
                      <a:r>
                        <a:rPr lang="en-US" altLang="zh-CN" sz="1600" b="1" kern="100" dirty="0" smtClean="0">
                          <a:solidFill>
                            <a:schemeClr val="tx1"/>
                          </a:solidFill>
                          <a:latin typeface="黑体" pitchFamily="49" charset="-122"/>
                          <a:ea typeface="黑体" pitchFamily="49" charset="-122"/>
                          <a:cs typeface="+mn-cs"/>
                        </a:rPr>
                        <a:t>3.2.6</a:t>
                      </a:r>
                      <a:r>
                        <a:rPr lang="zh-CN" altLang="zh-CN" sz="1600" b="1" kern="100" dirty="0" smtClean="0">
                          <a:solidFill>
                            <a:schemeClr val="tx1"/>
                          </a:solidFill>
                          <a:latin typeface="黑体" pitchFamily="49" charset="-122"/>
                          <a:ea typeface="黑体" pitchFamily="49" charset="-122"/>
                          <a:cs typeface="+mn-cs"/>
                        </a:rPr>
                        <a:t>项要求。</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7</a:t>
                      </a:r>
                      <a:r>
                        <a:rPr lang="zh-CN" altLang="zh-CN" sz="1600" b="1" kern="100" dirty="0" smtClean="0">
                          <a:solidFill>
                            <a:schemeClr val="tx1"/>
                          </a:solidFill>
                          <a:latin typeface="黑体" pitchFamily="49" charset="-122"/>
                          <a:ea typeface="黑体" pitchFamily="49" charset="-122"/>
                          <a:cs typeface="+mn-cs"/>
                        </a:rPr>
                        <a:t>）投标人若填写工程量固化清单，填写完毕的工程量固化清单未对工程量固化清单电子文件中的数据、格式和运算定义进行修改；工程量固化清单中的投标报价和投标函大写金额报价一致。</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8</a:t>
                      </a:r>
                      <a:r>
                        <a:rPr lang="zh-CN" altLang="zh-CN" sz="1600" b="1" kern="100" dirty="0" smtClean="0">
                          <a:solidFill>
                            <a:schemeClr val="tx1"/>
                          </a:solidFill>
                          <a:latin typeface="黑体" pitchFamily="49" charset="-122"/>
                          <a:ea typeface="黑体" pitchFamily="49" charset="-122"/>
                          <a:cs typeface="+mn-cs"/>
                        </a:rPr>
                        <a:t>）投标文件正、副本份数符合招标文件第二章</a:t>
                      </a:r>
                      <a:r>
                        <a:rPr lang="en-US" altLang="zh-CN" sz="1600" b="1" kern="100" dirty="0" smtClean="0">
                          <a:solidFill>
                            <a:schemeClr val="tx1"/>
                          </a:solidFill>
                          <a:latin typeface="黑体" pitchFamily="49" charset="-122"/>
                          <a:ea typeface="黑体" pitchFamily="49" charset="-122"/>
                          <a:cs typeface="+mn-cs"/>
                        </a:rPr>
                        <a:t>“</a:t>
                      </a:r>
                      <a:r>
                        <a:rPr lang="zh-CN" altLang="zh-CN" sz="1600" b="1" kern="100" dirty="0" smtClean="0">
                          <a:solidFill>
                            <a:schemeClr val="tx1"/>
                          </a:solidFill>
                          <a:latin typeface="黑体" pitchFamily="49" charset="-122"/>
                          <a:ea typeface="黑体" pitchFamily="49" charset="-122"/>
                          <a:cs typeface="+mn-cs"/>
                        </a:rPr>
                        <a:t>投标人须知</a:t>
                      </a:r>
                      <a:r>
                        <a:rPr lang="en-US" altLang="zh-CN" sz="1600" b="1" kern="100" dirty="0" smtClean="0">
                          <a:solidFill>
                            <a:schemeClr val="tx1"/>
                          </a:solidFill>
                          <a:latin typeface="黑体" pitchFamily="49" charset="-122"/>
                          <a:ea typeface="黑体" pitchFamily="49" charset="-122"/>
                          <a:cs typeface="+mn-cs"/>
                        </a:rPr>
                        <a:t>”</a:t>
                      </a:r>
                      <a:r>
                        <a:rPr lang="zh-CN" altLang="zh-CN" sz="1600" b="1" kern="100" dirty="0" smtClean="0">
                          <a:solidFill>
                            <a:schemeClr val="tx1"/>
                          </a:solidFill>
                          <a:latin typeface="黑体" pitchFamily="49" charset="-122"/>
                          <a:ea typeface="黑体" pitchFamily="49" charset="-122"/>
                          <a:cs typeface="+mn-cs"/>
                        </a:rPr>
                        <a:t>第</a:t>
                      </a:r>
                      <a:r>
                        <a:rPr lang="en-US" altLang="zh-CN" sz="1600" b="1" kern="100" dirty="0" smtClean="0">
                          <a:solidFill>
                            <a:schemeClr val="tx1"/>
                          </a:solidFill>
                          <a:latin typeface="黑体" pitchFamily="49" charset="-122"/>
                          <a:ea typeface="黑体" pitchFamily="49" charset="-122"/>
                          <a:cs typeface="+mn-cs"/>
                        </a:rPr>
                        <a:t>3.7.4</a:t>
                      </a:r>
                      <a:r>
                        <a:rPr lang="zh-CN" altLang="zh-CN" sz="1600" b="1" kern="100" dirty="0" smtClean="0">
                          <a:solidFill>
                            <a:schemeClr val="tx1"/>
                          </a:solidFill>
                          <a:latin typeface="黑体" pitchFamily="49" charset="-122"/>
                          <a:ea typeface="黑体" pitchFamily="49" charset="-122"/>
                          <a:cs typeface="+mn-cs"/>
                        </a:rPr>
                        <a:t>项规定。</a:t>
                      </a:r>
                    </a:p>
                    <a:p>
                      <a:pPr marL="0" indent="266700" algn="l" defTabSz="914400" rtl="0" eaLnBrk="1" latinLnBrk="0" hangingPunct="1">
                        <a:lnSpc>
                          <a:spcPts val="1800"/>
                        </a:lnSpc>
                        <a:spcAft>
                          <a:spcPts val="0"/>
                        </a:spcAft>
                      </a:pPr>
                      <a:r>
                        <a:rPr lang="en-US" altLang="zh-CN" sz="1600" b="1" kern="100" dirty="0" smtClean="0">
                          <a:solidFill>
                            <a:schemeClr val="tx1"/>
                          </a:solidFill>
                          <a:latin typeface="黑体" pitchFamily="49" charset="-122"/>
                          <a:ea typeface="黑体" pitchFamily="49" charset="-122"/>
                          <a:cs typeface="+mn-cs"/>
                        </a:rPr>
                        <a:t>……</a:t>
                      </a:r>
                      <a:endParaRPr lang="zh-CN" altLang="zh-CN" sz="1600" b="1" kern="100" dirty="0">
                        <a:solidFill>
                          <a:schemeClr val="tx1"/>
                        </a:solidFill>
                        <a:latin typeface="黑体" pitchFamily="49" charset="-122"/>
                        <a:ea typeface="黑体" pitchFamily="49" charset="-122"/>
                        <a:cs typeface="+mn-cs"/>
                      </a:endParaRP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使用说明</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540000" algn="just">
              <a:spcBef>
                <a:spcPts val="600"/>
              </a:spcBef>
              <a:buNone/>
            </a:pPr>
            <a:r>
              <a:rPr lang="zh-CN" altLang="zh-CN" sz="2200" b="1" dirty="0" smtClean="0">
                <a:latin typeface="黑体" pitchFamily="49" charset="-122"/>
                <a:ea typeface="黑体" pitchFamily="49" charset="-122"/>
              </a:rPr>
              <a:t>十、第六章“图纸”由招标人根据《公路工程标准招标文件》、招标项目具体特点和实际需要编制，并与“投标人须知” “通用合同条款”“专用合同条款”“技术规范”相衔接。</a:t>
            </a:r>
          </a:p>
          <a:p>
            <a:pPr marL="0" indent="540000" algn="just">
              <a:spcBef>
                <a:spcPts val="600"/>
              </a:spcBef>
              <a:buNone/>
            </a:pPr>
            <a:r>
              <a:rPr lang="zh-CN" altLang="zh-CN" sz="2200" b="1" dirty="0" smtClean="0">
                <a:latin typeface="黑体" pitchFamily="49" charset="-122"/>
                <a:ea typeface="黑体" pitchFamily="49" charset="-122"/>
              </a:rPr>
              <a:t>十一、</a:t>
            </a:r>
            <a:r>
              <a:rPr lang="zh-CN" altLang="zh-CN" sz="2200" b="1" dirty="0" smtClean="0">
                <a:solidFill>
                  <a:srgbClr val="FF0000"/>
                </a:solidFill>
                <a:latin typeface="黑体" pitchFamily="49" charset="-122"/>
                <a:ea typeface="黑体" pitchFamily="49" charset="-122"/>
              </a:rPr>
              <a:t>第七章“技术规范”、第八章“工程量清单计量规则”由招标人根据《公路工程标准招标文件》、招标项目具体特点和实际需要编制。</a:t>
            </a:r>
            <a:r>
              <a:rPr lang="zh-CN" altLang="zh-CN" sz="2200" b="1" dirty="0" smtClean="0">
                <a:latin typeface="黑体" pitchFamily="49" charset="-122"/>
                <a:ea typeface="黑体" pitchFamily="49" charset="-122"/>
              </a:rPr>
              <a:t>“技术规范”中的各项技术标准应符合国家强制性标准，不得要求或标明某一特定的专利、商标、名称、设计、原产地或生产供应者，不得含有倾向或排斥潜在投标人的其他内容。如果必须引用某一生产供应者的技术标准才能准确或清楚地说明拟招标项目的技术标准时，则应在参照后面加上“或相当于”字样。</a:t>
            </a:r>
            <a:endParaRPr lang="en-US" altLang="zh-CN" sz="2200" b="1" dirty="0">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7" name="表格 6"/>
          <p:cNvGraphicFramePr>
            <a:graphicFrameLocks noGrp="1"/>
          </p:cNvGraphicFramePr>
          <p:nvPr/>
        </p:nvGraphicFramePr>
        <p:xfrm>
          <a:off x="539552" y="913284"/>
          <a:ext cx="8424937" cy="4257453"/>
        </p:xfrm>
        <a:graphic>
          <a:graphicData uri="http://schemas.openxmlformats.org/drawingml/2006/table">
            <a:tbl>
              <a:tblPr/>
              <a:tblGrid>
                <a:gridCol w="435773"/>
                <a:gridCol w="435773"/>
                <a:gridCol w="7553391"/>
              </a:tblGrid>
              <a:tr h="173011">
                <a:tc gridSpan="2">
                  <a:txBody>
                    <a:bodyPr/>
                    <a:lstStyle/>
                    <a:p>
                      <a:pPr algn="ctr">
                        <a:lnSpc>
                          <a:spcPts val="2000"/>
                        </a:lnSpc>
                        <a:spcAft>
                          <a:spcPts val="0"/>
                        </a:spcAft>
                      </a:pPr>
                      <a:r>
                        <a:rPr lang="zh-CN" sz="1600" b="1" kern="100" dirty="0">
                          <a:latin typeface="黑体" pitchFamily="49" charset="-122"/>
                          <a:ea typeface="黑体" pitchFamily="49" charset="-122"/>
                        </a:rPr>
                        <a:t>条款号</a:t>
                      </a: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ts val="2000"/>
                        </a:lnSpc>
                        <a:spcAft>
                          <a:spcPts val="0"/>
                        </a:spcAft>
                      </a:pPr>
                      <a:r>
                        <a:rPr lang="zh-CN" sz="1600" b="1" kern="100">
                          <a:latin typeface="黑体" pitchFamily="49" charset="-122"/>
                          <a:ea typeface="黑体" pitchFamily="49" charset="-122"/>
                        </a:rPr>
                        <a:t>评审因素与评审标准</a:t>
                      </a:r>
                    </a:p>
                  </a:txBody>
                  <a:tcPr marL="55140" marR="551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3453">
                <a:tc>
                  <a:txBody>
                    <a:bodyPr/>
                    <a:lstStyle/>
                    <a:p>
                      <a:pPr marL="0" algn="ctr" defTabSz="914400" rtl="0" eaLnBrk="1" latinLnBrk="0" hangingPunct="1">
                        <a:lnSpc>
                          <a:spcPts val="2000"/>
                        </a:lnSpc>
                        <a:spcAft>
                          <a:spcPts val="0"/>
                        </a:spcAft>
                      </a:pPr>
                      <a:r>
                        <a:rPr lang="en-US" sz="1600" b="1" kern="100" dirty="0">
                          <a:solidFill>
                            <a:schemeClr val="tx1"/>
                          </a:solidFill>
                          <a:latin typeface="黑体" pitchFamily="49" charset="-122"/>
                          <a:ea typeface="黑体" pitchFamily="49" charset="-122"/>
                          <a:cs typeface="+mn-cs"/>
                        </a:rPr>
                        <a:t>2.1.2</a:t>
                      </a:r>
                      <a:endParaRPr lang="zh-CN" sz="1600" b="1" kern="100" dirty="0">
                        <a:solidFill>
                          <a:schemeClr val="tx1"/>
                        </a:solidFill>
                        <a:latin typeface="黑体" pitchFamily="49" charset="-122"/>
                        <a:ea typeface="黑体" pitchFamily="49"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ts val="2000"/>
                        </a:lnSpc>
                        <a:spcAft>
                          <a:spcPts val="0"/>
                        </a:spcAft>
                      </a:pPr>
                      <a:r>
                        <a:rPr lang="zh-CN" sz="1600" b="1" kern="100" dirty="0">
                          <a:solidFill>
                            <a:schemeClr val="tx1"/>
                          </a:solidFill>
                          <a:latin typeface="黑体" pitchFamily="49" charset="-122"/>
                          <a:ea typeface="黑体" pitchFamily="49" charset="-122"/>
                          <a:cs typeface="+mn-cs"/>
                        </a:rPr>
                        <a:t>资格评审标准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1</a:t>
                      </a:r>
                      <a:r>
                        <a:rPr lang="zh-CN" altLang="zh-CN" sz="1600" b="1" kern="100" dirty="0" smtClean="0">
                          <a:solidFill>
                            <a:schemeClr val="tx1"/>
                          </a:solidFill>
                          <a:latin typeface="黑体" pitchFamily="49" charset="-122"/>
                          <a:ea typeface="黑体" pitchFamily="49" charset="-122"/>
                          <a:cs typeface="+mn-cs"/>
                        </a:rPr>
                        <a:t>）投标人具备有效的营业执照、组织机构代码证、资质证书、安全生产许可证和基本账户开户许可证。</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2</a:t>
                      </a:r>
                      <a:r>
                        <a:rPr lang="zh-CN" altLang="zh-CN" sz="1600" b="1" kern="100" dirty="0" smtClean="0">
                          <a:solidFill>
                            <a:schemeClr val="tx1"/>
                          </a:solidFill>
                          <a:latin typeface="黑体" pitchFamily="49" charset="-122"/>
                          <a:ea typeface="黑体" pitchFamily="49" charset="-122"/>
                          <a:cs typeface="+mn-cs"/>
                        </a:rPr>
                        <a:t>）投标人的资质等级符合招标文件规定。</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3</a:t>
                      </a:r>
                      <a:r>
                        <a:rPr lang="zh-CN" altLang="zh-CN" sz="1600" b="1" kern="100" dirty="0" smtClean="0">
                          <a:solidFill>
                            <a:schemeClr val="tx1"/>
                          </a:solidFill>
                          <a:latin typeface="黑体" pitchFamily="49" charset="-122"/>
                          <a:ea typeface="黑体" pitchFamily="49" charset="-122"/>
                          <a:cs typeface="+mn-cs"/>
                        </a:rPr>
                        <a:t>）投标人的财务状况符合招标文件规定。</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4</a:t>
                      </a:r>
                      <a:r>
                        <a:rPr lang="zh-CN" altLang="zh-CN" sz="1600" b="1" kern="100" dirty="0" smtClean="0">
                          <a:solidFill>
                            <a:schemeClr val="tx1"/>
                          </a:solidFill>
                          <a:latin typeface="黑体" pitchFamily="49" charset="-122"/>
                          <a:ea typeface="黑体" pitchFamily="49" charset="-122"/>
                          <a:cs typeface="+mn-cs"/>
                        </a:rPr>
                        <a:t>）投标人的类似项目业绩符合招标文件规定。</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5</a:t>
                      </a:r>
                      <a:r>
                        <a:rPr lang="zh-CN" altLang="zh-CN" sz="1600" b="1" kern="100" dirty="0" smtClean="0">
                          <a:solidFill>
                            <a:schemeClr val="tx1"/>
                          </a:solidFill>
                          <a:latin typeface="黑体" pitchFamily="49" charset="-122"/>
                          <a:ea typeface="黑体" pitchFamily="49" charset="-122"/>
                          <a:cs typeface="+mn-cs"/>
                        </a:rPr>
                        <a:t>）投标人的信誉符合招标文件规定。</a:t>
                      </a:r>
                      <a:endParaRPr lang="en-US" altLang="zh-CN" sz="1600" b="1" kern="100" dirty="0" smtClean="0">
                        <a:solidFill>
                          <a:schemeClr val="tx1"/>
                        </a:solidFill>
                        <a:latin typeface="黑体" pitchFamily="49" charset="-122"/>
                        <a:ea typeface="黑体" pitchFamily="49" charset="-122"/>
                        <a:cs typeface="+mn-cs"/>
                      </a:endParaRP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6</a:t>
                      </a:r>
                      <a:r>
                        <a:rPr lang="zh-CN" altLang="zh-CN" sz="1600" b="1" kern="100" dirty="0" smtClean="0">
                          <a:solidFill>
                            <a:schemeClr val="tx1"/>
                          </a:solidFill>
                          <a:latin typeface="黑体" pitchFamily="49" charset="-122"/>
                          <a:ea typeface="黑体" pitchFamily="49" charset="-122"/>
                          <a:cs typeface="+mn-cs"/>
                        </a:rPr>
                        <a:t>）投标人的项目经理和项目总工资格、在岗情况符合招标文件规定。</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7</a:t>
                      </a:r>
                      <a:r>
                        <a:rPr lang="zh-CN" altLang="zh-CN" sz="1600" b="1" kern="100" dirty="0" smtClean="0">
                          <a:solidFill>
                            <a:schemeClr val="tx1"/>
                          </a:solidFill>
                          <a:latin typeface="黑体" pitchFamily="49" charset="-122"/>
                          <a:ea typeface="黑体" pitchFamily="49" charset="-122"/>
                          <a:cs typeface="+mn-cs"/>
                        </a:rPr>
                        <a:t>）投标人的其他要求符合招标文件规定。</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8</a:t>
                      </a:r>
                      <a:r>
                        <a:rPr lang="zh-CN" altLang="zh-CN" sz="1600" b="1" kern="100" dirty="0" smtClean="0">
                          <a:solidFill>
                            <a:schemeClr val="tx1"/>
                          </a:solidFill>
                          <a:latin typeface="黑体" pitchFamily="49" charset="-122"/>
                          <a:ea typeface="黑体" pitchFamily="49" charset="-122"/>
                          <a:cs typeface="+mn-cs"/>
                        </a:rPr>
                        <a:t>）投标人不存在第二章</a:t>
                      </a:r>
                      <a:r>
                        <a:rPr lang="en-US" altLang="zh-CN" sz="1600" b="1" kern="100" dirty="0" smtClean="0">
                          <a:solidFill>
                            <a:schemeClr val="tx1"/>
                          </a:solidFill>
                          <a:latin typeface="黑体" pitchFamily="49" charset="-122"/>
                          <a:ea typeface="黑体" pitchFamily="49" charset="-122"/>
                          <a:cs typeface="+mn-cs"/>
                        </a:rPr>
                        <a:t>“</a:t>
                      </a:r>
                      <a:r>
                        <a:rPr lang="zh-CN" altLang="zh-CN" sz="1600" b="1" kern="100" dirty="0" smtClean="0">
                          <a:solidFill>
                            <a:schemeClr val="tx1"/>
                          </a:solidFill>
                          <a:latin typeface="黑体" pitchFamily="49" charset="-122"/>
                          <a:ea typeface="黑体" pitchFamily="49" charset="-122"/>
                          <a:cs typeface="+mn-cs"/>
                        </a:rPr>
                        <a:t>投标人须知</a:t>
                      </a:r>
                      <a:r>
                        <a:rPr lang="en-US" altLang="zh-CN" sz="1600" b="1" kern="100" dirty="0" smtClean="0">
                          <a:solidFill>
                            <a:schemeClr val="tx1"/>
                          </a:solidFill>
                          <a:latin typeface="黑体" pitchFamily="49" charset="-122"/>
                          <a:ea typeface="黑体" pitchFamily="49" charset="-122"/>
                          <a:cs typeface="+mn-cs"/>
                        </a:rPr>
                        <a:t>”</a:t>
                      </a:r>
                      <a:r>
                        <a:rPr lang="zh-CN" altLang="zh-CN" sz="1600" b="1" kern="100" dirty="0" smtClean="0">
                          <a:solidFill>
                            <a:schemeClr val="tx1"/>
                          </a:solidFill>
                          <a:latin typeface="黑体" pitchFamily="49" charset="-122"/>
                          <a:ea typeface="黑体" pitchFamily="49" charset="-122"/>
                          <a:cs typeface="+mn-cs"/>
                        </a:rPr>
                        <a:t>第</a:t>
                      </a:r>
                      <a:r>
                        <a:rPr lang="en-US" altLang="zh-CN" sz="1600" b="1" kern="100" dirty="0" smtClean="0">
                          <a:solidFill>
                            <a:schemeClr val="tx1"/>
                          </a:solidFill>
                          <a:latin typeface="黑体" pitchFamily="49" charset="-122"/>
                          <a:ea typeface="黑体" pitchFamily="49" charset="-122"/>
                          <a:cs typeface="+mn-cs"/>
                        </a:rPr>
                        <a:t>1.4.3</a:t>
                      </a:r>
                      <a:r>
                        <a:rPr lang="zh-CN" altLang="zh-CN" sz="1600" b="1" kern="100" dirty="0" smtClean="0">
                          <a:solidFill>
                            <a:schemeClr val="tx1"/>
                          </a:solidFill>
                          <a:latin typeface="黑体" pitchFamily="49" charset="-122"/>
                          <a:ea typeface="黑体" pitchFamily="49" charset="-122"/>
                          <a:cs typeface="+mn-cs"/>
                        </a:rPr>
                        <a:t>项或第</a:t>
                      </a:r>
                      <a:r>
                        <a:rPr lang="en-US" altLang="zh-CN" sz="1600" b="1" kern="100" dirty="0" smtClean="0">
                          <a:solidFill>
                            <a:schemeClr val="tx1"/>
                          </a:solidFill>
                          <a:latin typeface="黑体" pitchFamily="49" charset="-122"/>
                          <a:ea typeface="黑体" pitchFamily="49" charset="-122"/>
                          <a:cs typeface="+mn-cs"/>
                        </a:rPr>
                        <a:t>1.4.4</a:t>
                      </a:r>
                      <a:r>
                        <a:rPr lang="zh-CN" altLang="zh-CN" sz="1600" b="1" kern="100" dirty="0" smtClean="0">
                          <a:solidFill>
                            <a:schemeClr val="tx1"/>
                          </a:solidFill>
                          <a:latin typeface="黑体" pitchFamily="49" charset="-122"/>
                          <a:ea typeface="黑体" pitchFamily="49" charset="-122"/>
                          <a:cs typeface="+mn-cs"/>
                        </a:rPr>
                        <a:t>项规定的任何一种情形。 </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9</a:t>
                      </a:r>
                      <a:r>
                        <a:rPr lang="zh-CN" altLang="zh-CN" sz="1600" b="1" kern="100" dirty="0" smtClean="0">
                          <a:solidFill>
                            <a:schemeClr val="tx1"/>
                          </a:solidFill>
                          <a:latin typeface="黑体" pitchFamily="49" charset="-122"/>
                          <a:ea typeface="黑体" pitchFamily="49" charset="-122"/>
                          <a:cs typeface="+mn-cs"/>
                        </a:rPr>
                        <a:t>）投标人符合第二章</a:t>
                      </a:r>
                      <a:r>
                        <a:rPr lang="en-US" altLang="zh-CN" sz="1600" b="1" kern="100" dirty="0" smtClean="0">
                          <a:solidFill>
                            <a:schemeClr val="tx1"/>
                          </a:solidFill>
                          <a:latin typeface="黑体" pitchFamily="49" charset="-122"/>
                          <a:ea typeface="黑体" pitchFamily="49" charset="-122"/>
                          <a:cs typeface="+mn-cs"/>
                        </a:rPr>
                        <a:t>“</a:t>
                      </a:r>
                      <a:r>
                        <a:rPr lang="zh-CN" altLang="zh-CN" sz="1600" b="1" kern="100" dirty="0" smtClean="0">
                          <a:solidFill>
                            <a:schemeClr val="tx1"/>
                          </a:solidFill>
                          <a:latin typeface="黑体" pitchFamily="49" charset="-122"/>
                          <a:ea typeface="黑体" pitchFamily="49" charset="-122"/>
                          <a:cs typeface="+mn-cs"/>
                        </a:rPr>
                        <a:t>投标人须知</a:t>
                      </a:r>
                      <a:r>
                        <a:rPr lang="en-US" altLang="zh-CN" sz="1600" b="1" kern="100" dirty="0" smtClean="0">
                          <a:solidFill>
                            <a:schemeClr val="tx1"/>
                          </a:solidFill>
                          <a:latin typeface="黑体" pitchFamily="49" charset="-122"/>
                          <a:ea typeface="黑体" pitchFamily="49" charset="-122"/>
                          <a:cs typeface="+mn-cs"/>
                        </a:rPr>
                        <a:t>”</a:t>
                      </a:r>
                      <a:r>
                        <a:rPr lang="zh-CN" altLang="zh-CN" sz="1600" b="1" kern="100" dirty="0" smtClean="0">
                          <a:solidFill>
                            <a:schemeClr val="tx1"/>
                          </a:solidFill>
                          <a:latin typeface="黑体" pitchFamily="49" charset="-122"/>
                          <a:ea typeface="黑体" pitchFamily="49" charset="-122"/>
                          <a:cs typeface="+mn-cs"/>
                        </a:rPr>
                        <a:t>第</a:t>
                      </a:r>
                      <a:r>
                        <a:rPr lang="en-US" altLang="zh-CN" sz="1600" b="1" kern="100" dirty="0" smtClean="0">
                          <a:solidFill>
                            <a:schemeClr val="tx1"/>
                          </a:solidFill>
                          <a:latin typeface="黑体" pitchFamily="49" charset="-122"/>
                          <a:ea typeface="黑体" pitchFamily="49" charset="-122"/>
                          <a:cs typeface="+mn-cs"/>
                        </a:rPr>
                        <a:t>1.4.5</a:t>
                      </a:r>
                      <a:r>
                        <a:rPr lang="zh-CN" altLang="zh-CN" sz="1600" b="1" kern="100" dirty="0" smtClean="0">
                          <a:solidFill>
                            <a:schemeClr val="tx1"/>
                          </a:solidFill>
                          <a:latin typeface="黑体" pitchFamily="49" charset="-122"/>
                          <a:ea typeface="黑体" pitchFamily="49" charset="-122"/>
                          <a:cs typeface="+mn-cs"/>
                        </a:rPr>
                        <a:t>项规定。</a:t>
                      </a:r>
                    </a:p>
                    <a:p>
                      <a:pPr marL="0" indent="266700" algn="l" defTabSz="914400" rtl="0" eaLnBrk="1" latinLnBrk="0" hangingPunct="1">
                        <a:lnSpc>
                          <a:spcPts val="1800"/>
                        </a:lnSpc>
                        <a:spcAft>
                          <a:spcPts val="0"/>
                        </a:spcAft>
                      </a:pPr>
                      <a:r>
                        <a:rPr lang="zh-CN" altLang="zh-CN" sz="1600" b="1" kern="100" dirty="0" smtClean="0">
                          <a:solidFill>
                            <a:schemeClr val="tx1"/>
                          </a:solidFill>
                          <a:latin typeface="黑体" pitchFamily="49" charset="-122"/>
                          <a:ea typeface="黑体" pitchFamily="49" charset="-122"/>
                          <a:cs typeface="+mn-cs"/>
                        </a:rPr>
                        <a:t>（</a:t>
                      </a:r>
                      <a:r>
                        <a:rPr lang="en-US" altLang="zh-CN" sz="1600" b="1" kern="100" dirty="0" smtClean="0">
                          <a:solidFill>
                            <a:schemeClr val="tx1"/>
                          </a:solidFill>
                          <a:latin typeface="黑体" pitchFamily="49" charset="-122"/>
                          <a:ea typeface="黑体" pitchFamily="49" charset="-122"/>
                          <a:cs typeface="+mn-cs"/>
                        </a:rPr>
                        <a:t>10</a:t>
                      </a:r>
                      <a:r>
                        <a:rPr lang="zh-CN" altLang="zh-CN" sz="1600" b="1" kern="100" dirty="0" smtClean="0">
                          <a:solidFill>
                            <a:schemeClr val="tx1"/>
                          </a:solidFill>
                          <a:latin typeface="黑体" pitchFamily="49" charset="-122"/>
                          <a:ea typeface="黑体" pitchFamily="49" charset="-122"/>
                          <a:cs typeface="+mn-cs"/>
                        </a:rPr>
                        <a:t>）以联合体形式参与投标的，联合体各方均未再以自己名义单独或参加其他联合体在同一标段中投标；独立参与投标的，投标人未同时参加联合体在同一标段中投标。</a:t>
                      </a:r>
                    </a:p>
                    <a:p>
                      <a:pPr marL="0" indent="266700" algn="l" defTabSz="914400" rtl="0" eaLnBrk="1" latinLnBrk="0" hangingPunct="1">
                        <a:lnSpc>
                          <a:spcPts val="1800"/>
                        </a:lnSpc>
                        <a:spcAft>
                          <a:spcPts val="0"/>
                        </a:spcAft>
                      </a:pPr>
                      <a:r>
                        <a:rPr lang="en-US" altLang="zh-CN" sz="1600" b="1" kern="100" dirty="0" smtClean="0">
                          <a:solidFill>
                            <a:schemeClr val="tx1"/>
                          </a:solidFill>
                          <a:latin typeface="黑体" pitchFamily="49" charset="-122"/>
                          <a:ea typeface="黑体" pitchFamily="49" charset="-122"/>
                          <a:cs typeface="+mn-cs"/>
                        </a:rPr>
                        <a:t>……</a:t>
                      </a:r>
                      <a:r>
                        <a:rPr lang="zh-CN" altLang="zh-CN" sz="1600" b="1" kern="100" dirty="0" smtClean="0">
                          <a:solidFill>
                            <a:schemeClr val="tx1"/>
                          </a:solidFill>
                          <a:latin typeface="黑体" pitchFamily="49" charset="-122"/>
                          <a:ea typeface="黑体" pitchFamily="49" charset="-122"/>
                          <a:cs typeface="+mn-cs"/>
                        </a:rPr>
                        <a:t> </a:t>
                      </a:r>
                      <a:r>
                        <a:rPr lang="x-none" altLang="zh-CN" sz="1600" b="1" kern="100" dirty="0" smtClean="0">
                          <a:solidFill>
                            <a:schemeClr val="tx1"/>
                          </a:solidFill>
                          <a:latin typeface="黑体" pitchFamily="49" charset="-122"/>
                          <a:ea typeface="黑体" pitchFamily="49" charset="-122"/>
                          <a:cs typeface="+mn-cs"/>
                        </a:rPr>
                        <a:t>对于特别复杂的特大桥梁和特长隧道项目主体工程以及其他有特殊要求的工程，还</a:t>
                      </a:r>
                      <a:r>
                        <a:rPr lang="zh-CN" altLang="zh-CN" sz="1600" b="1" kern="100" dirty="0" smtClean="0">
                          <a:solidFill>
                            <a:schemeClr val="tx1"/>
                          </a:solidFill>
                          <a:latin typeface="黑体" pitchFamily="49" charset="-122"/>
                          <a:ea typeface="黑体" pitchFamily="49" charset="-122"/>
                          <a:cs typeface="+mn-cs"/>
                        </a:rPr>
                        <a:t>可</a:t>
                      </a:r>
                      <a:r>
                        <a:rPr lang="x-none" altLang="zh-CN" sz="1600" b="1" kern="100" dirty="0" smtClean="0">
                          <a:solidFill>
                            <a:schemeClr val="tx1"/>
                          </a:solidFill>
                          <a:latin typeface="黑体" pitchFamily="49" charset="-122"/>
                          <a:ea typeface="黑体" pitchFamily="49" charset="-122"/>
                          <a:cs typeface="+mn-cs"/>
                        </a:rPr>
                        <a:t>对其他管理和技术人员</a:t>
                      </a:r>
                      <a:r>
                        <a:rPr lang="zh-CN" altLang="zh-CN" sz="1600" b="1" kern="100" dirty="0" smtClean="0">
                          <a:solidFill>
                            <a:schemeClr val="tx1"/>
                          </a:solidFill>
                          <a:latin typeface="黑体" pitchFamily="49" charset="-122"/>
                          <a:ea typeface="黑体" pitchFamily="49" charset="-122"/>
                          <a:cs typeface="+mn-cs"/>
                        </a:rPr>
                        <a:t>（例如项目副经理、专业工程师等）</a:t>
                      </a:r>
                      <a:r>
                        <a:rPr lang="x-none" altLang="zh-CN" sz="1600" b="1" kern="100" dirty="0" smtClean="0">
                          <a:solidFill>
                            <a:schemeClr val="tx1"/>
                          </a:solidFill>
                          <a:latin typeface="黑体" pitchFamily="49" charset="-122"/>
                          <a:ea typeface="黑体" pitchFamily="49" charset="-122"/>
                          <a:cs typeface="+mn-cs"/>
                        </a:rPr>
                        <a:t>以及主要机械设备和试验检测设备进行资格评审。</a:t>
                      </a:r>
                      <a:endParaRPr lang="zh-CN" altLang="zh-CN" sz="1600" b="1" kern="100" dirty="0" smtClean="0">
                        <a:solidFill>
                          <a:schemeClr val="tx1"/>
                        </a:solidFill>
                        <a:latin typeface="黑体" pitchFamily="49" charset="-122"/>
                        <a:ea typeface="黑体" pitchFamily="49"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2. 评审标准</a:t>
            </a:r>
            <a:endParaRPr lang="zh-CN" altLang="zh-CN" sz="2200" b="1" dirty="0" smtClean="0"/>
          </a:p>
          <a:p>
            <a:pPr marL="0" indent="457200" algn="just">
              <a:buNone/>
            </a:pPr>
            <a:r>
              <a:rPr lang="x-none" altLang="zh-CN" sz="2200" dirty="0" smtClean="0"/>
              <a:t>2.2 分值构成与评分标准</a:t>
            </a:r>
            <a:endParaRPr lang="zh-CN" altLang="zh-CN" sz="2200" dirty="0" smtClean="0"/>
          </a:p>
          <a:p>
            <a:pPr marL="0" indent="457200" algn="just">
              <a:buNone/>
            </a:pPr>
            <a:r>
              <a:rPr lang="en-US" altLang="zh-CN" sz="2200" dirty="0" smtClean="0"/>
              <a:t>2.2.1 </a:t>
            </a:r>
            <a:r>
              <a:rPr lang="zh-CN" altLang="zh-CN" sz="2200" dirty="0" smtClean="0"/>
              <a:t>分值构成</a:t>
            </a:r>
          </a:p>
          <a:p>
            <a:pPr marL="0" indent="457200" algn="just">
              <a:buNone/>
            </a:pPr>
            <a:r>
              <a:rPr lang="zh-CN" altLang="zh-CN" sz="2200" dirty="0" smtClean="0"/>
              <a:t>评标价：见评标办法前附表。</a:t>
            </a:r>
          </a:p>
          <a:p>
            <a:pPr marL="0" indent="457200" algn="just">
              <a:buNone/>
            </a:pPr>
            <a:r>
              <a:rPr lang="en-US" altLang="zh-CN" sz="2200" dirty="0" smtClean="0"/>
              <a:t>2.2.2 </a:t>
            </a:r>
            <a:r>
              <a:rPr lang="zh-CN" altLang="zh-CN" sz="2200" dirty="0" smtClean="0"/>
              <a:t>评标基准价计算</a:t>
            </a:r>
          </a:p>
          <a:p>
            <a:pPr marL="0" indent="457200" algn="just">
              <a:buNone/>
            </a:pPr>
            <a:r>
              <a:rPr lang="zh-CN" altLang="zh-CN" sz="2200" dirty="0" smtClean="0"/>
              <a:t>评标基准价计算方法：见评标办法前附表。</a:t>
            </a:r>
          </a:p>
          <a:p>
            <a:pPr marL="0" indent="457200" algn="just">
              <a:buNone/>
            </a:pPr>
            <a:r>
              <a:rPr lang="en-US" altLang="zh-CN" sz="2200" dirty="0" smtClean="0"/>
              <a:t>2.2.3 </a:t>
            </a:r>
            <a:r>
              <a:rPr lang="zh-CN" altLang="zh-CN" sz="2200" dirty="0" smtClean="0"/>
              <a:t>评标价的偏差率计算</a:t>
            </a:r>
          </a:p>
          <a:p>
            <a:pPr marL="0" indent="457200" algn="just">
              <a:buNone/>
            </a:pPr>
            <a:r>
              <a:rPr lang="zh-CN" altLang="zh-CN" sz="2200" dirty="0" smtClean="0"/>
              <a:t>评标价的偏差率计算公式：见评标办法前附表。</a:t>
            </a:r>
          </a:p>
          <a:p>
            <a:pPr marL="0" indent="457200" algn="just">
              <a:buNone/>
            </a:pPr>
            <a:r>
              <a:rPr lang="en-US" altLang="zh-CN" sz="2200" dirty="0" smtClean="0"/>
              <a:t>2.2.4 </a:t>
            </a:r>
            <a:r>
              <a:rPr lang="zh-CN" altLang="zh-CN" sz="2200" dirty="0" smtClean="0"/>
              <a:t>评分标准</a:t>
            </a:r>
          </a:p>
          <a:p>
            <a:pPr marL="0" indent="457200" algn="just">
              <a:buNone/>
            </a:pPr>
            <a:r>
              <a:rPr lang="zh-CN" altLang="zh-CN" sz="2200" dirty="0" smtClean="0"/>
              <a:t>评标价评分标准：见评标办法前附表。</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5" name="表格 4"/>
          <p:cNvGraphicFramePr>
            <a:graphicFrameLocks noGrp="1"/>
          </p:cNvGraphicFramePr>
          <p:nvPr/>
        </p:nvGraphicFramePr>
        <p:xfrm>
          <a:off x="611560" y="820745"/>
          <a:ext cx="8136903" cy="4073510"/>
        </p:xfrm>
        <a:graphic>
          <a:graphicData uri="http://schemas.openxmlformats.org/drawingml/2006/table">
            <a:tbl>
              <a:tblPr/>
              <a:tblGrid>
                <a:gridCol w="1216733"/>
                <a:gridCol w="1568874"/>
                <a:gridCol w="5351296"/>
              </a:tblGrid>
              <a:tr h="225430">
                <a:tc>
                  <a:txBody>
                    <a:bodyPr/>
                    <a:lstStyle/>
                    <a:p>
                      <a:pPr algn="ctr">
                        <a:lnSpc>
                          <a:spcPts val="1800"/>
                        </a:lnSpc>
                        <a:spcAft>
                          <a:spcPts val="0"/>
                        </a:spcAft>
                      </a:pPr>
                      <a:r>
                        <a:rPr lang="zh-CN" sz="1600" b="1" kern="100" dirty="0">
                          <a:latin typeface="黑体" pitchFamily="49" charset="-122"/>
                          <a:ea typeface="黑体" pitchFamily="49" charset="-122"/>
                        </a:rPr>
                        <a:t>条款号</a:t>
                      </a:r>
                    </a:p>
                  </a:txBody>
                  <a:tcPr marL="67629" marR="676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1600" b="1" kern="100">
                          <a:latin typeface="黑体" pitchFamily="49" charset="-122"/>
                          <a:ea typeface="黑体" pitchFamily="49" charset="-122"/>
                        </a:rPr>
                        <a:t>条款内容</a:t>
                      </a:r>
                    </a:p>
                  </a:txBody>
                  <a:tcPr marL="67629" marR="676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1600" b="1" kern="100">
                          <a:latin typeface="黑体" pitchFamily="49" charset="-122"/>
                          <a:ea typeface="黑体" pitchFamily="49" charset="-122"/>
                        </a:rPr>
                        <a:t>编列内容</a:t>
                      </a:r>
                    </a:p>
                  </a:txBody>
                  <a:tcPr marL="67629" marR="676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860">
                <a:tc>
                  <a:txBody>
                    <a:bodyPr/>
                    <a:lstStyle/>
                    <a:p>
                      <a:pPr algn="ctr">
                        <a:lnSpc>
                          <a:spcPts val="1800"/>
                        </a:lnSpc>
                        <a:spcAft>
                          <a:spcPts val="0"/>
                        </a:spcAft>
                      </a:pPr>
                      <a:endParaRPr lang="en-US" sz="1600" b="1" kern="100" dirty="0">
                        <a:latin typeface="黑体" pitchFamily="49" charset="-122"/>
                        <a:ea typeface="黑体" pitchFamily="49" charset="-122"/>
                      </a:endParaRPr>
                    </a:p>
                  </a:txBody>
                  <a:tcPr marL="67629" marR="676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1600" b="1" kern="100">
                          <a:latin typeface="黑体" pitchFamily="49" charset="-122"/>
                          <a:ea typeface="黑体" pitchFamily="49" charset="-122"/>
                        </a:rPr>
                        <a:t>分值构成</a:t>
                      </a:r>
                    </a:p>
                    <a:p>
                      <a:pPr algn="ctr">
                        <a:lnSpc>
                          <a:spcPts val="1800"/>
                        </a:lnSpc>
                        <a:spcAft>
                          <a:spcPts val="0"/>
                        </a:spcAft>
                      </a:pPr>
                      <a:r>
                        <a:rPr lang="zh-CN" sz="1600" b="1" kern="100">
                          <a:latin typeface="黑体" pitchFamily="49" charset="-122"/>
                          <a:ea typeface="黑体" pitchFamily="49" charset="-122"/>
                        </a:rPr>
                        <a:t>（总分</a:t>
                      </a:r>
                      <a:r>
                        <a:rPr lang="en-US" sz="1600" b="1" kern="100">
                          <a:latin typeface="黑体" pitchFamily="49" charset="-122"/>
                          <a:ea typeface="黑体" pitchFamily="49" charset="-122"/>
                        </a:rPr>
                        <a:t>100</a:t>
                      </a:r>
                      <a:r>
                        <a:rPr lang="zh-CN" sz="1600" b="1" kern="100">
                          <a:latin typeface="黑体" pitchFamily="49" charset="-122"/>
                          <a:ea typeface="黑体" pitchFamily="49" charset="-122"/>
                        </a:rPr>
                        <a:t>分）</a:t>
                      </a:r>
                    </a:p>
                  </a:txBody>
                  <a:tcPr marL="67629" marR="676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1600" b="1" kern="100">
                          <a:latin typeface="黑体" pitchFamily="49" charset="-122"/>
                          <a:ea typeface="黑体" pitchFamily="49" charset="-122"/>
                        </a:rPr>
                        <a:t>评标价：</a:t>
                      </a:r>
                      <a:r>
                        <a:rPr lang="en-US" sz="1600" b="1" kern="100">
                          <a:latin typeface="黑体" pitchFamily="49" charset="-122"/>
                          <a:ea typeface="黑体" pitchFamily="49" charset="-122"/>
                        </a:rPr>
                        <a:t>100</a:t>
                      </a:r>
                      <a:r>
                        <a:rPr lang="zh-CN" sz="1600" b="1" kern="100">
                          <a:latin typeface="黑体" pitchFamily="49" charset="-122"/>
                          <a:ea typeface="黑体" pitchFamily="49" charset="-122"/>
                        </a:rPr>
                        <a:t>分</a:t>
                      </a:r>
                    </a:p>
                  </a:txBody>
                  <a:tcPr marL="67629" marR="676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87710">
                <a:tc>
                  <a:txBody>
                    <a:bodyPr/>
                    <a:lstStyle/>
                    <a:p>
                      <a:pPr algn="ctr">
                        <a:lnSpc>
                          <a:spcPts val="1800"/>
                        </a:lnSpc>
                        <a:spcAft>
                          <a:spcPts val="0"/>
                        </a:spcAft>
                      </a:pPr>
                      <a:r>
                        <a:rPr lang="en-US" sz="1600" b="1" kern="100">
                          <a:latin typeface="黑体" pitchFamily="49" charset="-122"/>
                          <a:ea typeface="黑体" pitchFamily="49" charset="-122"/>
                        </a:rPr>
                        <a:t>2.2.2</a:t>
                      </a:r>
                      <a:endParaRPr lang="zh-CN" sz="1600" b="1" kern="100">
                        <a:latin typeface="黑体" pitchFamily="49" charset="-122"/>
                        <a:ea typeface="黑体" pitchFamily="49" charset="-122"/>
                      </a:endParaRPr>
                    </a:p>
                  </a:txBody>
                  <a:tcPr marL="67629" marR="676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1600" b="1" kern="100" dirty="0">
                          <a:latin typeface="黑体" pitchFamily="49" charset="-122"/>
                          <a:ea typeface="黑体" pitchFamily="49" charset="-122"/>
                        </a:rPr>
                        <a:t>评标基准价计算方法</a:t>
                      </a:r>
                    </a:p>
                  </a:txBody>
                  <a:tcPr marL="67629" marR="676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1600" b="1" kern="100" dirty="0">
                          <a:latin typeface="黑体" pitchFamily="49" charset="-122"/>
                          <a:ea typeface="黑体" pitchFamily="49" charset="-122"/>
                        </a:rPr>
                        <a:t>评标基准价的计算：</a:t>
                      </a:r>
                    </a:p>
                    <a:p>
                      <a:pPr indent="266700" algn="just">
                        <a:lnSpc>
                          <a:spcPts val="1800"/>
                        </a:lnSpc>
                        <a:spcAft>
                          <a:spcPts val="0"/>
                        </a:spcAft>
                      </a:pPr>
                      <a:r>
                        <a:rPr lang="zh-CN" sz="1600" b="1" kern="100" dirty="0">
                          <a:latin typeface="黑体" pitchFamily="49" charset="-122"/>
                          <a:ea typeface="黑体" pitchFamily="49" charset="-122"/>
                        </a:rPr>
                        <a:t>在开标现场，招标人将当场计算并宣布评标基准价。</a:t>
                      </a:r>
                    </a:p>
                    <a:p>
                      <a:pPr indent="266700" algn="just">
                        <a:lnSpc>
                          <a:spcPts val="1800"/>
                        </a:lnSpc>
                        <a:spcAft>
                          <a:spcPts val="0"/>
                        </a:spcAft>
                      </a:pPr>
                      <a:r>
                        <a:rPr lang="zh-CN" sz="1600" b="1" kern="100" dirty="0">
                          <a:latin typeface="黑体" pitchFamily="49" charset="-122"/>
                          <a:ea typeface="黑体" pitchFamily="49" charset="-122"/>
                        </a:rPr>
                        <a:t>（</a:t>
                      </a:r>
                      <a:r>
                        <a:rPr lang="en-US" sz="1600" b="1" kern="100" dirty="0">
                          <a:latin typeface="黑体" pitchFamily="49" charset="-122"/>
                          <a:ea typeface="黑体" pitchFamily="49" charset="-122"/>
                        </a:rPr>
                        <a:t>1</a:t>
                      </a:r>
                      <a:r>
                        <a:rPr lang="zh-CN" sz="1600" b="1" kern="100" dirty="0">
                          <a:latin typeface="黑体" pitchFamily="49" charset="-122"/>
                          <a:ea typeface="黑体" pitchFamily="49" charset="-122"/>
                        </a:rPr>
                        <a:t>）评标价的确定：</a:t>
                      </a:r>
                    </a:p>
                    <a:p>
                      <a:pPr indent="266700" algn="just">
                        <a:lnSpc>
                          <a:spcPts val="1800"/>
                        </a:lnSpc>
                        <a:spcAft>
                          <a:spcPts val="0"/>
                        </a:spcAft>
                      </a:pPr>
                      <a:r>
                        <a:rPr lang="zh-CN" sz="1600" b="1" kern="100" dirty="0">
                          <a:latin typeface="黑体" pitchFamily="49" charset="-122"/>
                          <a:ea typeface="黑体" pitchFamily="49" charset="-122"/>
                        </a:rPr>
                        <a:t>方法一：评标价＝投标函文字报价</a:t>
                      </a:r>
                    </a:p>
                    <a:p>
                      <a:pPr indent="266700" algn="just">
                        <a:lnSpc>
                          <a:spcPts val="1800"/>
                        </a:lnSpc>
                        <a:spcAft>
                          <a:spcPts val="0"/>
                        </a:spcAft>
                      </a:pPr>
                      <a:r>
                        <a:rPr lang="zh-CN" sz="1600" b="1" kern="100" dirty="0">
                          <a:latin typeface="黑体" pitchFamily="49" charset="-122"/>
                          <a:ea typeface="黑体" pitchFamily="49" charset="-122"/>
                        </a:rPr>
                        <a:t>方法二：评标价＝投标函文字报价－暂估价－暂列金额（不含计日工总额） </a:t>
                      </a:r>
                    </a:p>
                    <a:p>
                      <a:pPr indent="266700" algn="just">
                        <a:lnSpc>
                          <a:spcPts val="1800"/>
                        </a:lnSpc>
                        <a:spcAft>
                          <a:spcPts val="0"/>
                        </a:spcAft>
                      </a:pPr>
                      <a:r>
                        <a:rPr lang="zh-CN" sz="1600" b="1" kern="100" dirty="0">
                          <a:latin typeface="黑体" pitchFamily="49" charset="-122"/>
                          <a:ea typeface="黑体" pitchFamily="49" charset="-122"/>
                        </a:rPr>
                        <a:t>方法三：</a:t>
                      </a:r>
                      <a:r>
                        <a:rPr lang="en-US" sz="1600" b="1" kern="100" dirty="0">
                          <a:latin typeface="黑体" pitchFamily="49" charset="-122"/>
                          <a:ea typeface="黑体" pitchFamily="49" charset="-122"/>
                        </a:rPr>
                        <a:t>……</a:t>
                      </a:r>
                      <a:endParaRPr lang="zh-CN" sz="1600" b="1" kern="100" dirty="0">
                        <a:latin typeface="黑体" pitchFamily="49" charset="-122"/>
                        <a:ea typeface="黑体" pitchFamily="49" charset="-122"/>
                      </a:endParaRPr>
                    </a:p>
                    <a:p>
                      <a:pPr indent="266700" algn="just">
                        <a:lnSpc>
                          <a:spcPts val="1800"/>
                        </a:lnSpc>
                        <a:spcAft>
                          <a:spcPts val="0"/>
                        </a:spcAft>
                      </a:pPr>
                      <a:r>
                        <a:rPr lang="zh-CN" sz="1600" b="1" kern="100" dirty="0">
                          <a:latin typeface="黑体" pitchFamily="49" charset="-122"/>
                          <a:ea typeface="黑体" pitchFamily="49" charset="-122"/>
                        </a:rPr>
                        <a:t>（</a:t>
                      </a:r>
                      <a:r>
                        <a:rPr lang="en-US" sz="1600" b="1" kern="100" dirty="0">
                          <a:latin typeface="黑体" pitchFamily="49" charset="-122"/>
                          <a:ea typeface="黑体" pitchFamily="49" charset="-122"/>
                        </a:rPr>
                        <a:t>2</a:t>
                      </a:r>
                      <a:r>
                        <a:rPr lang="zh-CN" sz="1600" b="1" kern="100" dirty="0">
                          <a:latin typeface="黑体" pitchFamily="49" charset="-122"/>
                          <a:ea typeface="黑体" pitchFamily="49" charset="-122"/>
                        </a:rPr>
                        <a:t>）评标价平均值的计算：</a:t>
                      </a:r>
                    </a:p>
                    <a:p>
                      <a:pPr indent="266700" algn="just">
                        <a:lnSpc>
                          <a:spcPts val="1800"/>
                        </a:lnSpc>
                        <a:spcAft>
                          <a:spcPts val="0"/>
                        </a:spcAft>
                      </a:pPr>
                      <a:r>
                        <a:rPr lang="zh-CN" sz="1600" b="1" kern="100" dirty="0">
                          <a:latin typeface="黑体" pitchFamily="49" charset="-122"/>
                          <a:ea typeface="黑体" pitchFamily="49" charset="-122"/>
                        </a:rPr>
                        <a:t>除按第二章“投标人须知”第</a:t>
                      </a:r>
                      <a:r>
                        <a:rPr lang="en-US" sz="1600" b="1" kern="100" dirty="0">
                          <a:latin typeface="黑体" pitchFamily="49" charset="-122"/>
                          <a:ea typeface="黑体" pitchFamily="49" charset="-122"/>
                        </a:rPr>
                        <a:t>5.2.4</a:t>
                      </a:r>
                      <a:r>
                        <a:rPr lang="zh-CN" sz="1600" b="1" kern="100" dirty="0">
                          <a:latin typeface="黑体" pitchFamily="49" charset="-122"/>
                          <a:ea typeface="黑体" pitchFamily="49" charset="-122"/>
                        </a:rPr>
                        <a:t>项规定开标现场被宣布为不进入评标基准价计算的投标报价之外，所有投标人的评标价去掉一个最高值和一个最低值后的算术平均值即为评标价平均值（如果参与评标价平均值计算的有效投标人少于</a:t>
                      </a:r>
                      <a:r>
                        <a:rPr lang="en-US" sz="1600" b="1" kern="100" dirty="0">
                          <a:latin typeface="黑体" pitchFamily="49" charset="-122"/>
                          <a:ea typeface="黑体" pitchFamily="49" charset="-122"/>
                        </a:rPr>
                        <a:t>5</a:t>
                      </a:r>
                      <a:r>
                        <a:rPr lang="zh-CN" sz="1600" b="1" kern="100" dirty="0">
                          <a:latin typeface="黑体" pitchFamily="49" charset="-122"/>
                          <a:ea typeface="黑体" pitchFamily="49" charset="-122"/>
                        </a:rPr>
                        <a:t>家时，则计算评标价平均值时不去掉最高值和最低值）；</a:t>
                      </a:r>
                    </a:p>
                  </a:txBody>
                  <a:tcPr marL="67629" marR="676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5" name="表格 4"/>
          <p:cNvGraphicFramePr>
            <a:graphicFrameLocks noGrp="1"/>
          </p:cNvGraphicFramePr>
          <p:nvPr/>
        </p:nvGraphicFramePr>
        <p:xfrm>
          <a:off x="611560" y="796653"/>
          <a:ext cx="8136903" cy="3429000"/>
        </p:xfrm>
        <a:graphic>
          <a:graphicData uri="http://schemas.openxmlformats.org/drawingml/2006/table">
            <a:tbl>
              <a:tblPr/>
              <a:tblGrid>
                <a:gridCol w="1216733"/>
                <a:gridCol w="1568874"/>
                <a:gridCol w="5351296"/>
              </a:tblGrid>
              <a:tr h="225430">
                <a:tc>
                  <a:txBody>
                    <a:bodyPr/>
                    <a:lstStyle/>
                    <a:p>
                      <a:pPr algn="ctr">
                        <a:lnSpc>
                          <a:spcPts val="1800"/>
                        </a:lnSpc>
                        <a:spcAft>
                          <a:spcPts val="0"/>
                        </a:spcAft>
                      </a:pPr>
                      <a:r>
                        <a:rPr lang="zh-CN" sz="1600" b="1" kern="100" dirty="0">
                          <a:latin typeface="黑体" pitchFamily="49" charset="-122"/>
                          <a:ea typeface="黑体" pitchFamily="49" charset="-122"/>
                        </a:rPr>
                        <a:t>条款号</a:t>
                      </a:r>
                    </a:p>
                  </a:txBody>
                  <a:tcPr marL="67629" marR="676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1600" b="1" kern="100">
                          <a:latin typeface="黑体" pitchFamily="49" charset="-122"/>
                          <a:ea typeface="黑体" pitchFamily="49" charset="-122"/>
                        </a:rPr>
                        <a:t>条款内容</a:t>
                      </a:r>
                    </a:p>
                  </a:txBody>
                  <a:tcPr marL="67629" marR="676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1600" b="1" kern="100">
                          <a:latin typeface="黑体" pitchFamily="49" charset="-122"/>
                          <a:ea typeface="黑体" pitchFamily="49" charset="-122"/>
                        </a:rPr>
                        <a:t>编列内容</a:t>
                      </a:r>
                    </a:p>
                  </a:txBody>
                  <a:tcPr marL="67629" marR="676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860">
                <a:tc>
                  <a:txBody>
                    <a:bodyPr/>
                    <a:lstStyle/>
                    <a:p>
                      <a:pPr algn="ctr">
                        <a:lnSpc>
                          <a:spcPts val="1800"/>
                        </a:lnSpc>
                        <a:spcAft>
                          <a:spcPts val="0"/>
                        </a:spcAft>
                      </a:pPr>
                      <a:r>
                        <a:rPr lang="en-US" sz="1600" b="1" kern="100" dirty="0">
                          <a:latin typeface="黑体" pitchFamily="49" charset="-122"/>
                          <a:ea typeface="黑体" pitchFamily="49" charset="-122"/>
                        </a:rPr>
                        <a:t>2.2.2</a:t>
                      </a:r>
                      <a:endParaRPr lang="zh-CN" sz="1600" b="1" kern="100" dirty="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1600" b="1" kern="100" dirty="0">
                          <a:latin typeface="黑体" pitchFamily="49" charset="-122"/>
                          <a:ea typeface="黑体" pitchFamily="49" charset="-122"/>
                        </a:rPr>
                        <a:t>评标基准价计算方法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ts val="1800"/>
                        </a:lnSpc>
                        <a:spcAft>
                          <a:spcPts val="0"/>
                        </a:spcAft>
                      </a:pPr>
                      <a:r>
                        <a:rPr lang="zh-CN" sz="1600" b="1" kern="100" dirty="0">
                          <a:latin typeface="黑体" pitchFamily="49" charset="-122"/>
                          <a:ea typeface="黑体" pitchFamily="49" charset="-122"/>
                        </a:rPr>
                        <a:t>（</a:t>
                      </a:r>
                      <a:r>
                        <a:rPr lang="en-US" sz="1600" b="1" kern="100" dirty="0">
                          <a:latin typeface="黑体" pitchFamily="49" charset="-122"/>
                          <a:ea typeface="黑体" pitchFamily="49" charset="-122"/>
                        </a:rPr>
                        <a:t>3</a:t>
                      </a:r>
                      <a:r>
                        <a:rPr lang="zh-CN" sz="1600" b="1" kern="100" dirty="0">
                          <a:latin typeface="黑体" pitchFamily="49" charset="-122"/>
                          <a:ea typeface="黑体" pitchFamily="49" charset="-122"/>
                        </a:rPr>
                        <a:t>）评标基准价的确定：</a:t>
                      </a:r>
                    </a:p>
                    <a:p>
                      <a:pPr indent="266700" algn="just">
                        <a:lnSpc>
                          <a:spcPts val="1800"/>
                        </a:lnSpc>
                        <a:spcAft>
                          <a:spcPts val="0"/>
                        </a:spcAft>
                      </a:pPr>
                      <a:r>
                        <a:rPr lang="zh-CN" sz="1600" b="1" kern="100" dirty="0">
                          <a:latin typeface="黑体" pitchFamily="49" charset="-122"/>
                          <a:ea typeface="黑体" pitchFamily="49" charset="-122"/>
                        </a:rPr>
                        <a:t>方法一：将评标价平均值直接作为评标基准价。</a:t>
                      </a:r>
                    </a:p>
                    <a:p>
                      <a:pPr indent="266700" algn="just">
                        <a:lnSpc>
                          <a:spcPts val="1800"/>
                        </a:lnSpc>
                        <a:spcAft>
                          <a:spcPts val="0"/>
                        </a:spcAft>
                      </a:pPr>
                      <a:r>
                        <a:rPr lang="zh-CN" sz="1600" b="1" kern="100" dirty="0">
                          <a:latin typeface="黑体" pitchFamily="49" charset="-122"/>
                          <a:ea typeface="黑体" pitchFamily="49" charset="-122"/>
                        </a:rPr>
                        <a:t>方法二：将评标价平均值下浮</a:t>
                      </a:r>
                      <a:r>
                        <a:rPr lang="en-US" sz="1600" b="1" u="sng" kern="100" dirty="0">
                          <a:latin typeface="黑体" pitchFamily="49" charset="-122"/>
                          <a:ea typeface="黑体" pitchFamily="49" charset="-122"/>
                        </a:rPr>
                        <a:t>   </a:t>
                      </a:r>
                      <a:r>
                        <a:rPr lang="zh-CN" sz="1600" b="1" kern="100" dirty="0">
                          <a:latin typeface="黑体" pitchFamily="49" charset="-122"/>
                          <a:ea typeface="黑体" pitchFamily="49" charset="-122"/>
                        </a:rPr>
                        <a:t>％，作为评标基准价。</a:t>
                      </a:r>
                    </a:p>
                    <a:p>
                      <a:pPr indent="266700" algn="just">
                        <a:lnSpc>
                          <a:spcPts val="1800"/>
                        </a:lnSpc>
                        <a:spcAft>
                          <a:spcPts val="0"/>
                        </a:spcAft>
                      </a:pPr>
                      <a:r>
                        <a:rPr lang="zh-CN" sz="1600" b="1" kern="100" dirty="0">
                          <a:latin typeface="黑体" pitchFamily="49" charset="-122"/>
                          <a:ea typeface="黑体" pitchFamily="49" charset="-122"/>
                        </a:rPr>
                        <a:t>方法三：招标人设置评标基准价系数，由投标人代表现场抽取，评标价平均值乘以现场抽取的评标基准价系数作为评标基准价。</a:t>
                      </a:r>
                    </a:p>
                    <a:p>
                      <a:pPr indent="266700" algn="just">
                        <a:lnSpc>
                          <a:spcPts val="1800"/>
                        </a:lnSpc>
                        <a:spcAft>
                          <a:spcPts val="0"/>
                        </a:spcAft>
                      </a:pPr>
                      <a:r>
                        <a:rPr lang="zh-CN" sz="1600" b="1" kern="100" dirty="0">
                          <a:latin typeface="黑体" pitchFamily="49" charset="-122"/>
                          <a:ea typeface="黑体" pitchFamily="49" charset="-122"/>
                        </a:rPr>
                        <a:t>方法四：</a:t>
                      </a:r>
                      <a:r>
                        <a:rPr lang="en-US" sz="1600" b="1" kern="100" dirty="0">
                          <a:latin typeface="黑体" pitchFamily="49" charset="-122"/>
                          <a:ea typeface="黑体" pitchFamily="49" charset="-122"/>
                        </a:rPr>
                        <a:t>……</a:t>
                      </a:r>
                      <a:endParaRPr lang="zh-CN" sz="1600" b="1" kern="100" dirty="0">
                        <a:latin typeface="黑体" pitchFamily="49" charset="-122"/>
                        <a:ea typeface="黑体" pitchFamily="49" charset="-122"/>
                      </a:endParaRPr>
                    </a:p>
                    <a:p>
                      <a:pPr indent="266700" algn="just">
                        <a:lnSpc>
                          <a:spcPts val="1800"/>
                        </a:lnSpc>
                        <a:spcAft>
                          <a:spcPts val="0"/>
                        </a:spcAft>
                      </a:pPr>
                      <a:r>
                        <a:rPr lang="zh-CN" sz="1600" b="1" kern="100" dirty="0">
                          <a:latin typeface="黑体" pitchFamily="49" charset="-122"/>
                          <a:ea typeface="黑体" pitchFamily="49" charset="-122"/>
                        </a:rPr>
                        <a:t>在评标过程中，评标委员会应对招标人计算的评标基准价进行复核，存在计算错误的应予以修正并在评标报告中作出说明。除此之外，评标基准价在整个评标期间保持不变，不随任何因素发生变化。</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7160">
                <a:tc>
                  <a:txBody>
                    <a:bodyPr/>
                    <a:lstStyle/>
                    <a:p>
                      <a:pPr algn="ctr">
                        <a:lnSpc>
                          <a:spcPts val="1800"/>
                        </a:lnSpc>
                        <a:spcAft>
                          <a:spcPts val="0"/>
                        </a:spcAft>
                      </a:pPr>
                      <a:r>
                        <a:rPr lang="en-US" sz="1600" b="1" kern="100">
                          <a:latin typeface="黑体" pitchFamily="49" charset="-122"/>
                          <a:ea typeface="黑体" pitchFamily="49" charset="-122"/>
                        </a:rPr>
                        <a:t>2.2.3</a:t>
                      </a:r>
                      <a:endParaRPr lang="zh-CN" sz="1600" b="1" kern="10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1600" b="1" kern="100">
                          <a:latin typeface="黑体" pitchFamily="49" charset="-122"/>
                          <a:ea typeface="黑体" pitchFamily="49" charset="-122"/>
                        </a:rPr>
                        <a:t>评标价的偏差率计算公式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1600" b="1" kern="100" dirty="0">
                          <a:latin typeface="黑体" pitchFamily="49" charset="-122"/>
                          <a:ea typeface="黑体" pitchFamily="49" charset="-122"/>
                        </a:rPr>
                        <a:t>偏差率</a:t>
                      </a:r>
                      <a:r>
                        <a:rPr lang="en-US" sz="1600" b="1" kern="100" dirty="0">
                          <a:latin typeface="黑体" pitchFamily="49" charset="-122"/>
                          <a:ea typeface="黑体" pitchFamily="49" charset="-122"/>
                        </a:rPr>
                        <a:t>=100% ×</a:t>
                      </a:r>
                      <a:r>
                        <a:rPr lang="zh-CN" sz="1600" b="1" kern="100" dirty="0">
                          <a:latin typeface="黑体" pitchFamily="49" charset="-122"/>
                          <a:ea typeface="黑体" pitchFamily="49" charset="-122"/>
                        </a:rPr>
                        <a:t>（投标人评标价－评标基准价）</a:t>
                      </a:r>
                      <a:r>
                        <a:rPr lang="en-US" sz="1600" b="1" kern="100" dirty="0">
                          <a:latin typeface="黑体" pitchFamily="49" charset="-122"/>
                          <a:ea typeface="黑体" pitchFamily="49" charset="-122"/>
                        </a:rPr>
                        <a:t>/</a:t>
                      </a:r>
                      <a:r>
                        <a:rPr lang="zh-CN" sz="1600" b="1" kern="100" dirty="0">
                          <a:latin typeface="黑体" pitchFamily="49" charset="-122"/>
                          <a:ea typeface="黑体" pitchFamily="49" charset="-122"/>
                        </a:rPr>
                        <a:t>评标基准价</a:t>
                      </a:r>
                    </a:p>
                    <a:p>
                      <a:pPr algn="just">
                        <a:lnSpc>
                          <a:spcPts val="1800"/>
                        </a:lnSpc>
                        <a:spcAft>
                          <a:spcPts val="0"/>
                        </a:spcAft>
                      </a:pPr>
                      <a:r>
                        <a:rPr lang="zh-CN" sz="1600" b="1" kern="100" dirty="0">
                          <a:latin typeface="黑体" pitchFamily="49" charset="-122"/>
                          <a:ea typeface="黑体" pitchFamily="49" charset="-122"/>
                        </a:rPr>
                        <a:t>偏差率保留</a:t>
                      </a:r>
                      <a:r>
                        <a:rPr lang="en-US" sz="1600" b="1" u="sng" kern="100" dirty="0">
                          <a:latin typeface="黑体" pitchFamily="49" charset="-122"/>
                          <a:ea typeface="黑体" pitchFamily="49" charset="-122"/>
                        </a:rPr>
                        <a:t>    </a:t>
                      </a:r>
                      <a:r>
                        <a:rPr lang="zh-CN" sz="1600" b="1" kern="100" dirty="0">
                          <a:latin typeface="黑体" pitchFamily="49" charset="-122"/>
                          <a:ea typeface="黑体" pitchFamily="49" charset="-122"/>
                        </a:rPr>
                        <a:t>位小数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539552" y="4237672"/>
            <a:ext cx="8352928" cy="923330"/>
          </a:xfrm>
          <a:prstGeom prst="rect">
            <a:avLst/>
          </a:prstGeom>
        </p:spPr>
        <p:txBody>
          <a:bodyPr wrap="square">
            <a:spAutoFit/>
          </a:bodyPr>
          <a:lstStyle/>
          <a:p>
            <a:r>
              <a:rPr lang="en-US" altLang="zh-CN" b="1" dirty="0" smtClean="0"/>
              <a:t>【</a:t>
            </a:r>
            <a:r>
              <a:rPr lang="zh-CN" altLang="zh-CN" b="1" dirty="0" smtClean="0">
                <a:solidFill>
                  <a:srgbClr val="FF0000"/>
                </a:solidFill>
              </a:rPr>
              <a:t>招标人可依据招标项目特点和实际需要，选择或制定适合项目的评标基准价计算方法。与评标基准价计算或评标价得分计算相关的所有系数（如有），其具体数值或随机抽取的数值区间均应在评标办法中予以明确。</a:t>
            </a:r>
            <a:r>
              <a:rPr lang="en-US" altLang="zh-CN" b="1" dirty="0" smtClean="0"/>
              <a:t>】</a:t>
            </a:r>
            <a:endParaRPr lang="zh-CN" altLang="en-US"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6" name="表格 5"/>
          <p:cNvGraphicFramePr>
            <a:graphicFrameLocks noGrp="1"/>
          </p:cNvGraphicFramePr>
          <p:nvPr/>
        </p:nvGraphicFramePr>
        <p:xfrm>
          <a:off x="683568" y="913284"/>
          <a:ext cx="8208912" cy="2971800"/>
        </p:xfrm>
        <a:graphic>
          <a:graphicData uri="http://schemas.openxmlformats.org/drawingml/2006/table">
            <a:tbl>
              <a:tblPr/>
              <a:tblGrid>
                <a:gridCol w="1440160"/>
                <a:gridCol w="1368152"/>
                <a:gridCol w="5400600"/>
              </a:tblGrid>
              <a:tr h="71760">
                <a:tc>
                  <a:txBody>
                    <a:bodyPr/>
                    <a:lstStyle/>
                    <a:p>
                      <a:pPr algn="ctr">
                        <a:lnSpc>
                          <a:spcPts val="1800"/>
                        </a:lnSpc>
                        <a:spcAft>
                          <a:spcPts val="0"/>
                        </a:spcAft>
                      </a:pPr>
                      <a:r>
                        <a:rPr lang="zh-CN" sz="1600" b="1" kern="100" dirty="0">
                          <a:latin typeface="黑体" pitchFamily="49" charset="-122"/>
                          <a:ea typeface="黑体" pitchFamily="49" charset="-122"/>
                        </a:rPr>
                        <a:t>条款号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1600" b="1" kern="100">
                          <a:latin typeface="黑体" pitchFamily="49" charset="-122"/>
                          <a:ea typeface="黑体" pitchFamily="49" charset="-122"/>
                        </a:rPr>
                        <a:t>评分因素</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1600" b="1" kern="100">
                          <a:latin typeface="黑体" pitchFamily="49" charset="-122"/>
                          <a:ea typeface="黑体" pitchFamily="49" charset="-122"/>
                        </a:rPr>
                        <a:t>评分标准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ts val="1800"/>
                        </a:lnSpc>
                        <a:spcAft>
                          <a:spcPts val="0"/>
                        </a:spcAft>
                      </a:pPr>
                      <a:r>
                        <a:rPr lang="en-US" sz="1600" b="1" kern="100" dirty="0">
                          <a:latin typeface="黑体" pitchFamily="49" charset="-122"/>
                          <a:ea typeface="黑体" pitchFamily="49" charset="-122"/>
                        </a:rPr>
                        <a:t>2.2.4</a:t>
                      </a:r>
                      <a:endParaRPr lang="zh-CN" sz="1600" b="1" kern="100" dirty="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1600" b="1" kern="100" dirty="0">
                          <a:latin typeface="黑体" pitchFamily="49" charset="-122"/>
                          <a:ea typeface="黑体" pitchFamily="49" charset="-122"/>
                        </a:rPr>
                        <a:t>评标价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ts val="1800"/>
                        </a:lnSpc>
                        <a:spcAft>
                          <a:spcPts val="0"/>
                        </a:spcAft>
                      </a:pPr>
                      <a:r>
                        <a:rPr lang="en-US" sz="1600" b="1" kern="100" dirty="0">
                          <a:latin typeface="黑体" pitchFamily="49" charset="-122"/>
                          <a:ea typeface="黑体" pitchFamily="49" charset="-122"/>
                        </a:rPr>
                        <a:t>100</a:t>
                      </a:r>
                      <a:r>
                        <a:rPr lang="zh-CN" sz="1600" b="1" kern="100" dirty="0">
                          <a:latin typeface="黑体" pitchFamily="49" charset="-122"/>
                          <a:ea typeface="黑体" pitchFamily="49" charset="-122"/>
                        </a:rPr>
                        <a:t>分</a:t>
                      </a:r>
                    </a:p>
                    <a:p>
                      <a:pPr algn="just">
                        <a:lnSpc>
                          <a:spcPts val="1800"/>
                        </a:lnSpc>
                        <a:spcAft>
                          <a:spcPts val="0"/>
                        </a:spcAft>
                      </a:pPr>
                      <a:r>
                        <a:rPr lang="zh-CN" sz="1600" b="1" kern="100" dirty="0">
                          <a:latin typeface="黑体" pitchFamily="49" charset="-122"/>
                          <a:ea typeface="黑体" pitchFamily="49" charset="-122"/>
                        </a:rPr>
                        <a:t>评标价得分计算公式示例：</a:t>
                      </a:r>
                    </a:p>
                    <a:p>
                      <a:pPr algn="just">
                        <a:lnSpc>
                          <a:spcPts val="1800"/>
                        </a:lnSpc>
                        <a:spcAft>
                          <a:spcPts val="0"/>
                        </a:spcAft>
                      </a:pPr>
                      <a:r>
                        <a:rPr lang="zh-CN" sz="1600" b="1" kern="100" dirty="0">
                          <a:latin typeface="黑体" pitchFamily="49" charset="-122"/>
                          <a:ea typeface="黑体" pitchFamily="49" charset="-122"/>
                        </a:rPr>
                        <a:t>（</a:t>
                      </a:r>
                      <a:r>
                        <a:rPr lang="en-US" sz="1600" b="1" kern="100" dirty="0">
                          <a:latin typeface="黑体" pitchFamily="49" charset="-122"/>
                          <a:ea typeface="黑体" pitchFamily="49" charset="-122"/>
                        </a:rPr>
                        <a:t>1</a:t>
                      </a:r>
                      <a:r>
                        <a:rPr lang="zh-CN" sz="1600" b="1" kern="100" dirty="0">
                          <a:latin typeface="黑体" pitchFamily="49" charset="-122"/>
                          <a:ea typeface="黑体" pitchFamily="49" charset="-122"/>
                        </a:rPr>
                        <a:t>）如果投标人的评标价</a:t>
                      </a:r>
                      <a:r>
                        <a:rPr lang="en-US" sz="1600" b="1" kern="100" dirty="0">
                          <a:latin typeface="黑体" pitchFamily="49" charset="-122"/>
                          <a:ea typeface="黑体" pitchFamily="49" charset="-122"/>
                        </a:rPr>
                        <a:t>&gt;</a:t>
                      </a:r>
                      <a:r>
                        <a:rPr lang="zh-CN" sz="1600" b="1" kern="100" dirty="0">
                          <a:latin typeface="黑体" pitchFamily="49" charset="-122"/>
                          <a:ea typeface="黑体" pitchFamily="49" charset="-122"/>
                        </a:rPr>
                        <a:t>评标基准价，则评标价得分＝</a:t>
                      </a:r>
                      <a:r>
                        <a:rPr lang="en-US" sz="1600" b="1" kern="100" dirty="0">
                          <a:latin typeface="黑体" pitchFamily="49" charset="-122"/>
                          <a:ea typeface="黑体" pitchFamily="49" charset="-122"/>
                        </a:rPr>
                        <a:t>100</a:t>
                      </a:r>
                      <a:r>
                        <a:rPr lang="zh-CN" sz="1600" b="1" kern="100" dirty="0">
                          <a:latin typeface="黑体" pitchFamily="49" charset="-122"/>
                          <a:ea typeface="黑体" pitchFamily="49" charset="-122"/>
                        </a:rPr>
                        <a:t>－偏差率</a:t>
                      </a:r>
                      <a:r>
                        <a:rPr lang="en-US" sz="1600" b="1" kern="100" dirty="0">
                          <a:latin typeface="黑体" pitchFamily="49" charset="-122"/>
                          <a:ea typeface="黑体" pitchFamily="49" charset="-122"/>
                        </a:rPr>
                        <a:t>×100×E</a:t>
                      </a:r>
                      <a:r>
                        <a:rPr lang="en-US" sz="1600" b="1" kern="100" baseline="-25000" dirty="0">
                          <a:latin typeface="黑体" pitchFamily="49" charset="-122"/>
                          <a:ea typeface="黑体" pitchFamily="49" charset="-122"/>
                        </a:rPr>
                        <a:t>1</a:t>
                      </a:r>
                      <a:r>
                        <a:rPr lang="zh-CN" sz="1600" b="1" kern="100" dirty="0">
                          <a:latin typeface="黑体" pitchFamily="49" charset="-122"/>
                          <a:ea typeface="黑体" pitchFamily="49" charset="-122"/>
                        </a:rPr>
                        <a:t>；</a:t>
                      </a:r>
                    </a:p>
                    <a:p>
                      <a:pPr algn="just">
                        <a:lnSpc>
                          <a:spcPts val="1800"/>
                        </a:lnSpc>
                        <a:spcAft>
                          <a:spcPts val="0"/>
                        </a:spcAft>
                      </a:pPr>
                      <a:r>
                        <a:rPr lang="zh-CN" sz="1600" b="1" kern="100" dirty="0">
                          <a:latin typeface="黑体" pitchFamily="49" charset="-122"/>
                          <a:ea typeface="黑体" pitchFamily="49" charset="-122"/>
                        </a:rPr>
                        <a:t>（</a:t>
                      </a:r>
                      <a:r>
                        <a:rPr lang="en-US" sz="1600" b="1" kern="100" dirty="0">
                          <a:latin typeface="黑体" pitchFamily="49" charset="-122"/>
                          <a:ea typeface="黑体" pitchFamily="49" charset="-122"/>
                        </a:rPr>
                        <a:t>2</a:t>
                      </a:r>
                      <a:r>
                        <a:rPr lang="zh-CN" sz="1600" b="1" kern="100" dirty="0">
                          <a:latin typeface="黑体" pitchFamily="49" charset="-122"/>
                          <a:ea typeface="黑体" pitchFamily="49" charset="-122"/>
                        </a:rPr>
                        <a:t>）如果投标人的评标价</a:t>
                      </a:r>
                      <a:r>
                        <a:rPr lang="en-US" sz="1600" b="1" kern="100" dirty="0">
                          <a:latin typeface="黑体" pitchFamily="49" charset="-122"/>
                          <a:ea typeface="黑体" pitchFamily="49" charset="-122"/>
                        </a:rPr>
                        <a:t>≤</a:t>
                      </a:r>
                      <a:r>
                        <a:rPr lang="zh-CN" sz="1600" b="1" kern="100" dirty="0">
                          <a:latin typeface="黑体" pitchFamily="49" charset="-122"/>
                          <a:ea typeface="黑体" pitchFamily="49" charset="-122"/>
                        </a:rPr>
                        <a:t>评标基准价，则评标价得分＝</a:t>
                      </a:r>
                      <a:r>
                        <a:rPr lang="en-US" sz="1600" b="1" kern="100" dirty="0">
                          <a:latin typeface="黑体" pitchFamily="49" charset="-122"/>
                          <a:ea typeface="黑体" pitchFamily="49" charset="-122"/>
                        </a:rPr>
                        <a:t>100</a:t>
                      </a:r>
                      <a:r>
                        <a:rPr lang="zh-CN" sz="1600" b="1" kern="100" dirty="0">
                          <a:latin typeface="黑体" pitchFamily="49" charset="-122"/>
                          <a:ea typeface="黑体" pitchFamily="49" charset="-122"/>
                        </a:rPr>
                        <a:t>＋偏差率</a:t>
                      </a:r>
                      <a:r>
                        <a:rPr lang="en-US" sz="1600" b="1" kern="100" dirty="0">
                          <a:latin typeface="黑体" pitchFamily="49" charset="-122"/>
                          <a:ea typeface="黑体" pitchFamily="49" charset="-122"/>
                        </a:rPr>
                        <a:t>×100×E</a:t>
                      </a:r>
                      <a:r>
                        <a:rPr lang="en-US" sz="1600" b="1" kern="100" baseline="-25000" dirty="0">
                          <a:latin typeface="黑体" pitchFamily="49" charset="-122"/>
                          <a:ea typeface="黑体" pitchFamily="49" charset="-122"/>
                        </a:rPr>
                        <a:t>2</a:t>
                      </a:r>
                      <a:r>
                        <a:rPr lang="zh-CN" sz="1600" b="1" kern="100" dirty="0">
                          <a:latin typeface="黑体" pitchFamily="49" charset="-122"/>
                          <a:ea typeface="黑体" pitchFamily="49" charset="-122"/>
                        </a:rPr>
                        <a:t>。</a:t>
                      </a:r>
                    </a:p>
                    <a:p>
                      <a:pPr algn="just">
                        <a:lnSpc>
                          <a:spcPts val="1800"/>
                        </a:lnSpc>
                        <a:spcAft>
                          <a:spcPts val="0"/>
                        </a:spcAft>
                      </a:pPr>
                      <a:r>
                        <a:rPr lang="zh-CN" sz="1600" b="1" kern="100" dirty="0">
                          <a:latin typeface="黑体" pitchFamily="49" charset="-122"/>
                          <a:ea typeface="黑体" pitchFamily="49" charset="-122"/>
                        </a:rPr>
                        <a:t>其中：</a:t>
                      </a:r>
                      <a:r>
                        <a:rPr lang="en-US" sz="1600" b="1" kern="100" dirty="0">
                          <a:latin typeface="黑体" pitchFamily="49" charset="-122"/>
                          <a:ea typeface="黑体" pitchFamily="49" charset="-122"/>
                        </a:rPr>
                        <a:t>E</a:t>
                      </a:r>
                      <a:r>
                        <a:rPr lang="en-US" sz="1600" b="1" kern="100" baseline="-25000" dirty="0">
                          <a:latin typeface="黑体" pitchFamily="49" charset="-122"/>
                          <a:ea typeface="黑体" pitchFamily="49" charset="-122"/>
                        </a:rPr>
                        <a:t>1</a:t>
                      </a:r>
                      <a:r>
                        <a:rPr lang="zh-CN" sz="1600" b="1" kern="100" dirty="0">
                          <a:latin typeface="黑体" pitchFamily="49" charset="-122"/>
                          <a:ea typeface="黑体" pitchFamily="49" charset="-122"/>
                        </a:rPr>
                        <a:t>是评标价每高于评标基准价一个百分点的扣分值，</a:t>
                      </a:r>
                      <a:r>
                        <a:rPr lang="en-US" sz="1600" b="1" kern="100" dirty="0">
                          <a:latin typeface="黑体" pitchFamily="49" charset="-122"/>
                          <a:ea typeface="黑体" pitchFamily="49" charset="-122"/>
                        </a:rPr>
                        <a:t>E</a:t>
                      </a:r>
                      <a:r>
                        <a:rPr lang="en-US" sz="1600" b="1" kern="100" baseline="-25000" dirty="0">
                          <a:latin typeface="黑体" pitchFamily="49" charset="-122"/>
                          <a:ea typeface="黑体" pitchFamily="49" charset="-122"/>
                        </a:rPr>
                        <a:t>2</a:t>
                      </a:r>
                      <a:r>
                        <a:rPr lang="zh-CN" sz="1600" b="1" kern="100" dirty="0">
                          <a:latin typeface="黑体" pitchFamily="49" charset="-122"/>
                          <a:ea typeface="黑体" pitchFamily="49" charset="-122"/>
                        </a:rPr>
                        <a:t>是评标价每低于评标基准价一个百分点的扣分值；招标人可依据招标项目具体特点和实际需要设置</a:t>
                      </a:r>
                      <a:r>
                        <a:rPr lang="en-US" sz="1600" b="1" kern="100" dirty="0">
                          <a:latin typeface="黑体" pitchFamily="49" charset="-122"/>
                          <a:ea typeface="黑体" pitchFamily="49" charset="-122"/>
                        </a:rPr>
                        <a:t>E</a:t>
                      </a:r>
                      <a:r>
                        <a:rPr lang="en-US" sz="1600" b="1" kern="100" baseline="-25000" dirty="0">
                          <a:latin typeface="黑体" pitchFamily="49" charset="-122"/>
                          <a:ea typeface="黑体" pitchFamily="49" charset="-122"/>
                        </a:rPr>
                        <a:t>1</a:t>
                      </a:r>
                      <a:r>
                        <a:rPr lang="zh-CN" sz="1600" b="1" kern="100" dirty="0">
                          <a:latin typeface="黑体" pitchFamily="49" charset="-122"/>
                          <a:ea typeface="黑体" pitchFamily="49" charset="-122"/>
                        </a:rPr>
                        <a:t>、</a:t>
                      </a:r>
                      <a:r>
                        <a:rPr lang="en-US" sz="1600" b="1" kern="100" dirty="0">
                          <a:latin typeface="黑体" pitchFamily="49" charset="-122"/>
                          <a:ea typeface="黑体" pitchFamily="49" charset="-122"/>
                        </a:rPr>
                        <a:t>E</a:t>
                      </a:r>
                      <a:r>
                        <a:rPr lang="en-US" sz="1600" b="1" kern="100" baseline="-25000" dirty="0">
                          <a:latin typeface="黑体" pitchFamily="49" charset="-122"/>
                          <a:ea typeface="黑体" pitchFamily="49" charset="-122"/>
                        </a:rPr>
                        <a:t>2</a:t>
                      </a:r>
                      <a:r>
                        <a:rPr lang="zh-CN" sz="1600" b="1" kern="100" dirty="0">
                          <a:latin typeface="黑体" pitchFamily="49" charset="-122"/>
                          <a:ea typeface="黑体" pitchFamily="49" charset="-122"/>
                        </a:rPr>
                        <a:t>，但</a:t>
                      </a:r>
                      <a:r>
                        <a:rPr lang="en-US" sz="1600" b="1" kern="100" dirty="0">
                          <a:latin typeface="黑体" pitchFamily="49" charset="-122"/>
                          <a:ea typeface="黑体" pitchFamily="49" charset="-122"/>
                        </a:rPr>
                        <a:t>E</a:t>
                      </a:r>
                      <a:r>
                        <a:rPr lang="en-US" sz="1600" b="1" kern="100" baseline="-25000" dirty="0">
                          <a:latin typeface="黑体" pitchFamily="49" charset="-122"/>
                          <a:ea typeface="黑体" pitchFamily="49" charset="-122"/>
                        </a:rPr>
                        <a:t>1</a:t>
                      </a:r>
                      <a:r>
                        <a:rPr lang="zh-CN" sz="1600" b="1" kern="100" dirty="0">
                          <a:latin typeface="黑体" pitchFamily="49" charset="-122"/>
                          <a:ea typeface="黑体" pitchFamily="49" charset="-122"/>
                        </a:rPr>
                        <a:t>应大于</a:t>
                      </a:r>
                      <a:r>
                        <a:rPr lang="en-US" sz="1600" b="1" kern="100" dirty="0">
                          <a:latin typeface="黑体" pitchFamily="49" charset="-122"/>
                          <a:ea typeface="黑体" pitchFamily="49" charset="-122"/>
                        </a:rPr>
                        <a:t>E</a:t>
                      </a:r>
                      <a:r>
                        <a:rPr lang="en-US" sz="1600" b="1" kern="100" baseline="-25000" dirty="0">
                          <a:latin typeface="黑体" pitchFamily="49" charset="-122"/>
                          <a:ea typeface="黑体" pitchFamily="49" charset="-122"/>
                        </a:rPr>
                        <a:t>2</a:t>
                      </a:r>
                      <a:endParaRPr lang="zh-CN" sz="1600" b="1" kern="100" dirty="0">
                        <a:latin typeface="黑体" pitchFamily="49" charset="-122"/>
                        <a:ea typeface="黑体" pitchFamily="49"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gridSpan="3">
                  <a:txBody>
                    <a:bodyPr/>
                    <a:lstStyle/>
                    <a:p>
                      <a:pPr algn="just">
                        <a:lnSpc>
                          <a:spcPts val="1800"/>
                        </a:lnSpc>
                        <a:spcAft>
                          <a:spcPts val="0"/>
                        </a:spcAft>
                      </a:pPr>
                      <a:r>
                        <a:rPr lang="zh-CN" sz="1600" b="1" kern="100" dirty="0">
                          <a:latin typeface="黑体" pitchFamily="49" charset="-122"/>
                          <a:ea typeface="黑体" pitchFamily="49" charset="-122"/>
                        </a:rPr>
                        <a:t>需要补充的其他内容：</a:t>
                      </a:r>
                    </a:p>
                    <a:p>
                      <a:pPr algn="just">
                        <a:lnSpc>
                          <a:spcPts val="1800"/>
                        </a:lnSpc>
                        <a:spcAft>
                          <a:spcPts val="0"/>
                        </a:spcAft>
                      </a:pPr>
                      <a:r>
                        <a:rPr lang="en-US" sz="1600" b="1" kern="100" dirty="0">
                          <a:latin typeface="黑体" pitchFamily="49" charset="-122"/>
                          <a:ea typeface="黑体" pitchFamily="49" charset="-122"/>
                        </a:rPr>
                        <a:t>……</a:t>
                      </a:r>
                      <a:endParaRPr lang="zh-CN" sz="1600" b="1" kern="100" dirty="0">
                        <a:latin typeface="黑体" pitchFamily="49" charset="-122"/>
                        <a:ea typeface="黑体"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 评标程序</a:t>
            </a:r>
            <a:endParaRPr lang="zh-CN" altLang="zh-CN" sz="2200" b="1" dirty="0" smtClean="0"/>
          </a:p>
          <a:p>
            <a:pPr marL="0" indent="457200" algn="just">
              <a:buNone/>
            </a:pPr>
            <a:r>
              <a:rPr lang="en-US" altLang="zh-CN" sz="2200" b="1" dirty="0" smtClean="0"/>
              <a:t>3.1 </a:t>
            </a:r>
            <a:r>
              <a:rPr lang="zh-CN" altLang="zh-CN" sz="2200" b="1" dirty="0" smtClean="0"/>
              <a:t>第一个信封初步评审</a:t>
            </a:r>
            <a:endParaRPr lang="en-US" altLang="zh-CN" sz="2200" b="1" dirty="0" smtClean="0"/>
          </a:p>
          <a:p>
            <a:pPr marL="0" indent="457200" algn="just">
              <a:buNone/>
            </a:pPr>
            <a:r>
              <a:rPr lang="en-US" altLang="zh-CN" sz="2200" b="1" dirty="0" smtClean="0"/>
              <a:t>3.2 </a:t>
            </a:r>
            <a:r>
              <a:rPr lang="zh-CN" altLang="zh-CN" sz="2200" b="1" dirty="0" smtClean="0"/>
              <a:t>第二个信封开标</a:t>
            </a:r>
            <a:endParaRPr lang="en-US" altLang="zh-CN" sz="2200" b="1" dirty="0" smtClean="0"/>
          </a:p>
          <a:p>
            <a:pPr marL="0" indent="457200" algn="just">
              <a:buNone/>
            </a:pPr>
            <a:r>
              <a:rPr lang="x-none" altLang="zh-CN" sz="2200" b="1" dirty="0" smtClean="0"/>
              <a:t>3.3 第二个信封初步评审</a:t>
            </a:r>
            <a:endParaRPr lang="zh-CN" altLang="zh-CN" sz="2200" b="1" dirty="0" smtClean="0"/>
          </a:p>
          <a:p>
            <a:pPr marL="0" indent="457200" algn="just">
              <a:buNone/>
            </a:pPr>
            <a:r>
              <a:rPr lang="en-US" altLang="zh-CN" sz="2400" dirty="0" smtClean="0"/>
              <a:t>3.3.4 </a:t>
            </a:r>
            <a:r>
              <a:rPr lang="zh-CN" altLang="zh-CN" sz="2400" dirty="0" smtClean="0"/>
              <a:t>修正后的最终投标报价若超过最高投标限价（如有），评标委员会应否决其投标。</a:t>
            </a:r>
            <a:endParaRPr lang="en-US" altLang="zh-CN" sz="2200" dirty="0" smtClean="0"/>
          </a:p>
          <a:p>
            <a:pPr marL="0" indent="457200" algn="just">
              <a:buNone/>
            </a:pPr>
            <a:r>
              <a:rPr lang="en-US" altLang="zh-CN" sz="2200" dirty="0" smtClean="0"/>
              <a:t>3.3.5 </a:t>
            </a:r>
            <a:r>
              <a:rPr lang="zh-CN" altLang="zh-CN" sz="2200" dirty="0" smtClean="0"/>
              <a:t>修正后的最终投标报价仅作为签订合同的一个依据，不参与评标价得分的计算。</a:t>
            </a:r>
            <a:endParaRPr lang="en-US"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 评标程序</a:t>
            </a:r>
            <a:endParaRPr lang="zh-CN" altLang="zh-CN" sz="2200" b="1" dirty="0" smtClean="0"/>
          </a:p>
          <a:p>
            <a:pPr marL="0" indent="457200" algn="just">
              <a:buNone/>
            </a:pPr>
            <a:r>
              <a:rPr lang="x-none" altLang="zh-CN" sz="2200" b="1" dirty="0" smtClean="0"/>
              <a:t>3.4 第二个信封详细评审</a:t>
            </a:r>
            <a:endParaRPr lang="zh-CN" altLang="zh-CN" sz="2200" b="1" dirty="0" smtClean="0"/>
          </a:p>
          <a:p>
            <a:pPr marL="0" indent="457200" algn="just">
              <a:buNone/>
            </a:pPr>
            <a:r>
              <a:rPr lang="en-US" altLang="zh-CN" sz="2200" dirty="0" smtClean="0"/>
              <a:t>3.4.1 </a:t>
            </a:r>
            <a:r>
              <a:rPr lang="zh-CN" altLang="zh-CN" sz="2200" dirty="0" smtClean="0"/>
              <a:t>评标委员会按本章第</a:t>
            </a:r>
            <a:r>
              <a:rPr lang="en-US" altLang="zh-CN" sz="2200" dirty="0" smtClean="0"/>
              <a:t>2.2</a:t>
            </a:r>
            <a:r>
              <a:rPr lang="zh-CN" altLang="zh-CN" sz="2200" dirty="0" smtClean="0"/>
              <a:t>款规定的量化因素和分值进行打分，并计算出综合评估得分（即评标价得分）。</a:t>
            </a:r>
          </a:p>
          <a:p>
            <a:pPr marL="0" indent="457200" algn="just">
              <a:buNone/>
            </a:pPr>
            <a:r>
              <a:rPr lang="en-US" altLang="zh-CN" sz="2200" dirty="0" smtClean="0"/>
              <a:t>3.4.2 </a:t>
            </a:r>
            <a:r>
              <a:rPr lang="zh-CN" altLang="zh-CN" sz="2200" dirty="0" smtClean="0"/>
              <a:t>投标人得分分值计算保留小数点后两位，小数点后第三位</a:t>
            </a:r>
            <a:r>
              <a:rPr lang="en-US" altLang="zh-CN" sz="2200" dirty="0" smtClean="0"/>
              <a:t>“</a:t>
            </a:r>
            <a:r>
              <a:rPr lang="zh-CN" altLang="zh-CN" sz="2200" dirty="0" smtClean="0"/>
              <a:t>四舍五入</a:t>
            </a:r>
            <a:r>
              <a:rPr lang="en-US" altLang="zh-CN" sz="2200" dirty="0" smtClean="0"/>
              <a:t>”</a:t>
            </a:r>
            <a:r>
              <a:rPr lang="zh-CN" altLang="zh-CN" sz="2200" dirty="0" smtClean="0"/>
              <a:t>。</a:t>
            </a:r>
          </a:p>
          <a:p>
            <a:pPr marL="0" indent="457200" algn="just">
              <a:buNone/>
            </a:pPr>
            <a:r>
              <a:rPr lang="en-US" altLang="zh-CN" sz="2200" dirty="0" smtClean="0"/>
              <a:t>3.4.3 </a:t>
            </a:r>
            <a:r>
              <a:rPr lang="zh-CN" altLang="zh-CN" sz="2200" dirty="0" smtClean="0"/>
              <a:t>评标委员会发现投标人的报价明显低于其他投标报价，使得其投标报价可能低于其个别成本的，应要求该投标人作出书面说明并提供相应的证明材料。投标人不能合理说明或不能提供相应证明材料的，评标委员会应认定该投标人以低于成本报价竞标，并否决其投标。</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a:t>
            </a:r>
            <a:r>
              <a:rPr lang="x-none" altLang="zh-CN" sz="2000" b="1" dirty="0" smtClean="0"/>
              <a:t>. 评标程序</a:t>
            </a:r>
            <a:endParaRPr lang="zh-CN" altLang="zh-CN" sz="2000" b="1" dirty="0" smtClean="0"/>
          </a:p>
          <a:p>
            <a:pPr marL="0" indent="457200" algn="just">
              <a:buNone/>
            </a:pPr>
            <a:r>
              <a:rPr lang="x-none" altLang="zh-CN" sz="2000" b="1" dirty="0" smtClean="0"/>
              <a:t>3.5 投标文件相关信息的核查</a:t>
            </a:r>
            <a:endParaRPr lang="zh-CN" altLang="zh-CN" sz="2000" b="1" dirty="0" smtClean="0"/>
          </a:p>
          <a:p>
            <a:pPr marL="0" indent="457200" algn="just">
              <a:buNone/>
            </a:pPr>
            <a:r>
              <a:rPr lang="en-US" altLang="zh-CN" sz="2000" dirty="0" smtClean="0"/>
              <a:t>3.5.1 </a:t>
            </a:r>
            <a:r>
              <a:rPr lang="zh-CN" altLang="zh-CN" sz="2000" dirty="0" smtClean="0"/>
              <a:t>在评标过程中，评标委员会应查询交通运输主管部门“公路建设市场信用信息管理系统”，对投标人的资质、业绩、主要人员资历和目前在岗情况、信用等级等信息进行核实。若投标文件载明的信息与交通运输主管部门“公路建设市场信用信息管理系统”发布的信息不符，使得投标人的资格条件不符合招标文件规定的，评标委员会应否决其投标。</a:t>
            </a:r>
          </a:p>
          <a:p>
            <a:pPr marL="0" indent="457200" algn="just">
              <a:buNone/>
            </a:pPr>
            <a:r>
              <a:rPr lang="en-US" altLang="zh-CN" sz="2000" dirty="0" smtClean="0"/>
              <a:t>3.5.2 </a:t>
            </a:r>
            <a:r>
              <a:rPr lang="zh-CN" altLang="zh-CN" sz="2000" dirty="0" smtClean="0"/>
              <a:t>评标委员会应对在评标过程中发现的投标人与投标人之间、投标人与招标人之间存在的串通投标的情形进行评审和认定。投标人存在串通投标、弄虚作假、行贿等违法行为的，评标委员会应否决其投标。</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a:t>
            </a:r>
            <a:r>
              <a:rPr lang="x-none" altLang="zh-CN" sz="2000" b="1" dirty="0" smtClean="0"/>
              <a:t>. 评标程序</a:t>
            </a:r>
            <a:endParaRPr lang="zh-CN" altLang="zh-CN" sz="2000" b="1" dirty="0" smtClean="0"/>
          </a:p>
          <a:p>
            <a:pPr marL="0" indent="457200" algn="just">
              <a:buNone/>
            </a:pPr>
            <a:r>
              <a:rPr lang="x-none" altLang="zh-CN" sz="2000" b="1" dirty="0" smtClean="0"/>
              <a:t>3.5 投标文件相关信息的核查</a:t>
            </a:r>
            <a:endParaRPr lang="zh-CN" altLang="zh-CN" sz="2000" b="1" dirty="0" smtClean="0"/>
          </a:p>
          <a:p>
            <a:pPr marL="0" indent="457200" algn="just">
              <a:buNone/>
            </a:pPr>
            <a:r>
              <a:rPr lang="zh-CN" altLang="zh-CN" sz="2000" dirty="0" smtClean="0"/>
              <a:t>（</a:t>
            </a:r>
            <a:r>
              <a:rPr lang="en-US" altLang="zh-CN" sz="2000" dirty="0" smtClean="0"/>
              <a:t>1</a:t>
            </a:r>
            <a:r>
              <a:rPr lang="zh-CN" altLang="zh-CN" sz="2000" dirty="0" smtClean="0"/>
              <a:t>）有下列情形之一的，属于投标人相互串通投标：</a:t>
            </a:r>
          </a:p>
          <a:p>
            <a:pPr marL="0" indent="457200" algn="just">
              <a:buNone/>
            </a:pPr>
            <a:r>
              <a:rPr lang="en-US" altLang="zh-CN" sz="2000" dirty="0" smtClean="0"/>
              <a:t>a.</a:t>
            </a:r>
            <a:r>
              <a:rPr lang="zh-CN" altLang="zh-CN" sz="2000" dirty="0" smtClean="0"/>
              <a:t>投标人之间协商投标报价等投标文件的实质性内容；</a:t>
            </a:r>
          </a:p>
          <a:p>
            <a:pPr marL="0" indent="457200" algn="just">
              <a:buNone/>
            </a:pPr>
            <a:r>
              <a:rPr lang="en-US" altLang="zh-CN" sz="2000" dirty="0" smtClean="0"/>
              <a:t>b.</a:t>
            </a:r>
            <a:r>
              <a:rPr lang="zh-CN" altLang="zh-CN" sz="2000" dirty="0" smtClean="0"/>
              <a:t>投标人之间约定中标人；</a:t>
            </a:r>
          </a:p>
          <a:p>
            <a:pPr marL="0" indent="457200" algn="just">
              <a:buNone/>
            </a:pPr>
            <a:r>
              <a:rPr lang="en-US" altLang="zh-CN" sz="2000" dirty="0" smtClean="0"/>
              <a:t>c.</a:t>
            </a:r>
            <a:r>
              <a:rPr lang="zh-CN" altLang="zh-CN" sz="2000" dirty="0" smtClean="0"/>
              <a:t>投标人之间约定部分投标人放弃投标或中标；</a:t>
            </a:r>
          </a:p>
          <a:p>
            <a:pPr marL="0" indent="457200" algn="just">
              <a:buNone/>
            </a:pPr>
            <a:r>
              <a:rPr lang="en-US" altLang="zh-CN" sz="2000" dirty="0" smtClean="0"/>
              <a:t>d.</a:t>
            </a:r>
            <a:r>
              <a:rPr lang="zh-CN" altLang="zh-CN" sz="2000" dirty="0" smtClean="0"/>
              <a:t>属于同一集团、协会、商会等组织成员的投标人按照该组织要求协同投标；</a:t>
            </a:r>
          </a:p>
          <a:p>
            <a:pPr marL="0" indent="457200" algn="just">
              <a:buNone/>
            </a:pPr>
            <a:r>
              <a:rPr lang="en-US" altLang="zh-CN" sz="2000" dirty="0" smtClean="0"/>
              <a:t>e.</a:t>
            </a:r>
            <a:r>
              <a:rPr lang="zh-CN" altLang="zh-CN" sz="2000" dirty="0" smtClean="0"/>
              <a:t>投标人之间为谋取中标或排斥特定投标人而采取的其他联合行动。</a:t>
            </a:r>
          </a:p>
          <a:p>
            <a:pPr marL="0" indent="457200" algn="just">
              <a:buNone/>
            </a:pPr>
            <a:r>
              <a:rPr lang="zh-CN" altLang="zh-CN" sz="2000" dirty="0" smtClean="0"/>
              <a:t>（</a:t>
            </a:r>
            <a:r>
              <a:rPr lang="en-US" altLang="zh-CN" sz="2000" dirty="0" smtClean="0"/>
              <a:t>2</a:t>
            </a:r>
            <a:r>
              <a:rPr lang="zh-CN" altLang="zh-CN" sz="2000" dirty="0" smtClean="0"/>
              <a:t>）有下列情形之一的，视为投标人相互串通投标：</a:t>
            </a:r>
          </a:p>
          <a:p>
            <a:pPr marL="0" indent="457200" algn="just">
              <a:buNone/>
            </a:pPr>
            <a:r>
              <a:rPr lang="en-US" altLang="zh-CN" sz="2000" dirty="0" smtClean="0"/>
              <a:t>a.</a:t>
            </a:r>
            <a:r>
              <a:rPr lang="zh-CN" altLang="zh-CN" sz="2000" dirty="0" smtClean="0"/>
              <a:t>不同投标人的投标文件由同一单位或个人编制；</a:t>
            </a:r>
          </a:p>
          <a:p>
            <a:pPr marL="0" indent="457200" algn="just">
              <a:buNone/>
            </a:pPr>
            <a:r>
              <a:rPr lang="en-US" altLang="zh-CN" sz="2000" dirty="0" smtClean="0"/>
              <a:t>b.</a:t>
            </a:r>
            <a:r>
              <a:rPr lang="zh-CN" altLang="zh-CN" sz="2000" dirty="0" smtClean="0"/>
              <a:t>不同投标人委托同一单位或个人办理投标事宜；</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评标办法（合理低价法）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a:t>
            </a:r>
            <a:r>
              <a:rPr lang="x-none" altLang="zh-CN" sz="2000" b="1" dirty="0" smtClean="0"/>
              <a:t>. 评标程序</a:t>
            </a:r>
            <a:endParaRPr lang="zh-CN" altLang="zh-CN" sz="2000" b="1" dirty="0" smtClean="0"/>
          </a:p>
          <a:p>
            <a:pPr marL="0" indent="457200" algn="just">
              <a:buNone/>
            </a:pPr>
            <a:r>
              <a:rPr lang="x-none" altLang="zh-CN" sz="2000" b="1" dirty="0" smtClean="0"/>
              <a:t>3.5 投标文件相关信息的核查</a:t>
            </a:r>
            <a:endParaRPr lang="zh-CN" altLang="zh-CN" sz="2000" b="1" dirty="0" smtClean="0"/>
          </a:p>
          <a:p>
            <a:pPr marL="0" indent="457200" algn="just">
              <a:buNone/>
            </a:pPr>
            <a:r>
              <a:rPr lang="zh-CN" altLang="zh-CN" sz="2000" dirty="0" smtClean="0"/>
              <a:t>（</a:t>
            </a:r>
            <a:r>
              <a:rPr lang="en-US" altLang="zh-CN" sz="2000" dirty="0" smtClean="0"/>
              <a:t>2</a:t>
            </a:r>
            <a:r>
              <a:rPr lang="zh-CN" altLang="zh-CN" sz="2000" dirty="0" smtClean="0"/>
              <a:t>）有下列情形之一的，视为投标人相互串通投标：</a:t>
            </a:r>
          </a:p>
          <a:p>
            <a:pPr marL="0" indent="457200" algn="just">
              <a:buNone/>
            </a:pPr>
            <a:r>
              <a:rPr lang="en-US" altLang="zh-CN" sz="2000" dirty="0" smtClean="0"/>
              <a:t>c.</a:t>
            </a:r>
            <a:r>
              <a:rPr lang="zh-CN" altLang="zh-CN" sz="2000" dirty="0" smtClean="0"/>
              <a:t>不同投标人的投标文件载明的项目管理成员为同一人；</a:t>
            </a:r>
          </a:p>
          <a:p>
            <a:pPr marL="0" indent="457200" algn="just">
              <a:buNone/>
            </a:pPr>
            <a:r>
              <a:rPr lang="en-US" altLang="zh-CN" sz="2000" dirty="0" smtClean="0"/>
              <a:t>d.</a:t>
            </a:r>
            <a:r>
              <a:rPr lang="zh-CN" altLang="zh-CN" sz="2000" dirty="0" smtClean="0"/>
              <a:t>不同投标人的投标文件异常一致或投标报价呈规律性差异；</a:t>
            </a:r>
          </a:p>
          <a:p>
            <a:pPr marL="0" indent="457200" algn="just">
              <a:buNone/>
            </a:pPr>
            <a:r>
              <a:rPr lang="en-US" altLang="zh-CN" sz="2000" dirty="0" smtClean="0"/>
              <a:t>e.</a:t>
            </a:r>
            <a:r>
              <a:rPr lang="zh-CN" altLang="zh-CN" sz="2000" dirty="0" smtClean="0"/>
              <a:t>不同投标人的投标文件相互混装；</a:t>
            </a:r>
          </a:p>
          <a:p>
            <a:pPr marL="0" indent="457200" algn="just">
              <a:buNone/>
            </a:pPr>
            <a:r>
              <a:rPr lang="en-US" altLang="zh-CN" sz="2000" dirty="0" smtClean="0"/>
              <a:t>f.</a:t>
            </a:r>
            <a:r>
              <a:rPr lang="zh-CN" altLang="zh-CN" sz="2000" dirty="0" smtClean="0"/>
              <a:t>不同投标人的投标保证金从同一单位或个人的账户转出。</a:t>
            </a:r>
          </a:p>
          <a:p>
            <a:pPr marL="0" indent="457200" algn="just">
              <a:buNone/>
            </a:pPr>
            <a:r>
              <a:rPr lang="zh-CN" altLang="zh-CN" sz="2000" dirty="0" smtClean="0"/>
              <a:t>（</a:t>
            </a:r>
            <a:r>
              <a:rPr lang="en-US" altLang="zh-CN" sz="2000" dirty="0" smtClean="0"/>
              <a:t>3</a:t>
            </a:r>
            <a:r>
              <a:rPr lang="zh-CN" altLang="zh-CN" sz="2000" dirty="0" smtClean="0"/>
              <a:t>）有下列情形之一的，属于招标人与投标人串通投标：</a:t>
            </a:r>
          </a:p>
          <a:p>
            <a:pPr marL="0" indent="457200" algn="just">
              <a:buNone/>
            </a:pPr>
            <a:r>
              <a:rPr lang="en-US" altLang="zh-CN" sz="2000" dirty="0" smtClean="0"/>
              <a:t>a.</a:t>
            </a:r>
            <a:r>
              <a:rPr lang="zh-CN" altLang="zh-CN" sz="2000" dirty="0" smtClean="0"/>
              <a:t>招标人在开标前开启投标文件并将有关信息泄露给其他投标人</a:t>
            </a:r>
            <a:r>
              <a:rPr lang="en-US" altLang="zh-CN" sz="2000" dirty="0" smtClean="0"/>
              <a:t>;</a:t>
            </a:r>
            <a:endParaRPr lang="zh-CN" altLang="zh-CN" sz="2000" dirty="0" smtClean="0"/>
          </a:p>
          <a:p>
            <a:pPr marL="0" indent="457200" algn="just">
              <a:buNone/>
            </a:pPr>
            <a:r>
              <a:rPr lang="en-US" altLang="zh-CN" sz="2000" dirty="0" smtClean="0"/>
              <a:t>b.</a:t>
            </a:r>
            <a:r>
              <a:rPr lang="zh-CN" altLang="zh-CN" sz="2000" dirty="0" smtClean="0"/>
              <a:t>招标人直接或间接向投标人泄露标底、评标委员会成员等信息；</a:t>
            </a:r>
          </a:p>
          <a:p>
            <a:pPr marL="0" indent="457200" algn="just">
              <a:buNone/>
            </a:pPr>
            <a:r>
              <a:rPr lang="en-US" altLang="zh-CN" sz="2000" dirty="0" smtClean="0"/>
              <a:t>c.</a:t>
            </a:r>
            <a:r>
              <a:rPr lang="zh-CN" altLang="zh-CN" sz="2000" dirty="0" smtClean="0"/>
              <a:t>招标人明示或暗示投标人压低或抬高投标报价；</a:t>
            </a:r>
          </a:p>
          <a:p>
            <a:pPr marL="0" indent="457200" algn="just">
              <a:buNone/>
            </a:pPr>
            <a:r>
              <a:rPr lang="en-US" altLang="zh-CN" sz="2000" dirty="0" smtClean="0"/>
              <a:t>d.</a:t>
            </a:r>
            <a:r>
              <a:rPr lang="zh-CN" altLang="zh-CN" sz="2000" dirty="0" smtClean="0"/>
              <a:t>招标人授意投标人撤换、修改投标文件；</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14">
      <a:dk1>
        <a:sysClr val="windowText" lastClr="000000"/>
      </a:dk1>
      <a:lt1>
        <a:sysClr val="window" lastClr="FFFFFF"/>
      </a:lt1>
      <a:dk2>
        <a:srgbClr val="014C83"/>
      </a:dk2>
      <a:lt2>
        <a:srgbClr val="EEECE1"/>
      </a:lt2>
      <a:accent1>
        <a:srgbClr val="014C8D"/>
      </a:accent1>
      <a:accent2>
        <a:srgbClr val="012E57"/>
      </a:accent2>
      <a:accent3>
        <a:srgbClr val="24673E"/>
      </a:accent3>
      <a:accent4>
        <a:srgbClr val="3371A4"/>
      </a:accent4>
      <a:accent5>
        <a:srgbClr val="4BACC6"/>
      </a:accent5>
      <a:accent6>
        <a:srgbClr val="7FA6C7"/>
      </a:accent6>
      <a:hlink>
        <a:srgbClr val="0000FF"/>
      </a:hlink>
      <a:folHlink>
        <a:srgbClr val="CDDBE8"/>
      </a:folHlink>
    </a:clrScheme>
    <a:fontScheme name="微软雅黑">
      <a:majorFont>
        <a:latin typeface="Franklin Gothic Medium"/>
        <a:ea typeface="微软雅黑"/>
        <a:cs typeface=""/>
      </a:majorFont>
      <a:minorFont>
        <a:latin typeface="Franklin Gothic Medium"/>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63500" cap="flat" cmpd="sng">
          <a:solidFill>
            <a:srgbClr val="FFC000"/>
          </a:solidFill>
          <a:round/>
          <a:headEnd/>
          <a:tailEnd/>
        </a:ln>
        <a:extLst>
          <a:ext uri="{909E8E84-426E-40DD-AFC4-6F175D3DCCD1}">
            <a14:hiddenFill xmlns="" xmlns:a14="http://schemas.microsoft.com/office/drawing/2010/main">
              <a:solidFill>
                <a:srgbClr val="FFFFFF"/>
              </a:solidFill>
            </a14:hiddenFill>
          </a:ext>
        </a:extLst>
      </a:spPr>
      <a:bodyPr/>
      <a:lstStyle>
        <a:defPPr>
          <a:defRPr/>
        </a:defPPr>
      </a:lstStyle>
    </a:spDef>
    <a:txDef>
      <a:spPr/>
      <a:bodyPr/>
      <a:lstStyle>
        <a:defPPr marL="0" indent="0" algn="just">
          <a:lnSpc>
            <a:spcPct val="150000"/>
          </a:lnSpc>
          <a:spcBef>
            <a:spcPts val="0"/>
          </a:spcBef>
          <a:buNone/>
          <a:defRPr sz="2400" b="1" u="sng" dirty="0" smtClean="0">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27092</TotalTime>
  <Words>18077</Words>
  <Application>Microsoft Office PowerPoint</Application>
  <PresentationFormat>全屏显示(16:10)</PresentationFormat>
  <Paragraphs>1565</Paragraphs>
  <Slides>185</Slides>
  <Notes>177</Notes>
  <HiddenSlides>0</HiddenSlides>
  <MMClips>0</MMClips>
  <ScaleCrop>false</ScaleCrop>
  <HeadingPairs>
    <vt:vector size="4" baseType="variant">
      <vt:variant>
        <vt:lpstr>主题</vt:lpstr>
      </vt:variant>
      <vt:variant>
        <vt:i4>1</vt:i4>
      </vt:variant>
      <vt:variant>
        <vt:lpstr>幻灯片标题</vt:lpstr>
      </vt:variant>
      <vt:variant>
        <vt:i4>185</vt:i4>
      </vt:variant>
    </vt:vector>
  </HeadingPairs>
  <TitlesOfParts>
    <vt:vector size="186" baseType="lpstr">
      <vt:lpstr>Office 主题​​</vt:lpstr>
      <vt:lpstr>幻灯片 1</vt:lpstr>
      <vt:lpstr>交通运输部发布通知</vt:lpstr>
      <vt:lpstr>交通运输部发布通知</vt:lpstr>
      <vt:lpstr>使用说明</vt:lpstr>
      <vt:lpstr>使用说明</vt:lpstr>
      <vt:lpstr>使用说明</vt:lpstr>
      <vt:lpstr>使用说明</vt:lpstr>
      <vt:lpstr>使用说明</vt:lpstr>
      <vt:lpstr>使用说明</vt:lpstr>
      <vt:lpstr>使用说明</vt:lpstr>
      <vt:lpstr>幻灯片 11</vt:lpstr>
      <vt:lpstr>第一章  招标公告（未进行资格预审）</vt:lpstr>
      <vt:lpstr>第一章  招标公告（未进行资格预审）</vt:lpstr>
      <vt:lpstr>第一章  招标公告（未进行资格预审）</vt:lpstr>
      <vt:lpstr>第一章  招标公告（未进行资格预审）</vt:lpstr>
      <vt:lpstr>第一章  招标公告（未进行资格预审）</vt:lpstr>
      <vt:lpstr>第一章  招标公告（未进行资格预审）</vt:lpstr>
      <vt:lpstr>第一章  招标公告（未进行资格预审）</vt:lpstr>
      <vt:lpstr>第一章  招标公告（未进行资格预审）</vt:lpstr>
      <vt:lpstr>第一章  招标公告（未进行资格预审）</vt:lpstr>
      <vt:lpstr>第一章  招标公告（未进行资格预审）</vt:lpstr>
      <vt:lpstr>第一章  招标公告（未进行资格预审）</vt:lpstr>
      <vt:lpstr>第一章  招标公告（未进行资格预审）</vt:lpstr>
      <vt:lpstr>第一章  投标邀请书（适用于邀请招标）</vt:lpstr>
      <vt:lpstr>第一章  投标邀请书（适用于邀请招标）</vt:lpstr>
      <vt:lpstr>幻灯片 26</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第二章  投标人须知</vt:lpstr>
      <vt:lpstr>幻灯片 82</vt:lpstr>
      <vt:lpstr>第三章  评标办法（合理低价法）</vt:lpstr>
      <vt:lpstr>第三章  评标办法（合理低价法）</vt:lpstr>
      <vt:lpstr>第三章  评标办法（合理低价法）</vt:lpstr>
      <vt:lpstr>第三章  评标办法（合理低价法）</vt:lpstr>
      <vt:lpstr>第三章  评标办法（合理低价法）</vt:lpstr>
      <vt:lpstr>第三章  评标办法（合理低价法）</vt:lpstr>
      <vt:lpstr>第三章  评标办法（合理低价法）</vt:lpstr>
      <vt:lpstr>第三章  评标办法（合理低价法）</vt:lpstr>
      <vt:lpstr>第三章  评标办法（合理低价法）</vt:lpstr>
      <vt:lpstr>第三章  评标办法（合理低价法）</vt:lpstr>
      <vt:lpstr>第三章  评标办法（合理低价法）</vt:lpstr>
      <vt:lpstr>第三章  评标办法（合理低价法）</vt:lpstr>
      <vt:lpstr>第三章  评标办法（合理低价法）</vt:lpstr>
      <vt:lpstr>第三章  评标办法（合理低价法）</vt:lpstr>
      <vt:lpstr>第三章  评标办法（合理低价法）</vt:lpstr>
      <vt:lpstr>第三章  评标办法（合理低价法）</vt:lpstr>
      <vt:lpstr>第三章  评标办法（合理低价法）</vt:lpstr>
      <vt:lpstr>第三章  评标办法（合理低价法）</vt:lpstr>
      <vt:lpstr>第三章  评标办法（合理低价法）</vt:lpstr>
      <vt:lpstr>第三章  评标办法（合理低价法）</vt:lpstr>
      <vt:lpstr>第三章  评标办法（技术评分最低标价法）</vt:lpstr>
      <vt:lpstr>第三章  评标办法（技术评分最低标价法）</vt:lpstr>
      <vt:lpstr>第三章  评标办法（技术评分最低标价法）</vt:lpstr>
      <vt:lpstr>第三章  评标办法（技术评分最低标价法）</vt:lpstr>
      <vt:lpstr>第三章  评标办法（技术评分最低标价法）</vt:lpstr>
      <vt:lpstr>第三章  评标办法（技术评分最低标价法）</vt:lpstr>
      <vt:lpstr>第三章  评标办法（综合评分法）</vt:lpstr>
      <vt:lpstr>第三章  评标办法（综合评分法）</vt:lpstr>
      <vt:lpstr>第三章  评标办法（经评审的最低投标价法）</vt:lpstr>
      <vt:lpstr>第三章  评标办法（经评审的最低投标价法）</vt:lpstr>
      <vt:lpstr>幻灯片 113</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合同条款及格式——A. 公路工程专用合同条款</vt:lpstr>
      <vt:lpstr>第四章  合同条款及格式——B. 项目专用合同条款</vt:lpstr>
      <vt:lpstr>第四章  合同条款及格式——合同附件</vt:lpstr>
      <vt:lpstr>第四章  合同条款及格式——合同附件</vt:lpstr>
      <vt:lpstr>幻灯片 150</vt:lpstr>
      <vt:lpstr>第五章  工程量清单</vt:lpstr>
      <vt:lpstr>第五章  工程量清单</vt:lpstr>
      <vt:lpstr>幻灯片 153</vt:lpstr>
      <vt:lpstr>第七章  技术规范</vt:lpstr>
      <vt:lpstr>第七章  技术规范</vt:lpstr>
      <vt:lpstr>第七章  技术规范</vt:lpstr>
      <vt:lpstr>第七章  技术规范</vt:lpstr>
      <vt:lpstr>第七章  技术规范</vt:lpstr>
      <vt:lpstr>第七章  技术规范</vt:lpstr>
      <vt:lpstr>第七章  技术规范</vt:lpstr>
      <vt:lpstr>幻灯片 161</vt:lpstr>
      <vt:lpstr>第九章  投标文件格式——商务和技术文件</vt:lpstr>
      <vt:lpstr>第九章  投标文件格式——商务和技术文件</vt:lpstr>
      <vt:lpstr>第九章  投标文件格式——商务和技术文件</vt:lpstr>
      <vt:lpstr>第九章  投标文件格式——商务和技术文件</vt:lpstr>
      <vt:lpstr>第九章  投标文件格式——商务和技术文件</vt:lpstr>
      <vt:lpstr>第九章  投标文件格式——商务和技术文件</vt:lpstr>
      <vt:lpstr>第九章  投标文件格式——商务和技术文件</vt:lpstr>
      <vt:lpstr>第九章  投标文件格式——商务和技术文件</vt:lpstr>
      <vt:lpstr>第九章  投标文件格式——商务和技术文件</vt:lpstr>
      <vt:lpstr>第九章  投标文件格式——商务和技术文件</vt:lpstr>
      <vt:lpstr>第九章  投标文件格式——商务和技术文件</vt:lpstr>
      <vt:lpstr>第九章  投标文件格式——商务和技术文件</vt:lpstr>
      <vt:lpstr>第九章  投标文件格式——报价文件</vt:lpstr>
      <vt:lpstr>幻灯片 175</vt:lpstr>
      <vt:lpstr>附录  采用电子招标投标条款示例</vt:lpstr>
      <vt:lpstr>附录  采用电子招标投标条款示例</vt:lpstr>
      <vt:lpstr>附录  采用电子招标投标条款示例</vt:lpstr>
      <vt:lpstr>附录  采用电子招标投标条款示例</vt:lpstr>
      <vt:lpstr>附录  采用电子招标投标条款示例</vt:lpstr>
      <vt:lpstr>附录  采用电子招标投标条款示例</vt:lpstr>
      <vt:lpstr>附录  采用电子招标投标条款示例</vt:lpstr>
      <vt:lpstr>附录  采用电子招标投标条款示例</vt:lpstr>
      <vt:lpstr>附录  采用电子招标投标条款示例</vt:lpstr>
      <vt:lpstr>幻灯片 185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fanwq</dc:creator>
  <cp:lastModifiedBy>Windows 用户</cp:lastModifiedBy>
  <cp:revision>1199</cp:revision>
  <dcterms:created xsi:type="dcterms:W3CDTF">2011-06-03T14:53:06Z</dcterms:created>
  <dcterms:modified xsi:type="dcterms:W3CDTF">2018-05-04T00:24:50Z</dcterms:modified>
</cp:coreProperties>
</file>