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1"/>
  </p:notesMasterIdLst>
  <p:sldIdLst>
    <p:sldId id="257" r:id="rId2"/>
    <p:sldId id="792" r:id="rId3"/>
    <p:sldId id="793" r:id="rId4"/>
    <p:sldId id="794" r:id="rId5"/>
    <p:sldId id="795" r:id="rId6"/>
    <p:sldId id="796" r:id="rId7"/>
    <p:sldId id="266" r:id="rId8"/>
    <p:sldId id="644" r:id="rId9"/>
    <p:sldId id="676" r:id="rId10"/>
    <p:sldId id="764" r:id="rId11"/>
    <p:sldId id="765" r:id="rId12"/>
    <p:sldId id="766" r:id="rId13"/>
    <p:sldId id="713" r:id="rId14"/>
    <p:sldId id="668" r:id="rId15"/>
    <p:sldId id="689" r:id="rId16"/>
    <p:sldId id="714" r:id="rId17"/>
    <p:sldId id="715" r:id="rId18"/>
    <p:sldId id="716" r:id="rId19"/>
    <p:sldId id="717" r:id="rId20"/>
    <p:sldId id="718" r:id="rId21"/>
    <p:sldId id="719" r:id="rId22"/>
    <p:sldId id="720" r:id="rId23"/>
    <p:sldId id="722" r:id="rId24"/>
    <p:sldId id="721" r:id="rId25"/>
    <p:sldId id="723" r:id="rId26"/>
    <p:sldId id="724" r:id="rId27"/>
    <p:sldId id="725" r:id="rId28"/>
    <p:sldId id="726" r:id="rId29"/>
    <p:sldId id="727" r:id="rId30"/>
    <p:sldId id="728" r:id="rId31"/>
    <p:sldId id="671" r:id="rId32"/>
    <p:sldId id="784" r:id="rId33"/>
    <p:sldId id="785" r:id="rId34"/>
    <p:sldId id="786" r:id="rId35"/>
    <p:sldId id="787" r:id="rId36"/>
    <p:sldId id="788" r:id="rId37"/>
    <p:sldId id="789" r:id="rId38"/>
    <p:sldId id="744" r:id="rId39"/>
    <p:sldId id="730" r:id="rId40"/>
    <p:sldId id="736" r:id="rId41"/>
    <p:sldId id="732" r:id="rId42"/>
    <p:sldId id="731" r:id="rId43"/>
    <p:sldId id="773" r:id="rId44"/>
    <p:sldId id="733" r:id="rId45"/>
    <p:sldId id="734" r:id="rId46"/>
    <p:sldId id="767" r:id="rId47"/>
    <p:sldId id="768" r:id="rId48"/>
    <p:sldId id="769" r:id="rId49"/>
    <p:sldId id="774" r:id="rId50"/>
    <p:sldId id="735" r:id="rId51"/>
    <p:sldId id="770" r:id="rId52"/>
    <p:sldId id="771" r:id="rId53"/>
    <p:sldId id="737" r:id="rId54"/>
    <p:sldId id="738" r:id="rId55"/>
    <p:sldId id="739" r:id="rId56"/>
    <p:sldId id="740" r:id="rId57"/>
    <p:sldId id="741" r:id="rId58"/>
    <p:sldId id="742" r:id="rId59"/>
    <p:sldId id="743" r:id="rId60"/>
    <p:sldId id="745" r:id="rId61"/>
    <p:sldId id="746" r:id="rId62"/>
    <p:sldId id="747" r:id="rId63"/>
    <p:sldId id="748" r:id="rId64"/>
    <p:sldId id="749" r:id="rId65"/>
    <p:sldId id="750" r:id="rId66"/>
    <p:sldId id="751" r:id="rId67"/>
    <p:sldId id="752" r:id="rId68"/>
    <p:sldId id="780" r:id="rId69"/>
    <p:sldId id="781" r:id="rId70"/>
    <p:sldId id="753" r:id="rId71"/>
    <p:sldId id="775" r:id="rId72"/>
    <p:sldId id="754" r:id="rId73"/>
    <p:sldId id="776" r:id="rId74"/>
    <p:sldId id="778" r:id="rId75"/>
    <p:sldId id="755" r:id="rId76"/>
    <p:sldId id="756" r:id="rId77"/>
    <p:sldId id="757" r:id="rId78"/>
    <p:sldId id="758" r:id="rId79"/>
    <p:sldId id="782" r:id="rId80"/>
    <p:sldId id="791" r:id="rId81"/>
    <p:sldId id="790" r:id="rId82"/>
    <p:sldId id="783" r:id="rId83"/>
    <p:sldId id="759" r:id="rId84"/>
    <p:sldId id="760" r:id="rId85"/>
    <p:sldId id="761" r:id="rId86"/>
    <p:sldId id="763" r:id="rId87"/>
    <p:sldId id="762" r:id="rId88"/>
    <p:sldId id="779" r:id="rId89"/>
    <p:sldId id="264" r:id="rId90"/>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0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mes Cornelius" initials="jC" lastIdx="41" clrIdx="0">
    <p:extLst>
      <p:ext uri="{19B8F6BF-5375-455C-9EA6-DF929625EA0E}">
        <p15:presenceInfo xmlns:p15="http://schemas.microsoft.com/office/powerpoint/2012/main" xmlns="" userId="db81278f647fd32a" providerId="Windows Live"/>
      </p:ext>
    </p:extLst>
  </p:cmAuthor>
  <p:cmAuthor id="2" name="zhao dong" initials="" lastIdx="1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26DCE"/>
    <a:srgbClr val="CC6600"/>
    <a:srgbClr val="420614"/>
    <a:srgbClr val="669900"/>
    <a:srgbClr val="DCBEE2"/>
    <a:srgbClr val="E6E6E6"/>
    <a:srgbClr val="481031"/>
    <a:srgbClr val="026AC8"/>
    <a:srgbClr val="004692"/>
    <a:srgbClr val="00438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929F9F4-4A8F-4326-A1B4-22849713DDAB}" styleName="深色样式 1 - 强调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44" autoAdjust="0"/>
    <p:restoredTop sz="58793" autoAdjust="0"/>
  </p:normalViewPr>
  <p:slideViewPr>
    <p:cSldViewPr>
      <p:cViewPr varScale="1">
        <p:scale>
          <a:sx n="83" d="100"/>
          <a:sy n="83" d="100"/>
        </p:scale>
        <p:origin x="-684" y="-56"/>
      </p:cViewPr>
      <p:guideLst>
        <p:guide orient="horz" pos="180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3024"/>
    </p:cViewPr>
  </p:sorterViewPr>
  <p:notesViewPr>
    <p:cSldViewPr>
      <p:cViewPr varScale="1">
        <p:scale>
          <a:sx n="57" d="100"/>
          <a:sy n="57" d="100"/>
        </p:scale>
        <p:origin x="2472" y="42"/>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CBBA40E-5606-4029-863C-DF903B52E771}" type="datetimeFigureOut">
              <a:rPr lang="zh-CN" altLang="en-US" smtClean="0"/>
              <a:pPr/>
              <a:t>2018/5/4</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8C17DF-1D58-4647-8B50-01AC32906402}" type="slidenum">
              <a:rPr lang="zh-CN" altLang="en-US" smtClean="0"/>
              <a:pPr/>
              <a:t>‹#›</a:t>
            </a:fld>
            <a:endParaRPr lang="zh-CN" altLang="en-US"/>
          </a:p>
        </p:txBody>
      </p:sp>
    </p:spTree>
    <p:extLst>
      <p:ext uri="{BB962C8B-B14F-4D97-AF65-F5344CB8AC3E}">
        <p14:creationId xmlns:p14="http://schemas.microsoft.com/office/powerpoint/2010/main" xmlns="" val="2052508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a:t>
            </a:fld>
            <a:endParaRPr lang="zh-CN" altLang="en-US"/>
          </a:p>
        </p:txBody>
      </p:sp>
    </p:spTree>
    <p:extLst>
      <p:ext uri="{BB962C8B-B14F-4D97-AF65-F5344CB8AC3E}">
        <p14:creationId xmlns:p14="http://schemas.microsoft.com/office/powerpoint/2010/main" xmlns="" val="32931237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11</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13</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15</a:t>
            </a:fld>
            <a:endParaRPr lang="zh-CN" altLang="en-US"/>
          </a:p>
        </p:txBody>
      </p:sp>
    </p:spTree>
    <p:extLst>
      <p:ext uri="{BB962C8B-B14F-4D97-AF65-F5344CB8AC3E}">
        <p14:creationId xmlns:p14="http://schemas.microsoft.com/office/powerpoint/2010/main" xmlns="" val="21502271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16</a:t>
            </a:fld>
            <a:endParaRPr lang="zh-CN" altLang="en-US"/>
          </a:p>
        </p:txBody>
      </p:sp>
    </p:spTree>
    <p:extLst>
      <p:ext uri="{BB962C8B-B14F-4D97-AF65-F5344CB8AC3E}">
        <p14:creationId xmlns:p14="http://schemas.microsoft.com/office/powerpoint/2010/main" xmlns="" val="21502271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17</a:t>
            </a:fld>
            <a:endParaRPr lang="zh-CN" altLang="en-US"/>
          </a:p>
        </p:txBody>
      </p:sp>
    </p:spTree>
    <p:extLst>
      <p:ext uri="{BB962C8B-B14F-4D97-AF65-F5344CB8AC3E}">
        <p14:creationId xmlns:p14="http://schemas.microsoft.com/office/powerpoint/2010/main" xmlns="" val="21502271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18</a:t>
            </a:fld>
            <a:endParaRPr lang="zh-CN" altLang="en-US"/>
          </a:p>
        </p:txBody>
      </p:sp>
    </p:spTree>
    <p:extLst>
      <p:ext uri="{BB962C8B-B14F-4D97-AF65-F5344CB8AC3E}">
        <p14:creationId xmlns:p14="http://schemas.microsoft.com/office/powerpoint/2010/main" xmlns="" val="21502271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19</a:t>
            </a:fld>
            <a:endParaRPr lang="zh-CN" altLang="en-US"/>
          </a:p>
        </p:txBody>
      </p:sp>
    </p:spTree>
    <p:extLst>
      <p:ext uri="{BB962C8B-B14F-4D97-AF65-F5344CB8AC3E}">
        <p14:creationId xmlns:p14="http://schemas.microsoft.com/office/powerpoint/2010/main" xmlns="" val="21502271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20</a:t>
            </a:fld>
            <a:endParaRPr lang="zh-CN" altLang="en-US"/>
          </a:p>
        </p:txBody>
      </p:sp>
    </p:spTree>
    <p:extLst>
      <p:ext uri="{BB962C8B-B14F-4D97-AF65-F5344CB8AC3E}">
        <p14:creationId xmlns:p14="http://schemas.microsoft.com/office/powerpoint/2010/main" xmlns="" val="21502271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21</a:t>
            </a:fld>
            <a:endParaRPr lang="zh-CN" altLang="en-US"/>
          </a:p>
        </p:txBody>
      </p:sp>
    </p:spTree>
    <p:extLst>
      <p:ext uri="{BB962C8B-B14F-4D97-AF65-F5344CB8AC3E}">
        <p14:creationId xmlns:p14="http://schemas.microsoft.com/office/powerpoint/2010/main" xmlns="" val="21502271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22</a:t>
            </a:fld>
            <a:endParaRPr lang="zh-CN" altLang="en-US"/>
          </a:p>
        </p:txBody>
      </p:sp>
    </p:spTree>
    <p:extLst>
      <p:ext uri="{BB962C8B-B14F-4D97-AF65-F5344CB8AC3E}">
        <p14:creationId xmlns:p14="http://schemas.microsoft.com/office/powerpoint/2010/main" xmlns="" val="21502271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23</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24</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25</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26</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27</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28</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29</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30</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34</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38</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39</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40</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41</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42</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43</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44</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45</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46</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47</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48</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49</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50</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51</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52</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53</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54</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55</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56</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57</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58</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59</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60</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61</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62</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63</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64</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65</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66</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67</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68</a:t>
            </a:fld>
            <a:endParaRPr lang="zh-CN" altLang="en-US"/>
          </a:p>
        </p:txBody>
      </p:sp>
    </p:spTree>
    <p:extLst>
      <p:ext uri="{BB962C8B-B14F-4D97-AF65-F5344CB8AC3E}">
        <p14:creationId xmlns="" xmlns:p14="http://schemas.microsoft.com/office/powerpoint/2010/main" val="321941864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69</a:t>
            </a:fld>
            <a:endParaRPr lang="zh-CN" altLang="en-US"/>
          </a:p>
        </p:txBody>
      </p:sp>
    </p:spTree>
    <p:extLst>
      <p:ext uri="{BB962C8B-B14F-4D97-AF65-F5344CB8AC3E}">
        <p14:creationId xmlns="" xmlns:p14="http://schemas.microsoft.com/office/powerpoint/2010/main" val="321941864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70</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71</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72</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a:t>
            </a:fld>
            <a:endParaRPr lang="zh-CN" altLang="en-US"/>
          </a:p>
        </p:txBody>
      </p:sp>
    </p:spTree>
    <p:extLst>
      <p:ext uri="{BB962C8B-B14F-4D97-AF65-F5344CB8AC3E}">
        <p14:creationId xmlns:p14="http://schemas.microsoft.com/office/powerpoint/2010/main" xmlns="" val="164646555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73</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74</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75</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76</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77</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78</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79</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80</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81</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82</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9</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83</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84</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85</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86</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87</a:t>
            </a:fld>
            <a:endParaRPr lang="zh-CN" altLang="en-US"/>
          </a:p>
        </p:txBody>
      </p:sp>
    </p:spTree>
    <p:extLst>
      <p:ext uri="{BB962C8B-B14F-4D97-AF65-F5344CB8AC3E}">
        <p14:creationId xmlns:p14="http://schemas.microsoft.com/office/powerpoint/2010/main" xmlns="" val="321941864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88</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89</a:t>
            </a:fld>
            <a:endParaRPr lang="zh-CN" altLang="en-US"/>
          </a:p>
        </p:txBody>
      </p:sp>
    </p:spTree>
    <p:extLst>
      <p:ext uri="{BB962C8B-B14F-4D97-AF65-F5344CB8AC3E}">
        <p14:creationId xmlns:p14="http://schemas.microsoft.com/office/powerpoint/2010/main" xmlns="" val="27823842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10</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600" y="1489348"/>
            <a:ext cx="6400800" cy="320965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xmlns="" val="1131703049"/>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xmlns="" val="1683048845"/>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xmlns="" val="213092822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xmlns="" val="1771689139"/>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xmlns="" val="2631613009"/>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正文内容">
    <p:spTree>
      <p:nvGrpSpPr>
        <p:cNvPr id="1" name=""/>
        <p:cNvGrpSpPr/>
        <p:nvPr/>
      </p:nvGrpSpPr>
      <p:grpSpPr>
        <a:xfrm>
          <a:off x="0" y="0"/>
          <a:ext cx="0" cy="0"/>
          <a:chOff x="0" y="0"/>
          <a:chExt cx="0" cy="0"/>
        </a:xfrm>
      </p:grpSpPr>
      <p:sp>
        <p:nvSpPr>
          <p:cNvPr id="12" name="矩形 11"/>
          <p:cNvSpPr/>
          <p:nvPr userDrawn="1"/>
        </p:nvSpPr>
        <p:spPr bwMode="auto">
          <a:xfrm>
            <a:off x="0" y="5333687"/>
            <a:ext cx="9144001" cy="381312"/>
          </a:xfrm>
          <a:prstGeom prst="rect">
            <a:avLst/>
          </a:prstGeom>
          <a:gradFill>
            <a:gsLst>
              <a:gs pos="80000">
                <a:srgbClr val="026DCE">
                  <a:alpha val="70000"/>
                </a:srgbClr>
              </a:gs>
              <a:gs pos="26000">
                <a:schemeClr val="tx2"/>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矩形 9"/>
          <p:cNvSpPr/>
          <p:nvPr userDrawn="1"/>
        </p:nvSpPr>
        <p:spPr bwMode="auto">
          <a:xfrm>
            <a:off x="-1" y="-25399"/>
            <a:ext cx="9144001" cy="794667"/>
          </a:xfrm>
          <a:prstGeom prst="rect">
            <a:avLst/>
          </a:prstGeom>
          <a:gradFill flip="none" rotWithShape="1">
            <a:gsLst>
              <a:gs pos="21000">
                <a:schemeClr val="accent2">
                  <a:lumMod val="75000"/>
                  <a:lumOff val="25000"/>
                </a:schemeClr>
              </a:gs>
              <a:gs pos="86000">
                <a:schemeClr val="tx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灯片编号占位符 3"/>
          <p:cNvSpPr txBox="1">
            <a:spLocks/>
          </p:cNvSpPr>
          <p:nvPr userDrawn="1"/>
        </p:nvSpPr>
        <p:spPr>
          <a:xfrm>
            <a:off x="179512" y="5406074"/>
            <a:ext cx="1439863" cy="236538"/>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de-DE" altLang="en-US" b="1" dirty="0">
                <a:solidFill>
                  <a:schemeClr val="bg1"/>
                </a:solidFill>
              </a:rPr>
              <a:t> </a:t>
            </a:r>
            <a:fld id="{7C5E4C7A-43C3-449A-8119-E420EB00870B}" type="slidenum">
              <a:rPr lang="zh-CN" altLang="en-US" b="1" smtClean="0">
                <a:solidFill>
                  <a:schemeClr val="bg1"/>
                </a:solidFill>
              </a:rPr>
              <a:pPr>
                <a:defRPr/>
              </a:pPr>
              <a:t>‹#›</a:t>
            </a:fld>
            <a:endParaRPr lang="en-US" b="1" dirty="0">
              <a:solidFill>
                <a:schemeClr val="bg1"/>
              </a:solidFill>
            </a:endParaRPr>
          </a:p>
        </p:txBody>
      </p:sp>
      <p:sp>
        <p:nvSpPr>
          <p:cNvPr id="7" name="标题 1"/>
          <p:cNvSpPr>
            <a:spLocks noGrp="1"/>
          </p:cNvSpPr>
          <p:nvPr>
            <p:ph type="title"/>
          </p:nvPr>
        </p:nvSpPr>
        <p:spPr>
          <a:xfrm>
            <a:off x="294126" y="121568"/>
            <a:ext cx="5832475" cy="647700"/>
          </a:xfrm>
        </p:spPr>
        <p:txBody>
          <a:bodyPr/>
          <a:lstStyle>
            <a:lvl1pPr algn="l">
              <a:defRPr sz="22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lvl1pPr>
          </a:lstStyle>
          <a:p>
            <a:endParaRPr lang="zh-CN" altLang="en-US" dirty="0"/>
          </a:p>
        </p:txBody>
      </p:sp>
      <p:sp>
        <p:nvSpPr>
          <p:cNvPr id="8" name="副标题 2"/>
          <p:cNvSpPr>
            <a:spLocks noGrp="1"/>
          </p:cNvSpPr>
          <p:nvPr>
            <p:ph type="subTitle" idx="1"/>
          </p:nvPr>
        </p:nvSpPr>
        <p:spPr>
          <a:xfrm>
            <a:off x="611560" y="1465015"/>
            <a:ext cx="7920880" cy="3209652"/>
          </a:xfrm>
        </p:spPr>
        <p:txBody>
          <a:bodyPr>
            <a:normAutofit/>
          </a:bodyPr>
          <a:lstStyle>
            <a:lvl1pPr marL="457200" indent="-457200" algn="l">
              <a:buFont typeface="Wingdings" panose="05000000000000000000" pitchFamily="2" charset="2"/>
              <a:buChar char="n"/>
              <a:defRPr sz="2000">
                <a:solidFill>
                  <a:schemeClr val="tx1"/>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Tree>
    <p:extLst>
      <p:ext uri="{BB962C8B-B14F-4D97-AF65-F5344CB8AC3E}">
        <p14:creationId xmlns:p14="http://schemas.microsoft.com/office/powerpoint/2010/main" xmlns="" val="1155230468"/>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空白内容">
    <p:spTree>
      <p:nvGrpSpPr>
        <p:cNvPr id="1" name=""/>
        <p:cNvGrpSpPr/>
        <p:nvPr/>
      </p:nvGrpSpPr>
      <p:grpSpPr>
        <a:xfrm>
          <a:off x="0" y="0"/>
          <a:ext cx="0" cy="0"/>
          <a:chOff x="0" y="0"/>
          <a:chExt cx="0" cy="0"/>
        </a:xfrm>
      </p:grpSpPr>
      <p:sp>
        <p:nvSpPr>
          <p:cNvPr id="12" name="矩形 11"/>
          <p:cNvSpPr/>
          <p:nvPr userDrawn="1"/>
        </p:nvSpPr>
        <p:spPr bwMode="auto">
          <a:xfrm>
            <a:off x="0" y="5333687"/>
            <a:ext cx="9144001" cy="381312"/>
          </a:xfrm>
          <a:prstGeom prst="rect">
            <a:avLst/>
          </a:prstGeom>
          <a:gradFill>
            <a:gsLst>
              <a:gs pos="80000">
                <a:srgbClr val="026DCE">
                  <a:alpha val="70000"/>
                </a:srgbClr>
              </a:gs>
              <a:gs pos="26000">
                <a:schemeClr val="tx2"/>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矩形 9"/>
          <p:cNvSpPr/>
          <p:nvPr userDrawn="1"/>
        </p:nvSpPr>
        <p:spPr bwMode="auto">
          <a:xfrm>
            <a:off x="-1" y="-25399"/>
            <a:ext cx="9144001" cy="794667"/>
          </a:xfrm>
          <a:prstGeom prst="rect">
            <a:avLst/>
          </a:prstGeom>
          <a:gradFill flip="none" rotWithShape="1">
            <a:gsLst>
              <a:gs pos="21000">
                <a:schemeClr val="accent2">
                  <a:lumMod val="75000"/>
                  <a:lumOff val="25000"/>
                </a:schemeClr>
              </a:gs>
              <a:gs pos="86000">
                <a:schemeClr val="tx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灯片编号占位符 3"/>
          <p:cNvSpPr txBox="1">
            <a:spLocks/>
          </p:cNvSpPr>
          <p:nvPr userDrawn="1"/>
        </p:nvSpPr>
        <p:spPr>
          <a:xfrm>
            <a:off x="179512" y="5406074"/>
            <a:ext cx="1439863" cy="236538"/>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de-DE" altLang="en-US" b="1" dirty="0">
                <a:solidFill>
                  <a:schemeClr val="bg1"/>
                </a:solidFill>
              </a:rPr>
              <a:t> </a:t>
            </a:r>
            <a:fld id="{7C5E4C7A-43C3-449A-8119-E420EB00870B}" type="slidenum">
              <a:rPr lang="zh-CN" altLang="en-US" b="1" smtClean="0">
                <a:solidFill>
                  <a:schemeClr val="bg1"/>
                </a:solidFill>
              </a:rPr>
              <a:pPr>
                <a:defRPr/>
              </a:pPr>
              <a:t>‹#›</a:t>
            </a:fld>
            <a:endParaRPr lang="en-US" b="1" dirty="0">
              <a:solidFill>
                <a:schemeClr val="bg1"/>
              </a:solidFill>
            </a:endParaRPr>
          </a:p>
        </p:txBody>
      </p:sp>
      <p:sp>
        <p:nvSpPr>
          <p:cNvPr id="7" name="标题 1"/>
          <p:cNvSpPr>
            <a:spLocks noGrp="1"/>
          </p:cNvSpPr>
          <p:nvPr>
            <p:ph type="title"/>
          </p:nvPr>
        </p:nvSpPr>
        <p:spPr>
          <a:xfrm>
            <a:off x="294126" y="121568"/>
            <a:ext cx="5832475" cy="647700"/>
          </a:xfrm>
        </p:spPr>
        <p:txBody>
          <a:bodyPr/>
          <a:lstStyle>
            <a:lvl1pPr algn="l">
              <a:defRPr sz="22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lvl1pPr>
          </a:lstStyle>
          <a:p>
            <a:endParaRPr lang="zh-CN" altLang="en-US" dirty="0"/>
          </a:p>
        </p:txBody>
      </p:sp>
    </p:spTree>
    <p:extLst>
      <p:ext uri="{BB962C8B-B14F-4D97-AF65-F5344CB8AC3E}">
        <p14:creationId xmlns:p14="http://schemas.microsoft.com/office/powerpoint/2010/main" xmlns="" val="1429045745"/>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页码">
    <p:spTree>
      <p:nvGrpSpPr>
        <p:cNvPr id="1" name=""/>
        <p:cNvGrpSpPr/>
        <p:nvPr/>
      </p:nvGrpSpPr>
      <p:grpSpPr>
        <a:xfrm>
          <a:off x="0" y="0"/>
          <a:ext cx="0" cy="0"/>
          <a:chOff x="0" y="0"/>
          <a:chExt cx="0" cy="0"/>
        </a:xfrm>
      </p:grpSpPr>
      <p:sp>
        <p:nvSpPr>
          <p:cNvPr id="12" name="矩形 11"/>
          <p:cNvSpPr/>
          <p:nvPr userDrawn="1"/>
        </p:nvSpPr>
        <p:spPr bwMode="auto">
          <a:xfrm>
            <a:off x="0" y="5333687"/>
            <a:ext cx="9144001" cy="381312"/>
          </a:xfrm>
          <a:prstGeom prst="rect">
            <a:avLst/>
          </a:prstGeom>
          <a:gradFill>
            <a:gsLst>
              <a:gs pos="80000">
                <a:srgbClr val="026DCE">
                  <a:alpha val="70000"/>
                </a:srgbClr>
              </a:gs>
              <a:gs pos="26000">
                <a:schemeClr val="tx2"/>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灯片编号占位符 3"/>
          <p:cNvSpPr txBox="1">
            <a:spLocks/>
          </p:cNvSpPr>
          <p:nvPr userDrawn="1"/>
        </p:nvSpPr>
        <p:spPr>
          <a:xfrm>
            <a:off x="179512" y="5406074"/>
            <a:ext cx="1439863" cy="236538"/>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de-DE" altLang="en-US" b="1" dirty="0">
                <a:solidFill>
                  <a:schemeClr val="bg1"/>
                </a:solidFill>
              </a:rPr>
              <a:t> </a:t>
            </a:r>
            <a:fld id="{7C5E4C7A-43C3-449A-8119-E420EB00870B}" type="slidenum">
              <a:rPr lang="zh-CN" altLang="en-US" b="1" smtClean="0">
                <a:solidFill>
                  <a:schemeClr val="bg1"/>
                </a:solidFill>
              </a:rPr>
              <a:pPr>
                <a:defRPr/>
              </a:pPr>
              <a:t>‹#›</a:t>
            </a:fld>
            <a:endParaRPr lang="en-US" b="1" dirty="0">
              <a:solidFill>
                <a:schemeClr val="bg1"/>
              </a:solidFill>
            </a:endParaRPr>
          </a:p>
        </p:txBody>
      </p:sp>
      <p:sp>
        <p:nvSpPr>
          <p:cNvPr id="16" name="灯片编号占位符 3"/>
          <p:cNvSpPr txBox="1">
            <a:spLocks/>
          </p:cNvSpPr>
          <p:nvPr userDrawn="1"/>
        </p:nvSpPr>
        <p:spPr>
          <a:xfrm>
            <a:off x="6973961" y="5388413"/>
            <a:ext cx="2422575" cy="236538"/>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en-US" sz="1200" b="1" dirty="0">
                <a:solidFill>
                  <a:schemeClr val="bg1"/>
                </a:solidFill>
              </a:rPr>
              <a:t>XXXXXXXXXXXXXXXXX</a:t>
            </a:r>
            <a:endParaRPr lang="en-US" sz="1200" b="1" dirty="0">
              <a:solidFill>
                <a:schemeClr val="bg1"/>
              </a:solidFill>
            </a:endParaRPr>
          </a:p>
        </p:txBody>
      </p:sp>
    </p:spTree>
    <p:extLst>
      <p:ext uri="{BB962C8B-B14F-4D97-AF65-F5344CB8AC3E}">
        <p14:creationId xmlns:p14="http://schemas.microsoft.com/office/powerpoint/2010/main" xmlns="" val="92791953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xmlns="" val="106785543"/>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xmlns="" val="367763538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xmlns="" val="361211398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xmlns="" val="360004472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xmlns="" val="2723880137"/>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86F384C6-77FA-4AF6-AF10-492DE6DC1E29}" type="datetimeFigureOut">
              <a:rPr lang="zh-CN" altLang="en-US" smtClean="0"/>
              <a:pPr/>
              <a:t>2018/5/4</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xmlns="" val="3777182446"/>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61"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mc:AlternateContent xmlns:mc="http://schemas.openxmlformats.org/markup-compatibility/2006">
    <mc:Choice xmlns:p14="http://schemas.microsoft.com/office/powerpoint/2010/main" xmlns="" Requires="p14">
      <p:transition p14:dur="10" advClick="0"/>
    </mc:Choice>
    <mc:Fallback>
      <p:transition advClick="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1ppt.com/moban/" TargetMode="External"/><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1.png"/><Relationship Id="rId4" Type="http://schemas.openxmlformats.org/officeDocument/2006/relationships/hyperlink" Target="%E5%9B%9B%E5%B7%9D%E7%9C%81DMS%E8%A7%84%E6%A8%A1%E5%8C%96%E6%8E%A8%E8%BF%9B%E6%96%B9%E6%A1%88%E7%A0%94%E7%A9%B6%E6%8A%A5%E5%91%8A%EF%BC%8820130826%EF%BC%89.word"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0.jpe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6.xml"/><Relationship Id="rId1" Type="http://schemas.openxmlformats.org/officeDocument/2006/relationships/slideLayout" Target="../slideLayouts/slideLayout3.xml"/><Relationship Id="rId4" Type="http://schemas.openxmlformats.org/officeDocument/2006/relationships/hyperlink" Target="http://111.205.85.34:8070/rwqs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6.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05014" y="2688223"/>
            <a:ext cx="3733971" cy="338554"/>
          </a:xfrm>
          <a:prstGeom prst="rect">
            <a:avLst/>
          </a:prstGeom>
        </p:spPr>
        <p:txBody>
          <a:bodyPr wrap="none">
            <a:spAutoFit/>
          </a:bodyPr>
          <a:lstStyle/>
          <a:p>
            <a:r>
              <a:rPr lang="en-US" altLang="zh-CN" sz="1600" dirty="0">
                <a:solidFill>
                  <a:srgbClr val="EEECE1">
                    <a:lumMod val="25000"/>
                  </a:srgbClr>
                </a:solidFill>
              </a:rPr>
              <a:t>PPT</a:t>
            </a:r>
            <a:r>
              <a:rPr lang="zh-CN" altLang="en-US" sz="1600" dirty="0">
                <a:solidFill>
                  <a:srgbClr val="EEECE1">
                    <a:lumMod val="25000"/>
                  </a:srgbClr>
                </a:solidFill>
              </a:rPr>
              <a:t>模板下载：</a:t>
            </a:r>
            <a:r>
              <a:rPr lang="en-US" altLang="zh-CN" sz="1600" dirty="0">
                <a:solidFill>
                  <a:srgbClr val="EEECE1">
                    <a:lumMod val="25000"/>
                  </a:srgbClr>
                </a:solidFill>
                <a:hlinkClick r:id="rId3"/>
              </a:rPr>
              <a:t>www.1ppt.com/moban/</a:t>
            </a:r>
            <a:r>
              <a:rPr lang="en-US" altLang="zh-CN" sz="1600" dirty="0">
                <a:solidFill>
                  <a:srgbClr val="EEECE1">
                    <a:lumMod val="25000"/>
                  </a:srgbClr>
                </a:solidFill>
              </a:rPr>
              <a:t> </a:t>
            </a:r>
            <a:endParaRPr lang="zh-CN" altLang="en-US" dirty="0"/>
          </a:p>
        </p:txBody>
      </p:sp>
      <p:sp>
        <p:nvSpPr>
          <p:cNvPr id="9" name="矩形 8"/>
          <p:cNvSpPr/>
          <p:nvPr/>
        </p:nvSpPr>
        <p:spPr>
          <a:xfrm>
            <a:off x="0" y="1903961"/>
            <a:ext cx="9144000" cy="1656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755576" y="1903961"/>
            <a:ext cx="3528392" cy="1656000"/>
          </a:xfrm>
          <a:prstGeom prst="rect">
            <a:avLst/>
          </a:prstGeom>
          <a:gradFill flip="none" rotWithShape="1">
            <a:gsLst>
              <a:gs pos="36000">
                <a:srgbClr val="026DCE"/>
              </a:gs>
              <a:gs pos="95000">
                <a:schemeClr val="tx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3496231"/>
            <a:ext cx="9144000" cy="222024"/>
          </a:xfrm>
          <a:prstGeom prst="rect">
            <a:avLst/>
          </a:prstGeom>
          <a:solidFill>
            <a:schemeClr val="accent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763688" y="2059689"/>
            <a:ext cx="7028556" cy="1077218"/>
          </a:xfrm>
          <a:prstGeom prst="rect">
            <a:avLst/>
          </a:prstGeom>
          <a:noFill/>
        </p:spPr>
        <p:txBody>
          <a:bodyPr wrap="square" rtlCol="0">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cs typeface="Arial" pitchFamily="34" charset="0"/>
              </a:rPr>
              <a:t>公路工程标准文件（</a:t>
            </a:r>
            <a:r>
              <a:rPr lang="en-US" altLang="zh-CN" sz="3200" b="1" dirty="0" smtClean="0">
                <a:solidFill>
                  <a:schemeClr val="bg1"/>
                </a:solidFill>
                <a:latin typeface="微软雅黑" panose="020B0503020204020204" pitchFamily="34" charset="-122"/>
                <a:ea typeface="微软雅黑" panose="020B0503020204020204" pitchFamily="34" charset="-122"/>
                <a:cs typeface="Arial" pitchFamily="34" charset="0"/>
              </a:rPr>
              <a:t>2018</a:t>
            </a:r>
            <a:r>
              <a:rPr lang="zh-CN" altLang="en-US" sz="3200" b="1" dirty="0" smtClean="0">
                <a:solidFill>
                  <a:schemeClr val="bg1"/>
                </a:solidFill>
                <a:latin typeface="微软雅黑" panose="020B0503020204020204" pitchFamily="34" charset="-122"/>
                <a:ea typeface="微软雅黑" panose="020B0503020204020204" pitchFamily="34" charset="-122"/>
                <a:cs typeface="Arial" pitchFamily="34" charset="0"/>
              </a:rPr>
              <a:t>年版）</a:t>
            </a:r>
            <a:endParaRPr lang="en-US" altLang="zh-CN" sz="3200" b="1" dirty="0" smtClean="0">
              <a:solidFill>
                <a:schemeClr val="bg1"/>
              </a:solidFill>
              <a:latin typeface="微软雅黑" panose="020B0503020204020204" pitchFamily="34" charset="-122"/>
              <a:ea typeface="微软雅黑" panose="020B0503020204020204" pitchFamily="34" charset="-122"/>
              <a:cs typeface="Arial" pitchFamily="34" charset="0"/>
            </a:endParaRPr>
          </a:p>
          <a:p>
            <a:pPr algn="ctr"/>
            <a:r>
              <a:rPr lang="zh-CN" altLang="en-US" sz="3200" b="1" dirty="0" smtClean="0">
                <a:solidFill>
                  <a:schemeClr val="bg1"/>
                </a:solidFill>
                <a:latin typeface="微软雅黑" panose="020B0503020204020204" pitchFamily="34" charset="-122"/>
                <a:ea typeface="微软雅黑" panose="020B0503020204020204" pitchFamily="34" charset="-122"/>
                <a:cs typeface="Arial" pitchFamily="34" charset="0"/>
              </a:rPr>
              <a:t>总体情况介绍</a:t>
            </a:r>
            <a:endParaRPr lang="zh-CN" altLang="en-US" sz="3200" b="1"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13" name="TextBox 12">
            <a:hlinkClick r:id="rId4" action="ppaction://hlinkfile"/>
          </p:cNvPr>
          <p:cNvSpPr txBox="1"/>
          <p:nvPr/>
        </p:nvSpPr>
        <p:spPr>
          <a:xfrm>
            <a:off x="5508104" y="4382559"/>
            <a:ext cx="3904773" cy="338554"/>
          </a:xfrm>
          <a:prstGeom prst="rect">
            <a:avLst/>
          </a:prstGeom>
          <a:noFill/>
        </p:spPr>
        <p:txBody>
          <a:bodyPr wrap="square" rtlCol="0">
            <a:spAutoFit/>
          </a:bodyPr>
          <a:lstStyle/>
          <a:p>
            <a:pPr algn="ctr"/>
            <a:r>
              <a:rPr lang="zh-CN" altLang="en-US" sz="1600" b="1"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华杰工程咨询有限公司  </a:t>
            </a:r>
            <a:r>
              <a:rPr lang="zh-CN" altLang="en-US" sz="1600" b="1"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高会晋</a:t>
            </a:r>
            <a:endParaRPr lang="zh-CN" altLang="en-US" sz="1600" b="1"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971600" y="2048565"/>
            <a:ext cx="792088" cy="806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日期占位符 1"/>
          <p:cNvSpPr>
            <a:spLocks noGrp="1"/>
          </p:cNvSpPr>
          <p:nvPr>
            <p:ph type="dt" sz="half" idx="10"/>
          </p:nvPr>
        </p:nvSpPr>
        <p:spPr>
          <a:xfrm>
            <a:off x="7452320" y="4721113"/>
            <a:ext cx="2133600" cy="304271"/>
          </a:xfrm>
        </p:spPr>
        <p:txBody>
          <a:bodyPr/>
          <a:lstStyle/>
          <a:p>
            <a:fld id="{1A08160A-5887-432C-B453-BA2432D144C4}" type="datetime6">
              <a:rPr lang="zh-CN" altLang="en-US" sz="1600" b="1">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pPr/>
              <a:t>2018年5月</a:t>
            </a:fld>
            <a:endParaRPr lang="zh-CN" altLang="en-US" sz="1600" b="1"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xmlns="" val="4174252970"/>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国家标准文件体系介绍</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矩形 2"/>
          <p:cNvSpPr>
            <a:spLocks noChangeArrowheads="1"/>
          </p:cNvSpPr>
          <p:nvPr/>
        </p:nvSpPr>
        <p:spPr bwMode="auto">
          <a:xfrm>
            <a:off x="1043608" y="913284"/>
            <a:ext cx="3529012" cy="4370427"/>
          </a:xfrm>
          <a:prstGeom prst="rect">
            <a:avLst/>
          </a:prstGeom>
          <a:noFill/>
          <a:ln w="9525">
            <a:noFill/>
            <a:miter lim="800000"/>
            <a:headEnd/>
            <a:tailEnd/>
          </a:ln>
        </p:spPr>
        <p:txBody>
          <a:bodyPr>
            <a:spAutoFit/>
          </a:bodyPr>
          <a:lstStyle/>
          <a:p>
            <a:pPr algn="just"/>
            <a:r>
              <a:rPr lang="zh-CN" altLang="zh-CN" sz="2200" b="1" dirty="0">
                <a:latin typeface="微软雅黑" pitchFamily="34" charset="-122"/>
                <a:ea typeface="微软雅黑" pitchFamily="34" charset="-122"/>
              </a:rPr>
              <a:t>《标准施工招标资格预审文件》和《标准施工招标文件》暂行规定</a:t>
            </a:r>
            <a:endParaRPr lang="en-US" altLang="zh-CN" sz="2200" b="1" dirty="0">
              <a:latin typeface="微软雅黑" pitchFamily="34" charset="-122"/>
              <a:ea typeface="微软雅黑" pitchFamily="34" charset="-122"/>
            </a:endParaRPr>
          </a:p>
          <a:p>
            <a:pPr algn="just"/>
            <a:r>
              <a:rPr lang="zh-CN" altLang="en-US" sz="2200" b="1" dirty="0">
                <a:latin typeface="微软雅黑" pitchFamily="34" charset="-122"/>
                <a:ea typeface="微软雅黑" pitchFamily="34" charset="-122"/>
              </a:rPr>
              <a:t>（九部委第</a:t>
            </a:r>
            <a:r>
              <a:rPr lang="en-US" altLang="zh-CN" sz="2200" b="1" dirty="0">
                <a:latin typeface="微软雅黑" pitchFamily="34" charset="-122"/>
                <a:ea typeface="微软雅黑" pitchFamily="34" charset="-122"/>
              </a:rPr>
              <a:t>56</a:t>
            </a:r>
            <a:r>
              <a:rPr lang="zh-CN" altLang="en-US" sz="2200" b="1" dirty="0">
                <a:latin typeface="微软雅黑" pitchFamily="34" charset="-122"/>
                <a:ea typeface="微软雅黑" pitchFamily="34" charset="-122"/>
              </a:rPr>
              <a:t>号令）</a:t>
            </a:r>
            <a:endParaRPr lang="en-US" altLang="zh-CN" sz="2200" b="1" dirty="0">
              <a:latin typeface="微软雅黑" pitchFamily="34" charset="-122"/>
              <a:ea typeface="微软雅黑" pitchFamily="34" charset="-122"/>
            </a:endParaRPr>
          </a:p>
          <a:p>
            <a:pPr algn="just"/>
            <a:r>
              <a:rPr lang="en-US" altLang="zh-CN" sz="2200" b="1" dirty="0">
                <a:latin typeface="微软雅黑" pitchFamily="34" charset="-122"/>
                <a:ea typeface="微软雅黑" pitchFamily="34" charset="-122"/>
              </a:rPr>
              <a:t/>
            </a:r>
            <a:br>
              <a:rPr lang="en-US" altLang="zh-CN" sz="2200" b="1" dirty="0">
                <a:latin typeface="微软雅黑" pitchFamily="34" charset="-122"/>
                <a:ea typeface="微软雅黑" pitchFamily="34" charset="-122"/>
              </a:rPr>
            </a:br>
            <a:r>
              <a:rPr lang="en-US" altLang="zh-CN" sz="2200" b="1" dirty="0">
                <a:solidFill>
                  <a:srgbClr val="FF0000"/>
                </a:solidFill>
                <a:latin typeface="微软雅黑" pitchFamily="34" charset="-122"/>
                <a:ea typeface="微软雅黑" pitchFamily="34" charset="-122"/>
              </a:rPr>
              <a:t>1.《</a:t>
            </a:r>
            <a:r>
              <a:rPr lang="zh-CN" altLang="zh-CN" sz="2200" b="1" dirty="0">
                <a:solidFill>
                  <a:srgbClr val="FF0000"/>
                </a:solidFill>
                <a:latin typeface="微软雅黑" pitchFamily="34" charset="-122"/>
                <a:ea typeface="微软雅黑" pitchFamily="34" charset="-122"/>
              </a:rPr>
              <a:t>标准施工招标资格预审文件</a:t>
            </a:r>
            <a:r>
              <a:rPr lang="en-US" altLang="zh-CN" sz="2200" b="1" dirty="0">
                <a:solidFill>
                  <a:srgbClr val="FF0000"/>
                </a:solidFill>
                <a:latin typeface="微软雅黑" pitchFamily="34" charset="-122"/>
                <a:ea typeface="微软雅黑" pitchFamily="34" charset="-122"/>
              </a:rPr>
              <a:t>》</a:t>
            </a:r>
            <a:r>
              <a:rPr lang="zh-CN" altLang="en-US" sz="2200" b="1" dirty="0">
                <a:solidFill>
                  <a:srgbClr val="FF0000"/>
                </a:solidFill>
                <a:latin typeface="微软雅黑" pitchFamily="34" charset="-122"/>
                <a:ea typeface="微软雅黑" pitchFamily="34" charset="-122"/>
              </a:rPr>
              <a:t> （</a:t>
            </a:r>
            <a:r>
              <a:rPr lang="en-US" altLang="zh-CN" sz="2200" b="1" dirty="0">
                <a:solidFill>
                  <a:srgbClr val="FF0000"/>
                </a:solidFill>
                <a:latin typeface="微软雅黑" pitchFamily="34" charset="-122"/>
                <a:ea typeface="微软雅黑" pitchFamily="34" charset="-122"/>
              </a:rPr>
              <a:t>2007</a:t>
            </a:r>
            <a:r>
              <a:rPr lang="zh-CN" altLang="en-US" sz="2200" b="1" dirty="0">
                <a:solidFill>
                  <a:srgbClr val="FF0000"/>
                </a:solidFill>
                <a:latin typeface="微软雅黑" pitchFamily="34" charset="-122"/>
                <a:ea typeface="微软雅黑" pitchFamily="34" charset="-122"/>
              </a:rPr>
              <a:t>年版）</a:t>
            </a:r>
            <a:endParaRPr lang="en-US" altLang="zh-CN" sz="2200" b="1" dirty="0">
              <a:solidFill>
                <a:srgbClr val="FF0000"/>
              </a:solidFill>
              <a:latin typeface="微软雅黑" pitchFamily="34" charset="-122"/>
              <a:ea typeface="微软雅黑" pitchFamily="34" charset="-122"/>
            </a:endParaRPr>
          </a:p>
          <a:p>
            <a:pPr algn="just"/>
            <a:r>
              <a:rPr lang="en-US" altLang="zh-CN" sz="2200" b="1" dirty="0">
                <a:solidFill>
                  <a:srgbClr val="FF0000"/>
                </a:solidFill>
                <a:latin typeface="微软雅黑" pitchFamily="34" charset="-122"/>
                <a:ea typeface="微软雅黑" pitchFamily="34" charset="-122"/>
              </a:rPr>
              <a:t>2.《</a:t>
            </a:r>
            <a:r>
              <a:rPr lang="zh-CN" altLang="zh-CN" sz="2200" b="1" dirty="0">
                <a:solidFill>
                  <a:srgbClr val="FF0000"/>
                </a:solidFill>
                <a:latin typeface="微软雅黑" pitchFamily="34" charset="-122"/>
                <a:ea typeface="微软雅黑" pitchFamily="34" charset="-122"/>
              </a:rPr>
              <a:t>标准施工招标文件</a:t>
            </a:r>
            <a:r>
              <a:rPr lang="en-US" altLang="zh-CN" sz="2200" b="1" dirty="0">
                <a:solidFill>
                  <a:srgbClr val="FF0000"/>
                </a:solidFill>
                <a:latin typeface="微软雅黑" pitchFamily="34" charset="-122"/>
                <a:ea typeface="微软雅黑" pitchFamily="34" charset="-122"/>
              </a:rPr>
              <a:t>》</a:t>
            </a:r>
            <a:r>
              <a:rPr lang="zh-CN" altLang="en-US" sz="2200" b="1" dirty="0">
                <a:solidFill>
                  <a:srgbClr val="FF0000"/>
                </a:solidFill>
                <a:latin typeface="微软雅黑" pitchFamily="34" charset="-122"/>
                <a:ea typeface="微软雅黑" pitchFamily="34" charset="-122"/>
              </a:rPr>
              <a:t> （</a:t>
            </a:r>
            <a:r>
              <a:rPr lang="en-US" altLang="zh-CN" sz="2200" b="1" dirty="0">
                <a:solidFill>
                  <a:srgbClr val="FF0000"/>
                </a:solidFill>
                <a:latin typeface="微软雅黑" pitchFamily="34" charset="-122"/>
                <a:ea typeface="微软雅黑" pitchFamily="34" charset="-122"/>
              </a:rPr>
              <a:t>2007</a:t>
            </a:r>
            <a:r>
              <a:rPr lang="zh-CN" altLang="en-US" sz="2200" b="1" dirty="0">
                <a:solidFill>
                  <a:srgbClr val="FF0000"/>
                </a:solidFill>
                <a:latin typeface="微软雅黑" pitchFamily="34" charset="-122"/>
                <a:ea typeface="微软雅黑" pitchFamily="34" charset="-122"/>
              </a:rPr>
              <a:t>年版）</a:t>
            </a:r>
            <a:endParaRPr lang="en-US" altLang="zh-CN" sz="2200" b="1" dirty="0">
              <a:solidFill>
                <a:srgbClr val="FF0000"/>
              </a:solidFill>
              <a:latin typeface="微软雅黑" pitchFamily="34" charset="-122"/>
              <a:ea typeface="微软雅黑" pitchFamily="34" charset="-122"/>
            </a:endParaRPr>
          </a:p>
          <a:p>
            <a:pPr algn="just"/>
            <a:endParaRPr lang="en-US" altLang="zh-CN" sz="2200" b="1" dirty="0">
              <a:solidFill>
                <a:srgbClr val="FF0000"/>
              </a:solidFill>
              <a:latin typeface="微软雅黑" pitchFamily="34" charset="-122"/>
              <a:ea typeface="微软雅黑" pitchFamily="34" charset="-122"/>
            </a:endParaRPr>
          </a:p>
          <a:p>
            <a:pPr algn="just"/>
            <a:r>
              <a:rPr lang="zh-CN" altLang="zh-CN" sz="2200" b="1" dirty="0">
                <a:latin typeface="微软雅黑" pitchFamily="34" charset="-122"/>
                <a:ea typeface="微软雅黑" pitchFamily="34" charset="-122"/>
              </a:rPr>
              <a:t>自</a:t>
            </a:r>
            <a:r>
              <a:rPr lang="en-US" altLang="zh-CN" sz="2200" b="1" dirty="0">
                <a:latin typeface="微软雅黑" pitchFamily="34" charset="-122"/>
                <a:ea typeface="微软雅黑" pitchFamily="34" charset="-122"/>
              </a:rPr>
              <a:t>2008</a:t>
            </a:r>
            <a:r>
              <a:rPr lang="zh-CN" altLang="zh-CN" sz="2200" b="1" dirty="0">
                <a:latin typeface="微软雅黑" pitchFamily="34" charset="-122"/>
                <a:ea typeface="微软雅黑" pitchFamily="34" charset="-122"/>
              </a:rPr>
              <a:t>年</a:t>
            </a:r>
            <a:r>
              <a:rPr lang="en-US" altLang="zh-CN" sz="2200" b="1" dirty="0">
                <a:latin typeface="微软雅黑" pitchFamily="34" charset="-122"/>
                <a:ea typeface="微软雅黑" pitchFamily="34" charset="-122"/>
              </a:rPr>
              <a:t>5</a:t>
            </a:r>
            <a:r>
              <a:rPr lang="zh-CN" altLang="zh-CN" sz="2200" b="1" dirty="0">
                <a:latin typeface="微软雅黑" pitchFamily="34" charset="-122"/>
                <a:ea typeface="微软雅黑" pitchFamily="34" charset="-122"/>
              </a:rPr>
              <a:t>月</a:t>
            </a:r>
            <a:r>
              <a:rPr lang="en-US" altLang="zh-CN" sz="2200" b="1" dirty="0">
                <a:latin typeface="微软雅黑" pitchFamily="34" charset="-122"/>
                <a:ea typeface="微软雅黑" pitchFamily="34" charset="-122"/>
              </a:rPr>
              <a:t>1</a:t>
            </a:r>
            <a:r>
              <a:rPr lang="zh-CN" altLang="zh-CN" sz="2200" b="1" dirty="0">
                <a:latin typeface="微软雅黑" pitchFamily="34" charset="-122"/>
                <a:ea typeface="微软雅黑" pitchFamily="34" charset="-122"/>
              </a:rPr>
              <a:t>日起施行</a:t>
            </a:r>
            <a:r>
              <a:rPr lang="en-US" altLang="zh-CN" sz="2400" b="1" dirty="0">
                <a:latin typeface="微软雅黑" pitchFamily="34" charset="-122"/>
                <a:ea typeface="微软雅黑" pitchFamily="34" charset="-122"/>
              </a:rPr>
              <a:t/>
            </a:r>
            <a:br>
              <a:rPr lang="en-US" altLang="zh-CN" sz="2400" b="1" dirty="0">
                <a:latin typeface="微软雅黑" pitchFamily="34" charset="-122"/>
                <a:ea typeface="微软雅黑" pitchFamily="34" charset="-122"/>
              </a:rPr>
            </a:br>
            <a:r>
              <a:rPr lang="en-US" altLang="zh-CN" b="1" dirty="0">
                <a:latin typeface="微软雅黑" pitchFamily="34" charset="-122"/>
                <a:ea typeface="微软雅黑" pitchFamily="34" charset="-122"/>
              </a:rPr>
              <a:t/>
            </a:r>
            <a:br>
              <a:rPr lang="en-US" altLang="zh-CN" b="1" dirty="0">
                <a:latin typeface="微软雅黑" pitchFamily="34" charset="-122"/>
                <a:ea typeface="微软雅黑" pitchFamily="34" charset="-122"/>
              </a:rPr>
            </a:br>
            <a:endParaRPr lang="zh-CN" altLang="en-US" b="1" dirty="0">
              <a:latin typeface="微软雅黑" pitchFamily="34" charset="-122"/>
              <a:ea typeface="微软雅黑" pitchFamily="34" charset="-122"/>
            </a:endParaRPr>
          </a:p>
        </p:txBody>
      </p:sp>
      <p:pic>
        <p:nvPicPr>
          <p:cNvPr id="7" name="图片 5" descr="标准施工招标文件.jpg"/>
          <p:cNvPicPr>
            <a:picLocks noChangeAspect="1"/>
          </p:cNvPicPr>
          <p:nvPr/>
        </p:nvPicPr>
        <p:blipFill>
          <a:blip r:embed="rId4" cstate="print"/>
          <a:srcRect/>
          <a:stretch>
            <a:fillRect/>
          </a:stretch>
        </p:blipFill>
        <p:spPr bwMode="auto">
          <a:xfrm>
            <a:off x="4427984" y="841276"/>
            <a:ext cx="2667000" cy="2222500"/>
          </a:xfrm>
          <a:prstGeom prst="rect">
            <a:avLst/>
          </a:prstGeom>
          <a:noFill/>
          <a:ln w="9525">
            <a:noFill/>
            <a:miter lim="800000"/>
            <a:headEnd/>
            <a:tailEnd/>
          </a:ln>
        </p:spPr>
      </p:pic>
      <p:pic>
        <p:nvPicPr>
          <p:cNvPr id="8" name="图片 6"/>
          <p:cNvPicPr>
            <a:picLocks noChangeAspect="1"/>
          </p:cNvPicPr>
          <p:nvPr/>
        </p:nvPicPr>
        <p:blipFill>
          <a:blip r:embed="rId5" cstate="print"/>
          <a:srcRect/>
          <a:stretch>
            <a:fillRect/>
          </a:stretch>
        </p:blipFill>
        <p:spPr bwMode="auto">
          <a:xfrm>
            <a:off x="6770689" y="2821782"/>
            <a:ext cx="1978025" cy="2387864"/>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国家标准文件体系介绍</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9" name="矩形 2"/>
          <p:cNvSpPr>
            <a:spLocks noChangeArrowheads="1"/>
          </p:cNvSpPr>
          <p:nvPr/>
        </p:nvSpPr>
        <p:spPr bwMode="auto">
          <a:xfrm>
            <a:off x="755576" y="729020"/>
            <a:ext cx="3803650" cy="4985980"/>
          </a:xfrm>
          <a:prstGeom prst="rect">
            <a:avLst/>
          </a:prstGeom>
          <a:noFill/>
          <a:ln w="9525">
            <a:noFill/>
            <a:miter lim="800000"/>
            <a:headEnd/>
            <a:tailEnd/>
          </a:ln>
        </p:spPr>
        <p:txBody>
          <a:bodyPr>
            <a:spAutoFit/>
          </a:bodyPr>
          <a:lstStyle/>
          <a:p>
            <a:r>
              <a:rPr lang="zh-CN" altLang="zh-CN" sz="2200" b="1" dirty="0">
                <a:latin typeface="微软雅黑" pitchFamily="34" charset="-122"/>
                <a:ea typeface="微软雅黑" pitchFamily="34" charset="-122"/>
                <a:cs typeface="Times New Roman" pitchFamily="18" charset="0"/>
              </a:rPr>
              <a:t>关于印发简明标准施工招标文件和标准设计施工总承包招标文件的通知</a:t>
            </a:r>
            <a:endParaRPr lang="en-US" altLang="zh-CN" sz="2200" b="1" dirty="0">
              <a:latin typeface="微软雅黑" pitchFamily="34" charset="-122"/>
              <a:ea typeface="微软雅黑" pitchFamily="34" charset="-122"/>
              <a:cs typeface="Times New Roman" pitchFamily="18" charset="0"/>
            </a:endParaRPr>
          </a:p>
          <a:p>
            <a:r>
              <a:rPr lang="zh-CN" altLang="en-US" sz="2200" b="1" dirty="0">
                <a:latin typeface="微软雅黑" pitchFamily="34" charset="-122"/>
                <a:ea typeface="微软雅黑" pitchFamily="34" charset="-122"/>
                <a:cs typeface="Times New Roman" pitchFamily="18" charset="0"/>
              </a:rPr>
              <a:t>（</a:t>
            </a:r>
            <a:r>
              <a:rPr lang="zh-CN" altLang="zh-CN" sz="2200" b="1" dirty="0">
                <a:latin typeface="微软雅黑" pitchFamily="34" charset="-122"/>
                <a:ea typeface="微软雅黑" pitchFamily="34" charset="-122"/>
                <a:cs typeface="Times New Roman" pitchFamily="18" charset="0"/>
              </a:rPr>
              <a:t>发改法规</a:t>
            </a:r>
            <a:r>
              <a:rPr lang="en-US" altLang="zh-CN" sz="2200" b="1" dirty="0">
                <a:latin typeface="微软雅黑" pitchFamily="34" charset="-122"/>
                <a:ea typeface="微软雅黑" pitchFamily="34" charset="-122"/>
                <a:cs typeface="Times New Roman" pitchFamily="18" charset="0"/>
              </a:rPr>
              <a:t>[2011]3018</a:t>
            </a:r>
            <a:r>
              <a:rPr lang="zh-CN" altLang="zh-CN" sz="2200" b="1" dirty="0">
                <a:latin typeface="微软雅黑" pitchFamily="34" charset="-122"/>
                <a:ea typeface="微软雅黑" pitchFamily="34" charset="-122"/>
                <a:cs typeface="Times New Roman" pitchFamily="18" charset="0"/>
              </a:rPr>
              <a:t>号</a:t>
            </a:r>
            <a:r>
              <a:rPr lang="zh-CN" altLang="en-US" sz="2200" b="1" dirty="0">
                <a:latin typeface="微软雅黑" pitchFamily="34" charset="-122"/>
                <a:ea typeface="微软雅黑" pitchFamily="34" charset="-122"/>
                <a:cs typeface="Times New Roman" pitchFamily="18" charset="0"/>
              </a:rPr>
              <a:t>）</a:t>
            </a:r>
            <a:endParaRPr lang="en-US" altLang="zh-CN" sz="2200" b="1" dirty="0">
              <a:latin typeface="微软雅黑" pitchFamily="34" charset="-122"/>
              <a:ea typeface="微软雅黑" pitchFamily="34" charset="-122"/>
              <a:cs typeface="Times New Roman" pitchFamily="18" charset="0"/>
            </a:endParaRPr>
          </a:p>
          <a:p>
            <a:pPr algn="just"/>
            <a:endParaRPr lang="en-US" altLang="zh-CN" sz="2200" b="1" dirty="0">
              <a:latin typeface="微软雅黑" pitchFamily="34" charset="-122"/>
              <a:ea typeface="微软雅黑" pitchFamily="34" charset="-122"/>
              <a:cs typeface="Times New Roman" pitchFamily="18" charset="0"/>
            </a:endParaRPr>
          </a:p>
          <a:p>
            <a:pPr algn="just"/>
            <a:r>
              <a:rPr lang="en-US" altLang="zh-CN" sz="2200" b="1" dirty="0">
                <a:latin typeface="微软雅黑" pitchFamily="34" charset="-122"/>
                <a:ea typeface="微软雅黑" pitchFamily="34" charset="-122"/>
                <a:cs typeface="Times New Roman" pitchFamily="18" charset="0"/>
              </a:rPr>
              <a:t/>
            </a:r>
            <a:br>
              <a:rPr lang="en-US" altLang="zh-CN" sz="2200" b="1" dirty="0">
                <a:latin typeface="微软雅黑" pitchFamily="34" charset="-122"/>
                <a:ea typeface="微软雅黑" pitchFamily="34" charset="-122"/>
                <a:cs typeface="Times New Roman" pitchFamily="18" charset="0"/>
              </a:rPr>
            </a:br>
            <a:r>
              <a:rPr lang="en-US" altLang="zh-CN" sz="2200" b="1" dirty="0">
                <a:solidFill>
                  <a:srgbClr val="FF0000"/>
                </a:solidFill>
                <a:latin typeface="微软雅黑" pitchFamily="34" charset="-122"/>
                <a:ea typeface="微软雅黑" pitchFamily="34" charset="-122"/>
                <a:cs typeface="Times New Roman" pitchFamily="18" charset="0"/>
              </a:rPr>
              <a:t>3.</a:t>
            </a:r>
            <a:r>
              <a:rPr lang="zh-CN" altLang="zh-CN" sz="2200" b="1" dirty="0">
                <a:solidFill>
                  <a:srgbClr val="FF0000"/>
                </a:solidFill>
                <a:latin typeface="微软雅黑" pitchFamily="34" charset="-122"/>
                <a:ea typeface="微软雅黑" pitchFamily="34" charset="-122"/>
                <a:cs typeface="Times New Roman" pitchFamily="18" charset="0"/>
              </a:rPr>
              <a:t>《简明标准施工招标文件》</a:t>
            </a:r>
            <a:r>
              <a:rPr lang="zh-CN" altLang="en-US" sz="2200" b="1" dirty="0">
                <a:solidFill>
                  <a:srgbClr val="FF0000"/>
                </a:solidFill>
                <a:latin typeface="微软雅黑" pitchFamily="34" charset="-122"/>
                <a:ea typeface="微软雅黑" pitchFamily="34" charset="-122"/>
                <a:cs typeface="Times New Roman" pitchFamily="18" charset="0"/>
              </a:rPr>
              <a:t>（</a:t>
            </a:r>
            <a:r>
              <a:rPr lang="en-US" altLang="zh-CN" sz="2200" b="1" dirty="0">
                <a:solidFill>
                  <a:srgbClr val="FF0000"/>
                </a:solidFill>
                <a:latin typeface="微软雅黑" pitchFamily="34" charset="-122"/>
                <a:ea typeface="微软雅黑" pitchFamily="34" charset="-122"/>
                <a:cs typeface="Times New Roman" pitchFamily="18" charset="0"/>
              </a:rPr>
              <a:t>2012</a:t>
            </a:r>
            <a:r>
              <a:rPr lang="zh-CN" altLang="en-US" sz="2200" b="1" dirty="0">
                <a:solidFill>
                  <a:srgbClr val="FF0000"/>
                </a:solidFill>
                <a:latin typeface="微软雅黑" pitchFamily="34" charset="-122"/>
                <a:ea typeface="微软雅黑" pitchFamily="34" charset="-122"/>
                <a:cs typeface="Times New Roman" pitchFamily="18" charset="0"/>
              </a:rPr>
              <a:t>年版）</a:t>
            </a:r>
            <a:endParaRPr lang="en-US" altLang="zh-CN" sz="2200" b="1" dirty="0">
              <a:solidFill>
                <a:srgbClr val="FF0000"/>
              </a:solidFill>
              <a:latin typeface="微软雅黑" pitchFamily="34" charset="-122"/>
              <a:ea typeface="微软雅黑" pitchFamily="34" charset="-122"/>
              <a:cs typeface="Times New Roman" pitchFamily="18" charset="0"/>
            </a:endParaRPr>
          </a:p>
          <a:p>
            <a:pPr algn="just"/>
            <a:r>
              <a:rPr lang="en-US" altLang="zh-CN" sz="2200" b="1" dirty="0">
                <a:solidFill>
                  <a:srgbClr val="FF0000"/>
                </a:solidFill>
                <a:latin typeface="微软雅黑" pitchFamily="34" charset="-122"/>
                <a:ea typeface="微软雅黑" pitchFamily="34" charset="-122"/>
                <a:cs typeface="Times New Roman" pitchFamily="18" charset="0"/>
              </a:rPr>
              <a:t>4.</a:t>
            </a:r>
            <a:r>
              <a:rPr lang="zh-CN" altLang="zh-CN" sz="2200" b="1" dirty="0">
                <a:solidFill>
                  <a:srgbClr val="FF0000"/>
                </a:solidFill>
                <a:latin typeface="微软雅黑" pitchFamily="34" charset="-122"/>
                <a:ea typeface="微软雅黑" pitchFamily="34" charset="-122"/>
                <a:cs typeface="Times New Roman" pitchFamily="18" charset="0"/>
              </a:rPr>
              <a:t>《标准设计施工总承包招标文件》</a:t>
            </a:r>
            <a:r>
              <a:rPr lang="zh-CN" altLang="en-US" sz="2200" b="1" dirty="0">
                <a:solidFill>
                  <a:srgbClr val="FF0000"/>
                </a:solidFill>
                <a:latin typeface="微软雅黑" pitchFamily="34" charset="-122"/>
                <a:ea typeface="微软雅黑" pitchFamily="34" charset="-122"/>
                <a:cs typeface="Times New Roman" pitchFamily="18" charset="0"/>
              </a:rPr>
              <a:t>（</a:t>
            </a:r>
            <a:r>
              <a:rPr lang="en-US" altLang="zh-CN" sz="2200" b="1" dirty="0">
                <a:solidFill>
                  <a:srgbClr val="FF0000"/>
                </a:solidFill>
                <a:latin typeface="微软雅黑" pitchFamily="34" charset="-122"/>
                <a:ea typeface="微软雅黑" pitchFamily="34" charset="-122"/>
                <a:cs typeface="Times New Roman" pitchFamily="18" charset="0"/>
              </a:rPr>
              <a:t>2012</a:t>
            </a:r>
            <a:r>
              <a:rPr lang="zh-CN" altLang="en-US" sz="2200" b="1" dirty="0">
                <a:solidFill>
                  <a:srgbClr val="FF0000"/>
                </a:solidFill>
                <a:latin typeface="微软雅黑" pitchFamily="34" charset="-122"/>
                <a:ea typeface="微软雅黑" pitchFamily="34" charset="-122"/>
                <a:cs typeface="Times New Roman" pitchFamily="18" charset="0"/>
              </a:rPr>
              <a:t>年版）</a:t>
            </a:r>
            <a:endParaRPr lang="en-US" altLang="zh-CN" sz="2200" b="1" dirty="0">
              <a:solidFill>
                <a:srgbClr val="FF0000"/>
              </a:solidFill>
              <a:latin typeface="微软雅黑" pitchFamily="34" charset="-122"/>
              <a:ea typeface="微软雅黑" pitchFamily="34" charset="-122"/>
              <a:cs typeface="Times New Roman" pitchFamily="18" charset="0"/>
            </a:endParaRPr>
          </a:p>
          <a:p>
            <a:pPr algn="just"/>
            <a:endParaRPr lang="en-US" altLang="zh-CN" sz="2200" b="1" dirty="0">
              <a:solidFill>
                <a:srgbClr val="FF0000"/>
              </a:solidFill>
              <a:latin typeface="微软雅黑" pitchFamily="34" charset="-122"/>
              <a:ea typeface="微软雅黑" pitchFamily="34" charset="-122"/>
              <a:cs typeface="Times New Roman" pitchFamily="18" charset="0"/>
            </a:endParaRPr>
          </a:p>
          <a:p>
            <a:pPr algn="just"/>
            <a:r>
              <a:rPr lang="zh-CN" altLang="zh-CN" sz="2200" b="1" dirty="0">
                <a:latin typeface="微软雅黑" pitchFamily="34" charset="-122"/>
                <a:ea typeface="微软雅黑" pitchFamily="34" charset="-122"/>
                <a:cs typeface="Times New Roman" pitchFamily="18" charset="0"/>
              </a:rPr>
              <a:t>自</a:t>
            </a:r>
            <a:r>
              <a:rPr lang="en-US" altLang="zh-CN" sz="2200" b="1" dirty="0">
                <a:latin typeface="微软雅黑" pitchFamily="34" charset="-122"/>
                <a:ea typeface="微软雅黑" pitchFamily="34" charset="-122"/>
                <a:cs typeface="Times New Roman" pitchFamily="18" charset="0"/>
              </a:rPr>
              <a:t>2012</a:t>
            </a:r>
            <a:r>
              <a:rPr lang="zh-CN" altLang="zh-CN" sz="2200" b="1" dirty="0">
                <a:latin typeface="微软雅黑" pitchFamily="34" charset="-122"/>
                <a:ea typeface="微软雅黑" pitchFamily="34" charset="-122"/>
                <a:cs typeface="Times New Roman" pitchFamily="18" charset="0"/>
              </a:rPr>
              <a:t>年</a:t>
            </a:r>
            <a:r>
              <a:rPr lang="en-US" altLang="zh-CN" sz="2200" b="1" dirty="0">
                <a:latin typeface="微软雅黑" pitchFamily="34" charset="-122"/>
                <a:ea typeface="微软雅黑" pitchFamily="34" charset="-122"/>
                <a:cs typeface="Times New Roman" pitchFamily="18" charset="0"/>
              </a:rPr>
              <a:t>5</a:t>
            </a:r>
            <a:r>
              <a:rPr lang="zh-CN" altLang="zh-CN" sz="2200" b="1" dirty="0">
                <a:latin typeface="微软雅黑" pitchFamily="34" charset="-122"/>
                <a:ea typeface="微软雅黑" pitchFamily="34" charset="-122"/>
                <a:cs typeface="Times New Roman" pitchFamily="18" charset="0"/>
              </a:rPr>
              <a:t>月</a:t>
            </a:r>
            <a:r>
              <a:rPr lang="en-US" altLang="zh-CN" sz="2200" b="1" dirty="0">
                <a:latin typeface="微软雅黑" pitchFamily="34" charset="-122"/>
                <a:ea typeface="微软雅黑" pitchFamily="34" charset="-122"/>
                <a:cs typeface="Times New Roman" pitchFamily="18" charset="0"/>
              </a:rPr>
              <a:t>1</a:t>
            </a:r>
            <a:r>
              <a:rPr lang="zh-CN" altLang="zh-CN" sz="2200" b="1" dirty="0">
                <a:latin typeface="微软雅黑" pitchFamily="34" charset="-122"/>
                <a:ea typeface="微软雅黑" pitchFamily="34" charset="-122"/>
                <a:cs typeface="Times New Roman" pitchFamily="18" charset="0"/>
              </a:rPr>
              <a:t>日起实施</a:t>
            </a:r>
            <a:endParaRPr lang="en-US" altLang="zh-CN" sz="2200" b="1" dirty="0">
              <a:latin typeface="微软雅黑" pitchFamily="34" charset="-122"/>
              <a:ea typeface="微软雅黑" pitchFamily="34" charset="-122"/>
              <a:cs typeface="Times New Roman" pitchFamily="18" charset="0"/>
            </a:endParaRPr>
          </a:p>
          <a:p>
            <a:pPr algn="just"/>
            <a:r>
              <a:rPr lang="en-US" altLang="zh-CN" b="1" dirty="0">
                <a:latin typeface="仿宋_GB2312" charset="-122"/>
                <a:ea typeface="微软雅黑" pitchFamily="34" charset="-122"/>
                <a:cs typeface="Times New Roman" pitchFamily="18" charset="0"/>
              </a:rPr>
              <a:t/>
            </a:r>
            <a:br>
              <a:rPr lang="en-US" altLang="zh-CN" b="1" dirty="0">
                <a:latin typeface="仿宋_GB2312" charset="-122"/>
                <a:ea typeface="微软雅黑" pitchFamily="34" charset="-122"/>
                <a:cs typeface="Times New Roman" pitchFamily="18" charset="0"/>
              </a:rPr>
            </a:br>
            <a:r>
              <a:rPr lang="en-US" altLang="zh-CN" b="1" dirty="0">
                <a:latin typeface="仿宋_GB2312" charset="-122"/>
                <a:ea typeface="微软雅黑" pitchFamily="34" charset="-122"/>
                <a:cs typeface="Times New Roman" pitchFamily="18" charset="0"/>
              </a:rPr>
              <a:t/>
            </a:r>
            <a:br>
              <a:rPr lang="en-US" altLang="zh-CN" b="1" dirty="0">
                <a:latin typeface="仿宋_GB2312" charset="-122"/>
                <a:ea typeface="微软雅黑" pitchFamily="34" charset="-122"/>
                <a:cs typeface="Times New Roman" pitchFamily="18" charset="0"/>
              </a:rPr>
            </a:br>
            <a:endParaRPr lang="zh-CN" altLang="en-US" b="1" dirty="0">
              <a:latin typeface="仿宋_GB2312" charset="-122"/>
              <a:ea typeface="微软雅黑" pitchFamily="34" charset="-122"/>
              <a:cs typeface="Times New Roman" pitchFamily="18" charset="0"/>
            </a:endParaRPr>
          </a:p>
        </p:txBody>
      </p:sp>
      <p:pic>
        <p:nvPicPr>
          <p:cNvPr id="10" name="图片 4" descr="标准设计施工总承包招标文件.jpg"/>
          <p:cNvPicPr>
            <a:picLocks noChangeAspect="1"/>
          </p:cNvPicPr>
          <p:nvPr/>
        </p:nvPicPr>
        <p:blipFill>
          <a:blip r:embed="rId4" cstate="print"/>
          <a:srcRect/>
          <a:stretch>
            <a:fillRect/>
          </a:stretch>
        </p:blipFill>
        <p:spPr bwMode="auto">
          <a:xfrm>
            <a:off x="4572000" y="841276"/>
            <a:ext cx="2592288" cy="2304256"/>
          </a:xfrm>
          <a:prstGeom prst="rect">
            <a:avLst/>
          </a:prstGeom>
          <a:noFill/>
          <a:ln w="9525">
            <a:noFill/>
            <a:miter lim="800000"/>
            <a:headEnd/>
            <a:tailEnd/>
          </a:ln>
        </p:spPr>
      </p:pic>
      <p:pic>
        <p:nvPicPr>
          <p:cNvPr id="1027" name="Picture 3"/>
          <p:cNvPicPr>
            <a:picLocks noChangeAspect="1" noChangeArrowheads="1"/>
          </p:cNvPicPr>
          <p:nvPr/>
        </p:nvPicPr>
        <p:blipFill>
          <a:blip r:embed="rId5" cstate="print"/>
          <a:srcRect/>
          <a:stretch>
            <a:fillRect/>
          </a:stretch>
        </p:blipFill>
        <p:spPr bwMode="auto">
          <a:xfrm>
            <a:off x="6948264" y="2713484"/>
            <a:ext cx="1880557" cy="2414110"/>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国家标准文件体系介绍</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矩形 4">
            <a:extLst>
              <a:ext uri="{FF2B5EF4-FFF2-40B4-BE49-F238E27FC236}">
                <a16:creationId xmlns="" xmlns:a16="http://schemas.microsoft.com/office/drawing/2014/main" id="{FD7FA52B-9885-4397-82CE-6111436B4E37}"/>
              </a:ext>
            </a:extLst>
          </p:cNvPr>
          <p:cNvSpPr/>
          <p:nvPr/>
        </p:nvSpPr>
        <p:spPr>
          <a:xfrm>
            <a:off x="467544" y="841276"/>
            <a:ext cx="6840538" cy="5339923"/>
          </a:xfrm>
          <a:prstGeom prst="rect">
            <a:avLst/>
          </a:prstGeom>
        </p:spPr>
        <p:txBody>
          <a:bodyPr>
            <a:spAutoFit/>
          </a:bodyPr>
          <a:lstStyle/>
          <a:p>
            <a:pPr algn="ctr">
              <a:spcBef>
                <a:spcPts val="0"/>
              </a:spcBef>
              <a:spcAft>
                <a:spcPts val="600"/>
              </a:spcAft>
              <a:defRPr/>
            </a:pPr>
            <a:r>
              <a:rPr lang="zh-CN" altLang="zh-CN" sz="2200" b="1" dirty="0">
                <a:latin typeface="微软雅黑" panose="020B0503020204020204" pitchFamily="34" charset="-122"/>
                <a:ea typeface="微软雅黑" panose="020B0503020204020204" pitchFamily="34" charset="-122"/>
                <a:cs typeface="Times New Roman" panose="02020603050405020304" pitchFamily="18" charset="0"/>
              </a:rPr>
              <a:t>关于印发《标准设备采购招标文件》等五个标准招标文件的通知</a:t>
            </a: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0"/>
              </a:spcBef>
              <a:spcAft>
                <a:spcPts val="600"/>
              </a:spcAft>
              <a:defRPr/>
            </a:pPr>
            <a:r>
              <a:rPr lang="zh-CN" altLang="en-US" sz="22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200" b="1" dirty="0">
                <a:latin typeface="微软雅黑" panose="020B0503020204020204" pitchFamily="34" charset="-122"/>
                <a:ea typeface="微软雅黑" panose="020B0503020204020204" pitchFamily="34" charset="-122"/>
                <a:cs typeface="Times New Roman" panose="02020603050405020304" pitchFamily="18" charset="0"/>
              </a:rPr>
              <a:t>发改法规</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[2017]1606</a:t>
            </a:r>
            <a:r>
              <a:rPr lang="zh-CN" altLang="zh-CN" sz="2200" b="1" dirty="0">
                <a:latin typeface="微软雅黑" panose="020B0503020204020204" pitchFamily="34" charset="-122"/>
                <a:ea typeface="微软雅黑" panose="020B0503020204020204" pitchFamily="34" charset="-122"/>
                <a:cs typeface="Times New Roman" panose="02020603050405020304" pitchFamily="18" charset="0"/>
              </a:rPr>
              <a:t>号</a:t>
            </a:r>
            <a:r>
              <a:rPr lang="zh-CN" altLang="en-US" sz="22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a:p>
            <a:pPr>
              <a:spcBef>
                <a:spcPts val="0"/>
              </a:spcBef>
              <a:spcAft>
                <a:spcPts val="600"/>
              </a:spcAft>
              <a:defRPr/>
            </a:pP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a:r>
            <a:b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br>
            <a:r>
              <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标准设备采购招标文件</a:t>
            </a:r>
            <a:r>
              <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2017</a:t>
            </a:r>
            <a:r>
              <a:rPr lang="zh-CN" altLang="en-US"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年版）</a:t>
            </a:r>
            <a:endPar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a:spcBef>
                <a:spcPts val="0"/>
              </a:spcBef>
              <a:spcAft>
                <a:spcPts val="600"/>
              </a:spcAft>
              <a:defRPr/>
            </a:pPr>
            <a:r>
              <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标准</a:t>
            </a:r>
            <a:r>
              <a:rPr lang="zh-CN" altLang="en-US"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材料</a:t>
            </a:r>
            <a:r>
              <a:rPr lang="zh-CN"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采购招标文件</a:t>
            </a:r>
            <a:r>
              <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2017</a:t>
            </a:r>
            <a:r>
              <a:rPr lang="zh-CN" altLang="en-US"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年版）</a:t>
            </a:r>
            <a:endPar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a:spcBef>
                <a:spcPts val="0"/>
              </a:spcBef>
              <a:spcAft>
                <a:spcPts val="600"/>
              </a:spcAft>
              <a:defRPr/>
            </a:pPr>
            <a:r>
              <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7.《</a:t>
            </a:r>
            <a:r>
              <a:rPr lang="zh-CN"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标准</a:t>
            </a:r>
            <a:r>
              <a:rPr lang="zh-CN" altLang="en-US"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勘察</a:t>
            </a:r>
            <a:r>
              <a:rPr lang="zh-CN"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招标文件</a:t>
            </a:r>
            <a:r>
              <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2017</a:t>
            </a:r>
            <a:r>
              <a:rPr lang="zh-CN" altLang="en-US"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年版）</a:t>
            </a:r>
            <a:endPar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a:spcBef>
                <a:spcPts val="0"/>
              </a:spcBef>
              <a:spcAft>
                <a:spcPts val="600"/>
              </a:spcAft>
              <a:defRPr/>
            </a:pPr>
            <a:r>
              <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8.《</a:t>
            </a:r>
            <a:r>
              <a:rPr lang="zh-CN"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标准</a:t>
            </a:r>
            <a:r>
              <a:rPr lang="zh-CN" altLang="en-US"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设计</a:t>
            </a:r>
            <a:r>
              <a:rPr lang="zh-CN"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招标文件</a:t>
            </a:r>
            <a:r>
              <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2017</a:t>
            </a:r>
            <a:r>
              <a:rPr lang="zh-CN" altLang="en-US"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年版）</a:t>
            </a:r>
            <a:endPar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a:spcBef>
                <a:spcPts val="0"/>
              </a:spcBef>
              <a:spcAft>
                <a:spcPts val="600"/>
              </a:spcAft>
              <a:defRPr/>
            </a:pPr>
            <a:r>
              <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9.《</a:t>
            </a:r>
            <a:r>
              <a:rPr lang="zh-CN"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标准</a:t>
            </a:r>
            <a:r>
              <a:rPr lang="zh-CN" altLang="en-US"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监理</a:t>
            </a:r>
            <a:r>
              <a:rPr lang="zh-CN"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招标文件</a:t>
            </a:r>
            <a:r>
              <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2017</a:t>
            </a:r>
            <a:r>
              <a:rPr lang="zh-CN" altLang="en-US"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年版）</a:t>
            </a:r>
            <a:endParaRPr lang="en-US" altLang="zh-CN"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a:spcBef>
                <a:spcPts val="0"/>
              </a:spcBef>
              <a:spcAft>
                <a:spcPts val="600"/>
              </a:spcAft>
              <a:defRPr/>
            </a:pP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a:p>
            <a:pPr>
              <a:spcBef>
                <a:spcPts val="0"/>
              </a:spcBef>
              <a:spcAft>
                <a:spcPts val="600"/>
              </a:spcAft>
              <a:defRPr/>
            </a:pPr>
            <a:r>
              <a:rPr lang="zh-CN" altLang="en-US" sz="2200" b="1" dirty="0">
                <a:latin typeface="微软雅黑" panose="020B0503020204020204" pitchFamily="34" charset="-122"/>
                <a:ea typeface="微软雅黑" panose="020B0503020204020204" pitchFamily="34" charset="-122"/>
                <a:cs typeface="Times New Roman" panose="02020603050405020304" pitchFamily="18" charset="0"/>
              </a:rPr>
              <a:t>自</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2018</a:t>
            </a:r>
            <a:r>
              <a:rPr lang="zh-CN" altLang="en-US" sz="2200" b="1" dirty="0">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200" b="1" dirty="0">
                <a:latin typeface="微软雅黑" panose="020B0503020204020204" pitchFamily="34" charset="-122"/>
                <a:ea typeface="微软雅黑" panose="020B0503020204020204" pitchFamily="34" charset="-122"/>
                <a:cs typeface="Times New Roman" panose="02020603050405020304" pitchFamily="18" charset="0"/>
              </a:rPr>
              <a:t>月</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200" b="1" dirty="0">
                <a:latin typeface="微软雅黑" panose="020B0503020204020204" pitchFamily="34" charset="-122"/>
                <a:ea typeface="微软雅黑" panose="020B0503020204020204" pitchFamily="34" charset="-122"/>
                <a:cs typeface="Times New Roman" panose="02020603050405020304" pitchFamily="18" charset="0"/>
              </a:rPr>
              <a:t>日起施行。</a:t>
            </a:r>
          </a:p>
          <a:p>
            <a:pPr>
              <a:defRPr/>
            </a:pPr>
            <a:r>
              <a:rPr lang="en-US" altLang="zh-CN" b="1" dirty="0">
                <a:ea typeface="+mn-ea"/>
                <a:cs typeface="Times New Roman" panose="02020603050405020304" pitchFamily="18" charset="0"/>
              </a:rPr>
              <a:t/>
            </a:r>
            <a:br>
              <a:rPr lang="en-US" altLang="zh-CN" b="1" dirty="0">
                <a:ea typeface="+mn-ea"/>
                <a:cs typeface="Times New Roman" panose="02020603050405020304" pitchFamily="18" charset="0"/>
              </a:rPr>
            </a:br>
            <a:r>
              <a:rPr lang="en-US" altLang="zh-CN" b="1" dirty="0">
                <a:ea typeface="+mn-ea"/>
                <a:cs typeface="Times New Roman" panose="02020603050405020304" pitchFamily="18" charset="0"/>
              </a:rPr>
              <a:t/>
            </a:r>
            <a:br>
              <a:rPr lang="en-US" altLang="zh-CN" b="1" dirty="0">
                <a:ea typeface="+mn-ea"/>
                <a:cs typeface="Times New Roman" panose="02020603050405020304" pitchFamily="18" charset="0"/>
              </a:rPr>
            </a:br>
            <a:endParaRPr lang="zh-CN" altLang="en-US" b="1" dirty="0">
              <a:ea typeface="+mn-ea"/>
              <a:cs typeface="Times New Roman" panose="02020603050405020304" pitchFamily="18" charset="0"/>
            </a:endParaRPr>
          </a:p>
        </p:txBody>
      </p:sp>
      <p:pic>
        <p:nvPicPr>
          <p:cNvPr id="6" name="图片 1"/>
          <p:cNvPicPr>
            <a:picLocks noChangeAspect="1"/>
          </p:cNvPicPr>
          <p:nvPr/>
        </p:nvPicPr>
        <p:blipFill>
          <a:blip r:embed="rId4" cstate="print"/>
          <a:srcRect/>
          <a:stretch>
            <a:fillRect/>
          </a:stretch>
        </p:blipFill>
        <p:spPr bwMode="auto">
          <a:xfrm>
            <a:off x="6429375" y="1778000"/>
            <a:ext cx="2319338" cy="2628636"/>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公路标准文件（</a:t>
            </a:r>
            <a:r>
              <a:rPr lang="en-US" altLang="zh-CN" dirty="0" smtClean="0"/>
              <a:t>2018</a:t>
            </a:r>
            <a:r>
              <a:rPr lang="zh-CN" altLang="en-US" dirty="0" smtClean="0"/>
              <a:t>年版）的修订原则</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cstate="print"/>
          <a:srcRect/>
          <a:stretch>
            <a:fillRect/>
          </a:stretch>
        </p:blipFill>
        <p:spPr bwMode="auto">
          <a:xfrm>
            <a:off x="1331640" y="1057300"/>
            <a:ext cx="7713313" cy="3600400"/>
          </a:xfrm>
          <a:prstGeom prst="rect">
            <a:avLst/>
          </a:prstGeom>
          <a:noFill/>
          <a:ln w="9525">
            <a:noFill/>
            <a:miter lim="800000"/>
            <a:headEnd/>
            <a:tailEnd/>
          </a:ln>
        </p:spPr>
      </p:pic>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6156176" y="0"/>
            <a:ext cx="2987825" cy="2209428"/>
          </a:xfrm>
          <a:prstGeom prst="rect">
            <a:avLst/>
          </a:prstGeom>
          <a:solidFill>
            <a:schemeClr val="accent6">
              <a:lumMod val="60000"/>
              <a:lumOff val="40000"/>
              <a:alpha val="69804"/>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2313365" y="2209428"/>
            <a:ext cx="6830636" cy="1440160"/>
          </a:xfrm>
          <a:prstGeom prst="rect">
            <a:avLst/>
          </a:prstGeom>
          <a:solidFill>
            <a:srgbClr val="0072C6"/>
          </a:solidFill>
          <a:ln w="12700" cap="flat" cmpd="sng" algn="ctr">
            <a:noFill/>
            <a:prstDash val="solid"/>
            <a:miter lim="800000"/>
          </a:ln>
          <a:effectLst/>
        </p:spPr>
        <p:txBody>
          <a:bodyPr rtlCol="0" anchor="ctr"/>
          <a:lstStyle/>
          <a:p>
            <a:r>
              <a:rPr lang="zh-CN" altLang="en-US" sz="2800" dirty="0" smtClean="0">
                <a:solidFill>
                  <a:schemeClr val="bg1"/>
                </a:solidFill>
                <a:latin typeface="+mn-ea"/>
              </a:rPr>
              <a:t>公路标准文件（</a:t>
            </a:r>
            <a:r>
              <a:rPr lang="en-US" altLang="zh-CN" sz="2800" dirty="0" smtClean="0">
                <a:solidFill>
                  <a:schemeClr val="bg1"/>
                </a:solidFill>
                <a:latin typeface="+mn-ea"/>
              </a:rPr>
              <a:t>2018</a:t>
            </a:r>
            <a:r>
              <a:rPr lang="zh-CN" altLang="en-US" sz="2800" dirty="0" smtClean="0">
                <a:solidFill>
                  <a:schemeClr val="bg1"/>
                </a:solidFill>
                <a:latin typeface="+mn-ea"/>
              </a:rPr>
              <a:t>年版）的基本框架和总体思路</a:t>
            </a:r>
            <a:endParaRPr lang="zh-CN" altLang="en-US" sz="2800" dirty="0">
              <a:solidFill>
                <a:schemeClr val="bg1"/>
              </a:solidFill>
              <a:latin typeface="+mn-ea"/>
            </a:endParaRPr>
          </a:p>
        </p:txBody>
      </p:sp>
      <p:sp>
        <p:nvSpPr>
          <p:cNvPr id="5" name="文本框 4"/>
          <p:cNvSpPr txBox="1"/>
          <p:nvPr/>
        </p:nvSpPr>
        <p:spPr>
          <a:xfrm>
            <a:off x="6156176" y="1129308"/>
            <a:ext cx="3096344" cy="707886"/>
          </a:xfrm>
          <a:prstGeom prst="rect">
            <a:avLst/>
          </a:prstGeom>
          <a:noFill/>
        </p:spPr>
        <p:txBody>
          <a:bodyPr wrap="square" rtlCol="0">
            <a:spAutoFit/>
          </a:bodyPr>
          <a:lstStyle/>
          <a:p>
            <a:r>
              <a:rPr lang="en-US" altLang="zh-CN" sz="4000" b="1" i="1" dirty="0">
                <a:solidFill>
                  <a:schemeClr val="accent1"/>
                </a:solidFill>
                <a:latin typeface="Adobe Gothic Std B" panose="020B0800000000000000" pitchFamily="34" charset="-128"/>
                <a:ea typeface="Adobe Gothic Std B" panose="020B0800000000000000" pitchFamily="34" charset="-128"/>
              </a:rPr>
              <a:t>2   </a:t>
            </a:r>
            <a:r>
              <a:rPr lang="zh-CN" altLang="en-US" sz="4000" b="1" dirty="0">
                <a:solidFill>
                  <a:schemeClr val="accent1"/>
                </a:solidFill>
                <a:latin typeface="微软雅黑" panose="020B0503020204020204" pitchFamily="34" charset="-122"/>
                <a:ea typeface="微软雅黑" panose="020B0503020204020204" pitchFamily="34" charset="-122"/>
              </a:rPr>
              <a:t>第二部分</a:t>
            </a:r>
            <a:endParaRPr lang="zh-CN" altLang="en-US" sz="4000" b="1" dirty="0">
              <a:solidFill>
                <a:schemeClr val="accent1"/>
              </a:solidFill>
              <a:latin typeface="Adobe Gothic Std B" panose="020B0800000000000000" pitchFamily="34" charset="-128"/>
            </a:endParaRPr>
          </a:p>
        </p:txBody>
      </p:sp>
      <p:sp>
        <p:nvSpPr>
          <p:cNvPr id="10" name="矩形 4"/>
          <p:cNvSpPr/>
          <p:nvPr/>
        </p:nvSpPr>
        <p:spPr>
          <a:xfrm>
            <a:off x="1" y="3649046"/>
            <a:ext cx="2313364" cy="2065954"/>
          </a:xfrm>
          <a:prstGeom prst="rect">
            <a:avLst/>
          </a:prstGeom>
          <a:solidFill>
            <a:schemeClr val="accent5">
              <a:lumMod val="40000"/>
              <a:lumOff val="60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pic>
        <p:nvPicPr>
          <p:cNvPr id="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82421776"/>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878272" cy="584245"/>
          </a:xfrm>
        </p:spPr>
        <p:txBody>
          <a:bodyPr>
            <a:normAutofit/>
          </a:bodyPr>
          <a:lstStyle/>
          <a:p>
            <a:r>
              <a:rPr lang="zh-CN" altLang="en-US" dirty="0" smtClean="0"/>
              <a:t>公路标准文件（</a:t>
            </a:r>
            <a:r>
              <a:rPr lang="en-US" altLang="zh-CN" dirty="0" smtClean="0"/>
              <a:t>2018</a:t>
            </a:r>
            <a:r>
              <a:rPr lang="zh-CN" altLang="en-US" dirty="0" smtClean="0"/>
              <a:t>年版）的基本框架（施工资格预审文件）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14" name="表格 13"/>
          <p:cNvGraphicFramePr>
            <a:graphicFrameLocks noGrp="1"/>
          </p:cNvGraphicFramePr>
          <p:nvPr/>
        </p:nvGraphicFramePr>
        <p:xfrm>
          <a:off x="1043608" y="841276"/>
          <a:ext cx="6842125" cy="4319587"/>
        </p:xfrm>
        <a:graphic>
          <a:graphicData uri="http://schemas.openxmlformats.org/drawingml/2006/table">
            <a:tbl>
              <a:tblPr firstRow="1" firstCol="1" bandRow="1">
                <a:tableStyleId>{5C22544A-7EE6-4342-B048-85BDC9FD1C3A}</a:tableStyleId>
              </a:tblPr>
              <a:tblGrid>
                <a:gridCol w="3420646">
                  <a:extLst>
                    <a:ext uri="{9D8B030D-6E8A-4147-A177-3AD203B41FA5}">
                      <a16:colId xmlns:a16="http://schemas.microsoft.com/office/drawing/2014/main" xmlns="" val="1751098020"/>
                    </a:ext>
                  </a:extLst>
                </a:gridCol>
                <a:gridCol w="3421479">
                  <a:extLst>
                    <a:ext uri="{9D8B030D-6E8A-4147-A177-3AD203B41FA5}">
                      <a16:colId xmlns:a16="http://schemas.microsoft.com/office/drawing/2014/main" xmlns="" val="4027553154"/>
                    </a:ext>
                  </a:extLst>
                </a:gridCol>
              </a:tblGrid>
              <a:tr h="476966">
                <a:tc>
                  <a:txBody>
                    <a:bodyPr/>
                    <a:lstStyle/>
                    <a:p>
                      <a:pPr algn="ctr">
                        <a:spcAft>
                          <a:spcPts val="0"/>
                        </a:spcAft>
                      </a:pPr>
                      <a:r>
                        <a:rPr lang="zh-CN" sz="2000" kern="100" dirty="0">
                          <a:solidFill>
                            <a:srgbClr val="FFFF00"/>
                          </a:solidFill>
                          <a:effectLst/>
                          <a:latin typeface="黑体" panose="02010609060101010101" pitchFamily="49" charset="-122"/>
                          <a:ea typeface="黑体" panose="02010609060101010101" pitchFamily="49" charset="-122"/>
                        </a:rPr>
                        <a:t>原标准文件</a:t>
                      </a:r>
                      <a:endParaRPr lang="zh-CN" sz="2000" kern="100" dirty="0">
                        <a:solidFill>
                          <a:srgbClr val="FFFF00"/>
                        </a:solidFill>
                        <a:effectLst/>
                        <a:latin typeface="黑体" panose="02010609060101010101" pitchFamily="49" charset="-122"/>
                        <a:ea typeface="黑体" panose="02010609060101010101" pitchFamily="49" charset="-122"/>
                        <a:cs typeface="Times New Roman" panose="02020603050405020304" pitchFamily="18" charset="0"/>
                      </a:endParaRPr>
                    </a:p>
                  </a:txBody>
                  <a:tcPr marL="68592" marR="68592" marT="0" marB="0" anchor="ctr">
                    <a:solidFill>
                      <a:schemeClr val="tx2"/>
                    </a:solidFill>
                  </a:tcPr>
                </a:tc>
                <a:tc>
                  <a:txBody>
                    <a:bodyPr/>
                    <a:lstStyle/>
                    <a:p>
                      <a:pPr algn="ctr">
                        <a:spcAft>
                          <a:spcPts val="0"/>
                        </a:spcAft>
                      </a:pPr>
                      <a:r>
                        <a:rPr lang="zh-CN" sz="2000" kern="100" dirty="0">
                          <a:solidFill>
                            <a:srgbClr val="FFFF00"/>
                          </a:solidFill>
                          <a:effectLst/>
                          <a:latin typeface="黑体" panose="02010609060101010101" pitchFamily="49" charset="-122"/>
                          <a:ea typeface="黑体" panose="02010609060101010101" pitchFamily="49" charset="-122"/>
                        </a:rPr>
                        <a:t>新标准文件</a:t>
                      </a:r>
                      <a:endParaRPr lang="zh-CN" sz="2000" kern="100" dirty="0">
                        <a:solidFill>
                          <a:srgbClr val="FFFF00"/>
                        </a:solidFill>
                        <a:effectLst/>
                        <a:latin typeface="黑体" panose="02010609060101010101" pitchFamily="49" charset="-122"/>
                        <a:ea typeface="黑体" panose="02010609060101010101" pitchFamily="49" charset="-122"/>
                        <a:cs typeface="Times New Roman" panose="02020603050405020304" pitchFamily="18" charset="0"/>
                      </a:endParaRPr>
                    </a:p>
                  </a:txBody>
                  <a:tcPr marL="68592" marR="68592" marT="0" marB="0" anchor="ctr">
                    <a:solidFill>
                      <a:schemeClr val="tx2"/>
                    </a:solidFill>
                  </a:tcPr>
                </a:tc>
                <a:extLst>
                  <a:ext uri="{0D108BD9-81ED-4DB2-BD59-A6C34878D82A}">
                    <a16:rowId xmlns:a16="http://schemas.microsoft.com/office/drawing/2014/main" xmlns="" val="307898364"/>
                  </a:ext>
                </a:extLst>
              </a:tr>
              <a:tr h="3842621">
                <a:tc>
                  <a:txBody>
                    <a:bodyPr/>
                    <a:lstStyle/>
                    <a:p>
                      <a:pPr algn="just">
                        <a:spcAft>
                          <a:spcPts val="0"/>
                        </a:spcAft>
                      </a:pPr>
                      <a:r>
                        <a:rPr lang="zh-CN" sz="2000" kern="100" dirty="0">
                          <a:solidFill>
                            <a:schemeClr val="bg2"/>
                          </a:solidFill>
                          <a:effectLst/>
                          <a:latin typeface="黑体" panose="02010609060101010101" pitchFamily="49" charset="-122"/>
                          <a:ea typeface="黑体" panose="02010609060101010101" pitchFamily="49" charset="-122"/>
                        </a:rPr>
                        <a:t>第一章 资格预审公告</a:t>
                      </a:r>
                    </a:p>
                    <a:p>
                      <a:pPr algn="just">
                        <a:spcAft>
                          <a:spcPts val="0"/>
                        </a:spcAft>
                      </a:pPr>
                      <a:r>
                        <a:rPr lang="zh-CN" sz="2000" kern="100" dirty="0">
                          <a:solidFill>
                            <a:schemeClr val="bg2"/>
                          </a:solidFill>
                          <a:effectLst/>
                          <a:latin typeface="黑体" panose="02010609060101010101" pitchFamily="49" charset="-122"/>
                          <a:ea typeface="黑体" panose="02010609060101010101" pitchFamily="49" charset="-122"/>
                        </a:rPr>
                        <a:t>第二章 申请人须知</a:t>
                      </a:r>
                    </a:p>
                    <a:p>
                      <a:pPr algn="just">
                        <a:spcAft>
                          <a:spcPts val="0"/>
                        </a:spcAft>
                      </a:pPr>
                      <a:r>
                        <a:rPr lang="zh-CN" sz="2000" kern="100" dirty="0">
                          <a:solidFill>
                            <a:schemeClr val="bg2"/>
                          </a:solidFill>
                          <a:effectLst/>
                          <a:latin typeface="黑体" panose="02010609060101010101" pitchFamily="49" charset="-122"/>
                          <a:ea typeface="黑体" panose="02010609060101010101" pitchFamily="49" charset="-122"/>
                        </a:rPr>
                        <a:t>第三章 资格审查办法</a:t>
                      </a:r>
                      <a:r>
                        <a:rPr lang="en-US" sz="2000" kern="100" dirty="0">
                          <a:solidFill>
                            <a:schemeClr val="bg2"/>
                          </a:solidFill>
                          <a:effectLst/>
                          <a:latin typeface="黑体" panose="02010609060101010101" pitchFamily="49" charset="-122"/>
                          <a:ea typeface="黑体" panose="02010609060101010101" pitchFamily="49" charset="-122"/>
                        </a:rPr>
                        <a:t>(</a:t>
                      </a:r>
                      <a:r>
                        <a:rPr lang="zh-CN" sz="2000" kern="100" dirty="0">
                          <a:solidFill>
                            <a:schemeClr val="bg2"/>
                          </a:solidFill>
                          <a:effectLst/>
                          <a:latin typeface="黑体" panose="02010609060101010101" pitchFamily="49" charset="-122"/>
                          <a:ea typeface="黑体" panose="02010609060101010101" pitchFamily="49" charset="-122"/>
                        </a:rPr>
                        <a:t>合格制</a:t>
                      </a:r>
                      <a:r>
                        <a:rPr lang="en-US" sz="2000" kern="100" dirty="0">
                          <a:solidFill>
                            <a:schemeClr val="bg2"/>
                          </a:solidFill>
                          <a:effectLst/>
                          <a:latin typeface="黑体" panose="02010609060101010101" pitchFamily="49" charset="-122"/>
                          <a:ea typeface="黑体" panose="02010609060101010101" pitchFamily="49" charset="-122"/>
                        </a:rPr>
                        <a:t>)</a:t>
                      </a:r>
                      <a:endParaRPr lang="zh-CN" sz="2000" kern="100" dirty="0">
                        <a:solidFill>
                          <a:schemeClr val="bg2"/>
                        </a:solidFill>
                        <a:effectLst/>
                        <a:latin typeface="黑体" panose="02010609060101010101" pitchFamily="49" charset="-122"/>
                        <a:ea typeface="黑体" panose="02010609060101010101" pitchFamily="49" charset="-122"/>
                      </a:endParaRPr>
                    </a:p>
                    <a:p>
                      <a:pPr algn="just">
                        <a:spcAft>
                          <a:spcPts val="0"/>
                        </a:spcAft>
                      </a:pPr>
                      <a:r>
                        <a:rPr lang="zh-CN" sz="2000" kern="100" dirty="0">
                          <a:solidFill>
                            <a:schemeClr val="bg2"/>
                          </a:solidFill>
                          <a:effectLst/>
                          <a:latin typeface="黑体" panose="02010609060101010101" pitchFamily="49" charset="-122"/>
                          <a:ea typeface="黑体" panose="02010609060101010101" pitchFamily="49" charset="-122"/>
                        </a:rPr>
                        <a:t>第三章 资格审查办法（有限数量制）</a:t>
                      </a:r>
                    </a:p>
                    <a:p>
                      <a:pPr algn="just">
                        <a:spcAft>
                          <a:spcPts val="0"/>
                        </a:spcAft>
                      </a:pPr>
                      <a:r>
                        <a:rPr lang="zh-CN" sz="2000" kern="100" dirty="0">
                          <a:solidFill>
                            <a:schemeClr val="bg2"/>
                          </a:solidFill>
                          <a:effectLst/>
                          <a:latin typeface="黑体" panose="02010609060101010101" pitchFamily="49" charset="-122"/>
                          <a:ea typeface="黑体" panose="02010609060101010101" pitchFamily="49" charset="-122"/>
                        </a:rPr>
                        <a:t>第四章 资格预审申请文件格式</a:t>
                      </a:r>
                    </a:p>
                    <a:p>
                      <a:pPr algn="just">
                        <a:spcAft>
                          <a:spcPts val="0"/>
                        </a:spcAft>
                      </a:pPr>
                      <a:r>
                        <a:rPr lang="zh-CN" sz="2000" kern="100" dirty="0">
                          <a:solidFill>
                            <a:schemeClr val="bg2"/>
                          </a:solidFill>
                          <a:effectLst/>
                          <a:latin typeface="黑体" panose="02010609060101010101" pitchFamily="49" charset="-122"/>
                          <a:ea typeface="黑体" panose="02010609060101010101" pitchFamily="49" charset="-122"/>
                        </a:rPr>
                        <a:t>第五章 项目建设概况</a:t>
                      </a:r>
                      <a:endParaRPr lang="zh-CN" sz="2000" kern="100" dirty="0">
                        <a:solidFill>
                          <a:schemeClr val="bg2"/>
                        </a:solidFill>
                        <a:effectLst/>
                        <a:latin typeface="黑体" panose="02010609060101010101" pitchFamily="49" charset="-122"/>
                        <a:ea typeface="黑体" panose="02010609060101010101" pitchFamily="49" charset="-122"/>
                        <a:cs typeface="Times New Roman" panose="02020603050405020304" pitchFamily="18" charset="0"/>
                      </a:endParaRPr>
                    </a:p>
                  </a:txBody>
                  <a:tcPr marL="68592" marR="68592" marT="0" marB="0">
                    <a:solidFill>
                      <a:schemeClr val="tx2"/>
                    </a:solidFill>
                  </a:tcPr>
                </a:tc>
                <a:tc>
                  <a:txBody>
                    <a:bodyPr/>
                    <a:lstStyle/>
                    <a:p>
                      <a:pPr marL="0" algn="just" defTabSz="914400" rtl="0" eaLnBrk="1" latinLnBrk="0" hangingPunct="1">
                        <a:spcAft>
                          <a:spcPts val="0"/>
                        </a:spcAft>
                      </a:pPr>
                      <a:r>
                        <a:rPr lang="zh-CN" sz="2000" b="1" kern="100" dirty="0">
                          <a:solidFill>
                            <a:schemeClr val="bg2"/>
                          </a:solidFill>
                          <a:effectLst/>
                          <a:latin typeface="黑体" panose="02010609060101010101" pitchFamily="49" charset="-122"/>
                          <a:ea typeface="黑体" panose="02010609060101010101" pitchFamily="49" charset="-122"/>
                          <a:cs typeface="+mn-cs"/>
                        </a:rPr>
                        <a:t>第一章 资格预审公告</a:t>
                      </a:r>
                    </a:p>
                    <a:p>
                      <a:pPr marL="0" algn="just" defTabSz="914400" rtl="0" eaLnBrk="1" latinLnBrk="0" hangingPunct="1">
                        <a:spcAft>
                          <a:spcPts val="0"/>
                        </a:spcAft>
                      </a:pPr>
                      <a:r>
                        <a:rPr lang="zh-CN" sz="2000" b="1" kern="100" dirty="0">
                          <a:solidFill>
                            <a:schemeClr val="bg2"/>
                          </a:solidFill>
                          <a:effectLst/>
                          <a:latin typeface="黑体" panose="02010609060101010101" pitchFamily="49" charset="-122"/>
                          <a:ea typeface="黑体" panose="02010609060101010101" pitchFamily="49" charset="-122"/>
                          <a:cs typeface="+mn-cs"/>
                        </a:rPr>
                        <a:t>第二章 申请人须知</a:t>
                      </a:r>
                    </a:p>
                    <a:p>
                      <a:pPr marL="0" algn="just" defTabSz="914400" rtl="0" eaLnBrk="1" latinLnBrk="0" hangingPunct="1">
                        <a:spcAft>
                          <a:spcPts val="0"/>
                        </a:spcAft>
                      </a:pPr>
                      <a:r>
                        <a:rPr lang="zh-CN" sz="2000" b="1" kern="100" dirty="0">
                          <a:solidFill>
                            <a:schemeClr val="bg2"/>
                          </a:solidFill>
                          <a:effectLst/>
                          <a:latin typeface="黑体" panose="02010609060101010101" pitchFamily="49" charset="-122"/>
                          <a:ea typeface="黑体" panose="02010609060101010101" pitchFamily="49" charset="-122"/>
                          <a:cs typeface="+mn-cs"/>
                        </a:rPr>
                        <a:t>第三章 资格审查办法</a:t>
                      </a:r>
                      <a:r>
                        <a:rPr lang="en-US" sz="2000" b="1" kern="100" dirty="0">
                          <a:solidFill>
                            <a:schemeClr val="bg2"/>
                          </a:solidFill>
                          <a:effectLst/>
                          <a:latin typeface="黑体" panose="02010609060101010101" pitchFamily="49" charset="-122"/>
                          <a:ea typeface="黑体" panose="02010609060101010101" pitchFamily="49" charset="-122"/>
                          <a:cs typeface="+mn-cs"/>
                        </a:rPr>
                        <a:t>(</a:t>
                      </a:r>
                      <a:r>
                        <a:rPr lang="zh-CN" sz="2000" b="1" kern="100" dirty="0">
                          <a:solidFill>
                            <a:schemeClr val="bg2"/>
                          </a:solidFill>
                          <a:effectLst/>
                          <a:latin typeface="黑体" panose="02010609060101010101" pitchFamily="49" charset="-122"/>
                          <a:ea typeface="黑体" panose="02010609060101010101" pitchFamily="49" charset="-122"/>
                          <a:cs typeface="+mn-cs"/>
                        </a:rPr>
                        <a:t>合格制</a:t>
                      </a:r>
                      <a:r>
                        <a:rPr lang="en-US" sz="2000" b="1" kern="100" dirty="0">
                          <a:solidFill>
                            <a:schemeClr val="bg2"/>
                          </a:solidFill>
                          <a:effectLst/>
                          <a:latin typeface="黑体" panose="02010609060101010101" pitchFamily="49" charset="-122"/>
                          <a:ea typeface="黑体" panose="02010609060101010101" pitchFamily="49" charset="-122"/>
                          <a:cs typeface="+mn-cs"/>
                        </a:rPr>
                        <a:t>)</a:t>
                      </a:r>
                      <a:endParaRPr lang="zh-CN" sz="2000" b="1" kern="100" dirty="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sz="2000" b="1" kern="100" dirty="0">
                          <a:solidFill>
                            <a:schemeClr val="bg2"/>
                          </a:solidFill>
                          <a:effectLst/>
                          <a:latin typeface="黑体" panose="02010609060101010101" pitchFamily="49" charset="-122"/>
                          <a:ea typeface="黑体" panose="02010609060101010101" pitchFamily="49" charset="-122"/>
                          <a:cs typeface="+mn-cs"/>
                        </a:rPr>
                        <a:t>第三章 资格审查办法（有限数量制）</a:t>
                      </a:r>
                    </a:p>
                    <a:p>
                      <a:pPr marL="0" algn="just" defTabSz="914400" rtl="0" eaLnBrk="1" latinLnBrk="0" hangingPunct="1">
                        <a:spcAft>
                          <a:spcPts val="0"/>
                        </a:spcAft>
                      </a:pPr>
                      <a:r>
                        <a:rPr lang="zh-CN" sz="2000" b="1" kern="100" dirty="0">
                          <a:solidFill>
                            <a:schemeClr val="bg2"/>
                          </a:solidFill>
                          <a:effectLst/>
                          <a:latin typeface="黑体" panose="02010609060101010101" pitchFamily="49" charset="-122"/>
                          <a:ea typeface="黑体" panose="02010609060101010101" pitchFamily="49" charset="-122"/>
                          <a:cs typeface="+mn-cs"/>
                        </a:rPr>
                        <a:t>第四章 资格预审申请文件格式</a:t>
                      </a:r>
                    </a:p>
                    <a:p>
                      <a:pPr marL="0" algn="just" defTabSz="914400" rtl="0" eaLnBrk="1" latinLnBrk="0" hangingPunct="1">
                        <a:spcAft>
                          <a:spcPts val="0"/>
                        </a:spcAft>
                      </a:pPr>
                      <a:r>
                        <a:rPr lang="zh-CN" sz="2000" b="1" kern="100" dirty="0">
                          <a:solidFill>
                            <a:schemeClr val="bg2"/>
                          </a:solidFill>
                          <a:effectLst/>
                          <a:latin typeface="黑体" panose="02010609060101010101" pitchFamily="49" charset="-122"/>
                          <a:ea typeface="黑体" panose="02010609060101010101" pitchFamily="49" charset="-122"/>
                          <a:cs typeface="+mn-cs"/>
                        </a:rPr>
                        <a:t>第五章 项目建设概况</a:t>
                      </a:r>
                    </a:p>
                    <a:p>
                      <a:pPr marL="0" algn="just" defTabSz="914400" rtl="0" eaLnBrk="1" latinLnBrk="0" hangingPunct="1">
                        <a:spcAft>
                          <a:spcPts val="0"/>
                        </a:spcAft>
                      </a:pPr>
                      <a:r>
                        <a:rPr lang="zh-CN" sz="2000" b="1" kern="100" dirty="0">
                          <a:solidFill>
                            <a:schemeClr val="bg2"/>
                          </a:solidFill>
                          <a:effectLst/>
                          <a:latin typeface="黑体" panose="02010609060101010101" pitchFamily="49" charset="-122"/>
                          <a:ea typeface="黑体" panose="02010609060101010101" pitchFamily="49" charset="-122"/>
                          <a:cs typeface="+mn-cs"/>
                        </a:rPr>
                        <a:t>附录 采用电子招标投标条款示例</a:t>
                      </a:r>
                    </a:p>
                  </a:txBody>
                  <a:tcPr marL="68592" marR="68592" marT="0" marB="0">
                    <a:solidFill>
                      <a:schemeClr val="tx2"/>
                    </a:solidFill>
                  </a:tcPr>
                </a:tc>
                <a:extLst>
                  <a:ext uri="{0D108BD9-81ED-4DB2-BD59-A6C34878D82A}">
                    <a16:rowId xmlns:a16="http://schemas.microsoft.com/office/drawing/2014/main" xmlns="" val="1521164947"/>
                  </a:ext>
                </a:extLst>
              </a:tr>
            </a:tbl>
          </a:graphicData>
        </a:graphic>
      </p:graphicFrame>
    </p:spTree>
    <p:extLst>
      <p:ext uri="{BB962C8B-B14F-4D97-AF65-F5344CB8AC3E}">
        <p14:creationId xmlns:p14="http://schemas.microsoft.com/office/powerpoint/2010/main" xmlns="" val="198828079"/>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878272" cy="584245"/>
          </a:xfrm>
        </p:spPr>
        <p:txBody>
          <a:bodyPr>
            <a:normAutofit fontScale="90000"/>
          </a:bodyPr>
          <a:lstStyle/>
          <a:p>
            <a:r>
              <a:rPr lang="zh-CN" altLang="en-US" dirty="0" smtClean="0"/>
              <a:t>公路标准文件（</a:t>
            </a:r>
            <a:r>
              <a:rPr lang="en-US" altLang="zh-CN" dirty="0" smtClean="0"/>
              <a:t>2018</a:t>
            </a:r>
            <a:r>
              <a:rPr lang="zh-CN" altLang="en-US" dirty="0" smtClean="0"/>
              <a:t>年版）的基本框架（勘察设计资格预审文件）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5" name="表格 4"/>
          <p:cNvGraphicFramePr>
            <a:graphicFrameLocks noGrp="1"/>
          </p:cNvGraphicFramePr>
          <p:nvPr/>
        </p:nvGraphicFramePr>
        <p:xfrm>
          <a:off x="1115616" y="841276"/>
          <a:ext cx="6842125" cy="4319587"/>
        </p:xfrm>
        <a:graphic>
          <a:graphicData uri="http://schemas.openxmlformats.org/drawingml/2006/table">
            <a:tbl>
              <a:tblPr firstRow="1" firstCol="1" bandRow="1">
                <a:tableStyleId>{5C22544A-7EE6-4342-B048-85BDC9FD1C3A}</a:tableStyleId>
              </a:tblPr>
              <a:tblGrid>
                <a:gridCol w="3420646"/>
                <a:gridCol w="3421479"/>
              </a:tblGrid>
              <a:tr h="476966">
                <a:tc>
                  <a:txBody>
                    <a:bodyPr/>
                    <a:lstStyle/>
                    <a:p>
                      <a:pPr algn="ctr">
                        <a:spcAft>
                          <a:spcPts val="0"/>
                        </a:spcAft>
                      </a:pPr>
                      <a:r>
                        <a:rPr lang="zh-CN" sz="2000" kern="100" dirty="0">
                          <a:solidFill>
                            <a:srgbClr val="FFFF00"/>
                          </a:solidFill>
                          <a:effectLst/>
                          <a:latin typeface="黑体" panose="02010609060101010101" pitchFamily="49" charset="-122"/>
                          <a:ea typeface="黑体" panose="02010609060101010101" pitchFamily="49" charset="-122"/>
                        </a:rPr>
                        <a:t>原标准文件</a:t>
                      </a:r>
                      <a:endParaRPr lang="zh-CN" sz="2000" kern="100" dirty="0">
                        <a:solidFill>
                          <a:srgbClr val="FFFF00"/>
                        </a:solidFill>
                        <a:effectLst/>
                        <a:latin typeface="黑体" panose="02010609060101010101" pitchFamily="49" charset="-122"/>
                        <a:ea typeface="黑体" panose="02010609060101010101" pitchFamily="49" charset="-122"/>
                        <a:cs typeface="Times New Roman" panose="02020603050405020304" pitchFamily="18" charset="0"/>
                      </a:endParaRPr>
                    </a:p>
                  </a:txBody>
                  <a:tcPr marL="68592" marR="68592" marT="0" marB="0" anchor="ctr">
                    <a:solidFill>
                      <a:schemeClr val="tx2"/>
                    </a:solidFill>
                  </a:tcPr>
                </a:tc>
                <a:tc>
                  <a:txBody>
                    <a:bodyPr/>
                    <a:lstStyle/>
                    <a:p>
                      <a:pPr algn="ctr">
                        <a:spcAft>
                          <a:spcPts val="0"/>
                        </a:spcAft>
                      </a:pPr>
                      <a:r>
                        <a:rPr lang="zh-CN" sz="2000" kern="100" dirty="0">
                          <a:solidFill>
                            <a:srgbClr val="FFFF00"/>
                          </a:solidFill>
                          <a:effectLst/>
                          <a:latin typeface="黑体" panose="02010609060101010101" pitchFamily="49" charset="-122"/>
                          <a:ea typeface="黑体" panose="02010609060101010101" pitchFamily="49" charset="-122"/>
                        </a:rPr>
                        <a:t>新标准文件</a:t>
                      </a:r>
                      <a:endParaRPr lang="zh-CN" sz="2000" kern="100" dirty="0">
                        <a:solidFill>
                          <a:srgbClr val="FFFF00"/>
                        </a:solidFill>
                        <a:effectLst/>
                        <a:latin typeface="黑体" panose="02010609060101010101" pitchFamily="49" charset="-122"/>
                        <a:ea typeface="黑体" panose="02010609060101010101" pitchFamily="49" charset="-122"/>
                        <a:cs typeface="Times New Roman" panose="02020603050405020304" pitchFamily="18" charset="0"/>
                      </a:endParaRPr>
                    </a:p>
                  </a:txBody>
                  <a:tcPr marL="68592" marR="68592" marT="0" marB="0" anchor="ctr">
                    <a:solidFill>
                      <a:schemeClr val="tx2"/>
                    </a:solidFill>
                  </a:tcPr>
                </a:tc>
              </a:tr>
              <a:tr h="3842621">
                <a:tc>
                  <a:txBody>
                    <a:bodyPr/>
                    <a:lstStyle/>
                    <a:p>
                      <a:pPr algn="just">
                        <a:spcAft>
                          <a:spcPts val="0"/>
                        </a:spcAft>
                      </a:pPr>
                      <a:r>
                        <a:rPr lang="zh-CN" sz="2000" kern="100" dirty="0">
                          <a:solidFill>
                            <a:schemeClr val="bg2"/>
                          </a:solidFill>
                          <a:effectLst/>
                          <a:latin typeface="黑体" panose="02010609060101010101" pitchFamily="49" charset="-122"/>
                          <a:ea typeface="黑体" panose="02010609060101010101" pitchFamily="49" charset="-122"/>
                        </a:rPr>
                        <a:t>第一章 资格预审公告</a:t>
                      </a:r>
                    </a:p>
                    <a:p>
                      <a:pPr algn="just">
                        <a:spcAft>
                          <a:spcPts val="0"/>
                        </a:spcAft>
                      </a:pPr>
                      <a:r>
                        <a:rPr lang="zh-CN" sz="2000" kern="100" dirty="0">
                          <a:solidFill>
                            <a:schemeClr val="bg2"/>
                          </a:solidFill>
                          <a:effectLst/>
                          <a:latin typeface="黑体" panose="02010609060101010101" pitchFamily="49" charset="-122"/>
                          <a:ea typeface="黑体" panose="02010609060101010101" pitchFamily="49" charset="-122"/>
                        </a:rPr>
                        <a:t>第二章 申请人须知</a:t>
                      </a:r>
                    </a:p>
                    <a:p>
                      <a:pPr algn="just">
                        <a:spcAft>
                          <a:spcPts val="0"/>
                        </a:spcAft>
                      </a:pPr>
                      <a:r>
                        <a:rPr lang="zh-CN" sz="2000" kern="100" dirty="0">
                          <a:solidFill>
                            <a:schemeClr val="bg2"/>
                          </a:solidFill>
                          <a:effectLst/>
                          <a:latin typeface="黑体" panose="02010609060101010101" pitchFamily="49" charset="-122"/>
                          <a:ea typeface="黑体" panose="02010609060101010101" pitchFamily="49" charset="-122"/>
                        </a:rPr>
                        <a:t>第三章 资格审查办法</a:t>
                      </a:r>
                      <a:r>
                        <a:rPr lang="en-US" sz="2000" kern="100" dirty="0">
                          <a:solidFill>
                            <a:schemeClr val="bg2"/>
                          </a:solidFill>
                          <a:effectLst/>
                          <a:latin typeface="黑体" panose="02010609060101010101" pitchFamily="49" charset="-122"/>
                          <a:ea typeface="黑体" panose="02010609060101010101" pitchFamily="49" charset="-122"/>
                        </a:rPr>
                        <a:t>(</a:t>
                      </a:r>
                      <a:r>
                        <a:rPr lang="zh-CN" sz="2000" kern="100" dirty="0">
                          <a:solidFill>
                            <a:schemeClr val="bg2"/>
                          </a:solidFill>
                          <a:effectLst/>
                          <a:latin typeface="黑体" panose="02010609060101010101" pitchFamily="49" charset="-122"/>
                          <a:ea typeface="黑体" panose="02010609060101010101" pitchFamily="49" charset="-122"/>
                        </a:rPr>
                        <a:t>合格制</a:t>
                      </a:r>
                      <a:r>
                        <a:rPr lang="en-US" sz="2000" kern="100" dirty="0">
                          <a:solidFill>
                            <a:schemeClr val="bg2"/>
                          </a:solidFill>
                          <a:effectLst/>
                          <a:latin typeface="黑体" panose="02010609060101010101" pitchFamily="49" charset="-122"/>
                          <a:ea typeface="黑体" panose="02010609060101010101" pitchFamily="49" charset="-122"/>
                        </a:rPr>
                        <a:t>)</a:t>
                      </a:r>
                    </a:p>
                    <a:p>
                      <a:pPr algn="just">
                        <a:spcAft>
                          <a:spcPts val="0"/>
                        </a:spcAft>
                      </a:pPr>
                      <a:r>
                        <a:rPr lang="zh-CN" sz="2000" kern="100" dirty="0">
                          <a:solidFill>
                            <a:schemeClr val="bg2"/>
                          </a:solidFill>
                          <a:effectLst/>
                          <a:latin typeface="黑体" panose="02010609060101010101" pitchFamily="49" charset="-122"/>
                          <a:ea typeface="黑体" panose="02010609060101010101" pitchFamily="49" charset="-122"/>
                        </a:rPr>
                        <a:t>第四章 资格预审申请文件格式</a:t>
                      </a:r>
                    </a:p>
                    <a:p>
                      <a:pPr algn="just">
                        <a:spcAft>
                          <a:spcPts val="0"/>
                        </a:spcAft>
                      </a:pPr>
                      <a:r>
                        <a:rPr lang="zh-CN" sz="2000" kern="100" dirty="0">
                          <a:solidFill>
                            <a:schemeClr val="bg2"/>
                          </a:solidFill>
                          <a:effectLst/>
                          <a:latin typeface="黑体" panose="02010609060101010101" pitchFamily="49" charset="-122"/>
                          <a:ea typeface="黑体" panose="02010609060101010101" pitchFamily="49" charset="-122"/>
                        </a:rPr>
                        <a:t>第五章 </a:t>
                      </a:r>
                      <a:r>
                        <a:rPr lang="zh-CN" altLang="en-US" sz="2000" kern="100" dirty="0">
                          <a:solidFill>
                            <a:schemeClr val="bg2"/>
                          </a:solidFill>
                          <a:effectLst/>
                          <a:latin typeface="黑体" panose="02010609060101010101" pitchFamily="49" charset="-122"/>
                          <a:ea typeface="黑体" panose="02010609060101010101" pitchFamily="49" charset="-122"/>
                        </a:rPr>
                        <a:t>工程</a:t>
                      </a:r>
                      <a:r>
                        <a:rPr lang="zh-CN" sz="2000" kern="100" dirty="0">
                          <a:solidFill>
                            <a:schemeClr val="bg2"/>
                          </a:solidFill>
                          <a:effectLst/>
                          <a:latin typeface="黑体" panose="02010609060101010101" pitchFamily="49" charset="-122"/>
                          <a:ea typeface="黑体" panose="02010609060101010101" pitchFamily="49" charset="-122"/>
                        </a:rPr>
                        <a:t>概况</a:t>
                      </a:r>
                      <a:endParaRPr lang="zh-CN" sz="2000" kern="100" dirty="0">
                        <a:solidFill>
                          <a:schemeClr val="bg2"/>
                        </a:solidFill>
                        <a:effectLst/>
                        <a:latin typeface="黑体" panose="02010609060101010101" pitchFamily="49" charset="-122"/>
                        <a:ea typeface="黑体" panose="02010609060101010101" pitchFamily="49" charset="-122"/>
                        <a:cs typeface="Times New Roman" panose="02020603050405020304" pitchFamily="18" charset="0"/>
                      </a:endParaRPr>
                    </a:p>
                  </a:txBody>
                  <a:tcPr marL="68592" marR="68592" marT="0" marB="0">
                    <a:solidFill>
                      <a:schemeClr val="tx2"/>
                    </a:solidFill>
                  </a:tcPr>
                </a:tc>
                <a:tc>
                  <a:txBody>
                    <a:bodyPr/>
                    <a:lstStyle/>
                    <a:p>
                      <a:pPr marL="0" algn="just" defTabSz="914400" rtl="0" eaLnBrk="1" latinLnBrk="0" hangingPunct="1">
                        <a:spcAft>
                          <a:spcPts val="0"/>
                        </a:spcAft>
                      </a:pPr>
                      <a:r>
                        <a:rPr lang="zh-CN" sz="2000" b="1" kern="100" dirty="0">
                          <a:solidFill>
                            <a:schemeClr val="bg2"/>
                          </a:solidFill>
                          <a:effectLst/>
                          <a:latin typeface="黑体" panose="02010609060101010101" pitchFamily="49" charset="-122"/>
                          <a:ea typeface="黑体" panose="02010609060101010101" pitchFamily="49" charset="-122"/>
                          <a:cs typeface="+mn-cs"/>
                        </a:rPr>
                        <a:t>第一章 资格预审公告</a:t>
                      </a:r>
                    </a:p>
                    <a:p>
                      <a:pPr marL="0" algn="just" defTabSz="914400" rtl="0" eaLnBrk="1" latinLnBrk="0" hangingPunct="1">
                        <a:spcAft>
                          <a:spcPts val="0"/>
                        </a:spcAft>
                      </a:pPr>
                      <a:r>
                        <a:rPr lang="zh-CN" sz="2000" b="1" kern="100" dirty="0">
                          <a:solidFill>
                            <a:schemeClr val="bg2"/>
                          </a:solidFill>
                          <a:effectLst/>
                          <a:latin typeface="黑体" panose="02010609060101010101" pitchFamily="49" charset="-122"/>
                          <a:ea typeface="黑体" panose="02010609060101010101" pitchFamily="49" charset="-122"/>
                          <a:cs typeface="+mn-cs"/>
                        </a:rPr>
                        <a:t>第二章 申请人须知</a:t>
                      </a:r>
                    </a:p>
                    <a:p>
                      <a:pPr marL="0" algn="just" defTabSz="914400" rtl="0" eaLnBrk="1" latinLnBrk="0" hangingPunct="1">
                        <a:spcAft>
                          <a:spcPts val="0"/>
                        </a:spcAft>
                      </a:pPr>
                      <a:r>
                        <a:rPr lang="zh-CN" sz="2000" b="1" kern="100" dirty="0">
                          <a:solidFill>
                            <a:srgbClr val="FFFF00"/>
                          </a:solidFill>
                          <a:effectLst/>
                          <a:latin typeface="黑体" panose="02010609060101010101" pitchFamily="49" charset="-122"/>
                          <a:ea typeface="黑体" panose="02010609060101010101" pitchFamily="49" charset="-122"/>
                          <a:cs typeface="+mn-cs"/>
                        </a:rPr>
                        <a:t>第三章 资格审查办法</a:t>
                      </a:r>
                      <a:r>
                        <a:rPr lang="en-US" sz="2000" b="1" kern="100" dirty="0">
                          <a:solidFill>
                            <a:srgbClr val="FFFF00"/>
                          </a:solidFill>
                          <a:effectLst/>
                          <a:latin typeface="黑体" panose="02010609060101010101" pitchFamily="49" charset="-122"/>
                          <a:ea typeface="黑体" panose="02010609060101010101" pitchFamily="49" charset="-122"/>
                          <a:cs typeface="+mn-cs"/>
                        </a:rPr>
                        <a:t>(</a:t>
                      </a:r>
                      <a:r>
                        <a:rPr lang="zh-CN" sz="2000" b="1" kern="100" dirty="0">
                          <a:solidFill>
                            <a:srgbClr val="FFFF00"/>
                          </a:solidFill>
                          <a:effectLst/>
                          <a:latin typeface="黑体" panose="02010609060101010101" pitchFamily="49" charset="-122"/>
                          <a:ea typeface="黑体" panose="02010609060101010101" pitchFamily="49" charset="-122"/>
                          <a:cs typeface="+mn-cs"/>
                        </a:rPr>
                        <a:t>合格制</a:t>
                      </a:r>
                      <a:r>
                        <a:rPr lang="en-US" sz="2000" b="1" kern="100" dirty="0">
                          <a:solidFill>
                            <a:srgbClr val="FFFF00"/>
                          </a:solidFill>
                          <a:effectLst/>
                          <a:latin typeface="黑体" panose="02010609060101010101" pitchFamily="49" charset="-122"/>
                          <a:ea typeface="黑体" panose="02010609060101010101" pitchFamily="49" charset="-122"/>
                          <a:cs typeface="+mn-cs"/>
                        </a:rPr>
                        <a:t>)</a:t>
                      </a:r>
                      <a:endParaRPr lang="zh-CN" sz="2000" b="1" kern="100" dirty="0">
                        <a:solidFill>
                          <a:srgbClr val="FFFF00"/>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sz="2000" b="1" kern="100" dirty="0">
                          <a:solidFill>
                            <a:srgbClr val="FFFF00"/>
                          </a:solidFill>
                          <a:effectLst/>
                          <a:latin typeface="黑体" panose="02010609060101010101" pitchFamily="49" charset="-122"/>
                          <a:ea typeface="黑体" panose="02010609060101010101" pitchFamily="49" charset="-122"/>
                          <a:cs typeface="+mn-cs"/>
                        </a:rPr>
                        <a:t>第三章 资格审查办法（有限数量制）</a:t>
                      </a:r>
                    </a:p>
                    <a:p>
                      <a:pPr marL="0" algn="just" defTabSz="914400" rtl="0" eaLnBrk="1" latinLnBrk="0" hangingPunct="1">
                        <a:spcAft>
                          <a:spcPts val="0"/>
                        </a:spcAft>
                      </a:pPr>
                      <a:r>
                        <a:rPr lang="zh-CN" sz="2000" b="1" kern="100" dirty="0">
                          <a:solidFill>
                            <a:schemeClr val="bg2"/>
                          </a:solidFill>
                          <a:effectLst/>
                          <a:latin typeface="黑体" panose="02010609060101010101" pitchFamily="49" charset="-122"/>
                          <a:ea typeface="黑体" panose="02010609060101010101" pitchFamily="49" charset="-122"/>
                          <a:cs typeface="+mn-cs"/>
                        </a:rPr>
                        <a:t>第四章 资格预审申请文件格式</a:t>
                      </a:r>
                    </a:p>
                    <a:p>
                      <a:pPr marL="0" algn="just" defTabSz="914400" rtl="0" eaLnBrk="1" latinLnBrk="0" hangingPunct="1">
                        <a:spcAft>
                          <a:spcPts val="0"/>
                        </a:spcAft>
                      </a:pPr>
                      <a:r>
                        <a:rPr lang="zh-CN" sz="2000" b="1" kern="100" dirty="0">
                          <a:solidFill>
                            <a:schemeClr val="bg2"/>
                          </a:solidFill>
                          <a:effectLst/>
                          <a:latin typeface="黑体" panose="02010609060101010101" pitchFamily="49" charset="-122"/>
                          <a:ea typeface="黑体" panose="02010609060101010101" pitchFamily="49" charset="-122"/>
                          <a:cs typeface="+mn-cs"/>
                        </a:rPr>
                        <a:t>第五章 项目建设概况</a:t>
                      </a:r>
                    </a:p>
                    <a:p>
                      <a:pPr marL="0" algn="just" defTabSz="914400" rtl="0" eaLnBrk="1" latinLnBrk="0" hangingPunct="1">
                        <a:spcAft>
                          <a:spcPts val="0"/>
                        </a:spcAft>
                      </a:pPr>
                      <a:r>
                        <a:rPr lang="zh-CN" sz="2000" b="1" kern="100" dirty="0">
                          <a:solidFill>
                            <a:schemeClr val="bg2"/>
                          </a:solidFill>
                          <a:effectLst/>
                          <a:latin typeface="黑体" panose="02010609060101010101" pitchFamily="49" charset="-122"/>
                          <a:ea typeface="黑体" panose="02010609060101010101" pitchFamily="49" charset="-122"/>
                          <a:cs typeface="+mn-cs"/>
                        </a:rPr>
                        <a:t>附录 采用电子招标投标条款示例</a:t>
                      </a:r>
                    </a:p>
                  </a:txBody>
                  <a:tcPr marL="68592" marR="68592" marT="0" marB="0">
                    <a:solidFill>
                      <a:schemeClr val="tx2"/>
                    </a:solidFill>
                  </a:tcPr>
                </a:tc>
              </a:tr>
            </a:tbl>
          </a:graphicData>
        </a:graphic>
      </p:graphicFrame>
    </p:spTree>
    <p:extLst>
      <p:ext uri="{BB962C8B-B14F-4D97-AF65-F5344CB8AC3E}">
        <p14:creationId xmlns:p14="http://schemas.microsoft.com/office/powerpoint/2010/main" xmlns="" val="198828079"/>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878272" cy="584245"/>
          </a:xfrm>
        </p:spPr>
        <p:txBody>
          <a:bodyPr>
            <a:normAutofit/>
          </a:bodyPr>
          <a:lstStyle/>
          <a:p>
            <a:r>
              <a:rPr lang="zh-CN" altLang="en-US" dirty="0" smtClean="0"/>
              <a:t>公路标准文件（</a:t>
            </a:r>
            <a:r>
              <a:rPr lang="en-US" altLang="zh-CN" dirty="0" smtClean="0"/>
              <a:t>2018</a:t>
            </a:r>
            <a:r>
              <a:rPr lang="zh-CN" altLang="en-US" dirty="0" smtClean="0"/>
              <a:t>年版）的基本框架（监理资格预审文件）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6" name="表格 5"/>
          <p:cNvGraphicFramePr>
            <a:graphicFrameLocks noGrp="1"/>
          </p:cNvGraphicFramePr>
          <p:nvPr/>
        </p:nvGraphicFramePr>
        <p:xfrm>
          <a:off x="1187624" y="913284"/>
          <a:ext cx="6842125" cy="4319587"/>
        </p:xfrm>
        <a:graphic>
          <a:graphicData uri="http://schemas.openxmlformats.org/drawingml/2006/table">
            <a:tbl>
              <a:tblPr firstRow="1" firstCol="1" bandRow="1">
                <a:tableStyleId>{5C22544A-7EE6-4342-B048-85BDC9FD1C3A}</a:tableStyleId>
              </a:tblPr>
              <a:tblGrid>
                <a:gridCol w="3420646">
                  <a:extLst>
                    <a:ext uri="{9D8B030D-6E8A-4147-A177-3AD203B41FA5}">
                      <a16:colId xmlns:a16="http://schemas.microsoft.com/office/drawing/2014/main" xmlns="" val="1751098020"/>
                    </a:ext>
                  </a:extLst>
                </a:gridCol>
                <a:gridCol w="3421479">
                  <a:extLst>
                    <a:ext uri="{9D8B030D-6E8A-4147-A177-3AD203B41FA5}">
                      <a16:colId xmlns:a16="http://schemas.microsoft.com/office/drawing/2014/main" xmlns="" val="4027553154"/>
                    </a:ext>
                  </a:extLst>
                </a:gridCol>
              </a:tblGrid>
              <a:tr h="476966">
                <a:tc>
                  <a:txBody>
                    <a:bodyPr/>
                    <a:lstStyle/>
                    <a:p>
                      <a:pPr algn="ctr">
                        <a:spcAft>
                          <a:spcPts val="0"/>
                        </a:spcAft>
                      </a:pPr>
                      <a:r>
                        <a:rPr lang="zh-CN" sz="2000" kern="100" dirty="0">
                          <a:solidFill>
                            <a:srgbClr val="FFFF00"/>
                          </a:solidFill>
                          <a:effectLst/>
                          <a:latin typeface="黑体" panose="02010609060101010101" pitchFamily="49" charset="-122"/>
                          <a:ea typeface="黑体" panose="02010609060101010101" pitchFamily="49" charset="-122"/>
                        </a:rPr>
                        <a:t>原标准文件</a:t>
                      </a:r>
                      <a:endParaRPr lang="zh-CN" sz="2000" kern="100" dirty="0">
                        <a:solidFill>
                          <a:srgbClr val="FFFF00"/>
                        </a:solidFill>
                        <a:effectLst/>
                        <a:latin typeface="黑体" panose="02010609060101010101" pitchFamily="49" charset="-122"/>
                        <a:ea typeface="黑体" panose="02010609060101010101" pitchFamily="49" charset="-122"/>
                        <a:cs typeface="Times New Roman" panose="02020603050405020304" pitchFamily="18" charset="0"/>
                      </a:endParaRPr>
                    </a:p>
                  </a:txBody>
                  <a:tcPr marL="68592" marR="68592" marT="0" marB="0" anchor="ctr">
                    <a:solidFill>
                      <a:schemeClr val="tx2"/>
                    </a:solidFill>
                  </a:tcPr>
                </a:tc>
                <a:tc>
                  <a:txBody>
                    <a:bodyPr/>
                    <a:lstStyle/>
                    <a:p>
                      <a:pPr algn="ctr">
                        <a:spcAft>
                          <a:spcPts val="0"/>
                        </a:spcAft>
                      </a:pPr>
                      <a:r>
                        <a:rPr lang="zh-CN" sz="2000" kern="100" dirty="0">
                          <a:solidFill>
                            <a:srgbClr val="FFFF00"/>
                          </a:solidFill>
                          <a:effectLst/>
                          <a:latin typeface="黑体" panose="02010609060101010101" pitchFamily="49" charset="-122"/>
                          <a:ea typeface="黑体" panose="02010609060101010101" pitchFamily="49" charset="-122"/>
                        </a:rPr>
                        <a:t>新标准文件</a:t>
                      </a:r>
                      <a:endParaRPr lang="zh-CN" sz="2000" kern="100" dirty="0">
                        <a:solidFill>
                          <a:srgbClr val="FFFF00"/>
                        </a:solidFill>
                        <a:effectLst/>
                        <a:latin typeface="黑体" panose="02010609060101010101" pitchFamily="49" charset="-122"/>
                        <a:ea typeface="黑体" panose="02010609060101010101" pitchFamily="49" charset="-122"/>
                        <a:cs typeface="Times New Roman" panose="02020603050405020304" pitchFamily="18" charset="0"/>
                      </a:endParaRPr>
                    </a:p>
                  </a:txBody>
                  <a:tcPr marL="68592" marR="68592" marT="0" marB="0" anchor="ctr">
                    <a:solidFill>
                      <a:schemeClr val="tx2"/>
                    </a:solidFill>
                  </a:tcPr>
                </a:tc>
                <a:extLst>
                  <a:ext uri="{0D108BD9-81ED-4DB2-BD59-A6C34878D82A}">
                    <a16:rowId xmlns:a16="http://schemas.microsoft.com/office/drawing/2014/main" xmlns="" val="307898364"/>
                  </a:ext>
                </a:extLst>
              </a:tr>
              <a:tr h="3842621">
                <a:tc>
                  <a:txBody>
                    <a:bodyPr/>
                    <a:lstStyle/>
                    <a:p>
                      <a:pPr algn="ctr">
                        <a:spcAft>
                          <a:spcPts val="0"/>
                        </a:spcAft>
                      </a:pPr>
                      <a:r>
                        <a:rPr lang="zh-CN" altLang="en-US" sz="2000" kern="100" dirty="0">
                          <a:solidFill>
                            <a:schemeClr val="bg2"/>
                          </a:solidFill>
                          <a:effectLst/>
                          <a:latin typeface="黑体" panose="02010609060101010101" pitchFamily="49" charset="-122"/>
                          <a:ea typeface="黑体" panose="02010609060101010101" pitchFamily="49" charset="-122"/>
                          <a:cs typeface="Times New Roman" panose="02020603050405020304" pitchFamily="18" charset="0"/>
                        </a:rPr>
                        <a:t>无</a:t>
                      </a:r>
                      <a:endParaRPr lang="zh-CN" sz="2000" kern="100" dirty="0">
                        <a:solidFill>
                          <a:schemeClr val="bg2"/>
                        </a:solidFill>
                        <a:effectLst/>
                        <a:latin typeface="黑体" panose="02010609060101010101" pitchFamily="49" charset="-122"/>
                        <a:ea typeface="黑体" panose="02010609060101010101" pitchFamily="49" charset="-122"/>
                        <a:cs typeface="Times New Roman" panose="02020603050405020304" pitchFamily="18" charset="0"/>
                      </a:endParaRPr>
                    </a:p>
                  </a:txBody>
                  <a:tcPr marL="68592" marR="68592" marT="0" marB="0" anchor="ctr">
                    <a:solidFill>
                      <a:schemeClr val="tx2"/>
                    </a:solidFill>
                  </a:tcPr>
                </a:tc>
                <a:tc>
                  <a:txBody>
                    <a:bodyPr/>
                    <a:lstStyle/>
                    <a:p>
                      <a:pPr marL="0" algn="just" defTabSz="914400" rtl="0" eaLnBrk="1" latinLnBrk="0" hangingPunct="1">
                        <a:spcAft>
                          <a:spcPts val="0"/>
                        </a:spcAft>
                      </a:pPr>
                      <a:r>
                        <a:rPr lang="zh-CN" sz="2000" b="1" kern="100" dirty="0">
                          <a:solidFill>
                            <a:schemeClr val="bg2"/>
                          </a:solidFill>
                          <a:effectLst/>
                          <a:latin typeface="黑体" panose="02010609060101010101" pitchFamily="49" charset="-122"/>
                          <a:ea typeface="黑体" panose="02010609060101010101" pitchFamily="49" charset="-122"/>
                          <a:cs typeface="+mn-cs"/>
                        </a:rPr>
                        <a:t>第一章 资格预审公告</a:t>
                      </a:r>
                    </a:p>
                    <a:p>
                      <a:pPr marL="0" algn="just" defTabSz="914400" rtl="0" eaLnBrk="1" latinLnBrk="0" hangingPunct="1">
                        <a:spcAft>
                          <a:spcPts val="0"/>
                        </a:spcAft>
                      </a:pPr>
                      <a:r>
                        <a:rPr lang="zh-CN" sz="2000" b="1" kern="100" dirty="0">
                          <a:solidFill>
                            <a:schemeClr val="bg2"/>
                          </a:solidFill>
                          <a:effectLst/>
                          <a:latin typeface="黑体" panose="02010609060101010101" pitchFamily="49" charset="-122"/>
                          <a:ea typeface="黑体" panose="02010609060101010101" pitchFamily="49" charset="-122"/>
                          <a:cs typeface="+mn-cs"/>
                        </a:rPr>
                        <a:t>第二章 申请人须知</a:t>
                      </a:r>
                    </a:p>
                    <a:p>
                      <a:pPr marL="0" algn="just" defTabSz="914400" rtl="0" eaLnBrk="1" latinLnBrk="0" hangingPunct="1">
                        <a:spcAft>
                          <a:spcPts val="0"/>
                        </a:spcAft>
                      </a:pPr>
                      <a:r>
                        <a:rPr lang="zh-CN" sz="2000" b="1" kern="100" dirty="0">
                          <a:solidFill>
                            <a:schemeClr val="bg2"/>
                          </a:solidFill>
                          <a:effectLst/>
                          <a:latin typeface="黑体" panose="02010609060101010101" pitchFamily="49" charset="-122"/>
                          <a:ea typeface="黑体" panose="02010609060101010101" pitchFamily="49" charset="-122"/>
                          <a:cs typeface="+mn-cs"/>
                        </a:rPr>
                        <a:t>第三章 资格审查办法</a:t>
                      </a:r>
                      <a:r>
                        <a:rPr lang="en-US" sz="2000" b="1" kern="100" dirty="0">
                          <a:solidFill>
                            <a:schemeClr val="bg2"/>
                          </a:solidFill>
                          <a:effectLst/>
                          <a:latin typeface="黑体" panose="02010609060101010101" pitchFamily="49" charset="-122"/>
                          <a:ea typeface="黑体" panose="02010609060101010101" pitchFamily="49" charset="-122"/>
                          <a:cs typeface="+mn-cs"/>
                        </a:rPr>
                        <a:t>(</a:t>
                      </a:r>
                      <a:r>
                        <a:rPr lang="zh-CN" sz="2000" b="1" kern="100" dirty="0">
                          <a:solidFill>
                            <a:schemeClr val="bg2"/>
                          </a:solidFill>
                          <a:effectLst/>
                          <a:latin typeface="黑体" panose="02010609060101010101" pitchFamily="49" charset="-122"/>
                          <a:ea typeface="黑体" panose="02010609060101010101" pitchFamily="49" charset="-122"/>
                          <a:cs typeface="+mn-cs"/>
                        </a:rPr>
                        <a:t>合格制</a:t>
                      </a:r>
                      <a:r>
                        <a:rPr lang="en-US" sz="2000" b="1" kern="100" dirty="0">
                          <a:solidFill>
                            <a:schemeClr val="bg2"/>
                          </a:solidFill>
                          <a:effectLst/>
                          <a:latin typeface="黑体" panose="02010609060101010101" pitchFamily="49" charset="-122"/>
                          <a:ea typeface="黑体" panose="02010609060101010101" pitchFamily="49" charset="-122"/>
                          <a:cs typeface="+mn-cs"/>
                        </a:rPr>
                        <a:t>)</a:t>
                      </a:r>
                      <a:endParaRPr lang="zh-CN" sz="2000" b="1" kern="100" dirty="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sz="2000" b="1" kern="100" dirty="0">
                          <a:solidFill>
                            <a:schemeClr val="bg2"/>
                          </a:solidFill>
                          <a:effectLst/>
                          <a:latin typeface="黑体" panose="02010609060101010101" pitchFamily="49" charset="-122"/>
                          <a:ea typeface="黑体" panose="02010609060101010101" pitchFamily="49" charset="-122"/>
                          <a:cs typeface="+mn-cs"/>
                        </a:rPr>
                        <a:t>第三章 资格审查办法（有限数量制）</a:t>
                      </a:r>
                    </a:p>
                    <a:p>
                      <a:pPr marL="0" algn="just" defTabSz="914400" rtl="0" eaLnBrk="1" latinLnBrk="0" hangingPunct="1">
                        <a:spcAft>
                          <a:spcPts val="0"/>
                        </a:spcAft>
                      </a:pPr>
                      <a:r>
                        <a:rPr lang="zh-CN" sz="2000" b="1" kern="100" dirty="0">
                          <a:solidFill>
                            <a:schemeClr val="bg2"/>
                          </a:solidFill>
                          <a:effectLst/>
                          <a:latin typeface="黑体" panose="02010609060101010101" pitchFamily="49" charset="-122"/>
                          <a:ea typeface="黑体" panose="02010609060101010101" pitchFamily="49" charset="-122"/>
                          <a:cs typeface="+mn-cs"/>
                        </a:rPr>
                        <a:t>第四章 资格预审申请文件格式</a:t>
                      </a:r>
                    </a:p>
                    <a:p>
                      <a:pPr marL="0" algn="just" defTabSz="914400" rtl="0" eaLnBrk="1" latinLnBrk="0" hangingPunct="1">
                        <a:spcAft>
                          <a:spcPts val="0"/>
                        </a:spcAft>
                      </a:pPr>
                      <a:r>
                        <a:rPr lang="zh-CN" sz="2000" b="1" kern="100" dirty="0">
                          <a:solidFill>
                            <a:schemeClr val="bg2"/>
                          </a:solidFill>
                          <a:effectLst/>
                          <a:latin typeface="黑体" panose="02010609060101010101" pitchFamily="49" charset="-122"/>
                          <a:ea typeface="黑体" panose="02010609060101010101" pitchFamily="49" charset="-122"/>
                          <a:cs typeface="+mn-cs"/>
                        </a:rPr>
                        <a:t>第五章 项目建设概况</a:t>
                      </a:r>
                    </a:p>
                    <a:p>
                      <a:pPr marL="0" algn="just" defTabSz="914400" rtl="0" eaLnBrk="1" latinLnBrk="0" hangingPunct="1">
                        <a:spcAft>
                          <a:spcPts val="0"/>
                        </a:spcAft>
                      </a:pPr>
                      <a:r>
                        <a:rPr lang="zh-CN" sz="2000" b="1" kern="100" dirty="0">
                          <a:solidFill>
                            <a:schemeClr val="bg2"/>
                          </a:solidFill>
                          <a:effectLst/>
                          <a:latin typeface="黑体" panose="02010609060101010101" pitchFamily="49" charset="-122"/>
                          <a:ea typeface="黑体" panose="02010609060101010101" pitchFamily="49" charset="-122"/>
                          <a:cs typeface="+mn-cs"/>
                        </a:rPr>
                        <a:t>附录 采用电子招标投标条款示例</a:t>
                      </a:r>
                    </a:p>
                  </a:txBody>
                  <a:tcPr marL="68592" marR="68592" marT="0" marB="0">
                    <a:solidFill>
                      <a:schemeClr val="tx2"/>
                    </a:solidFill>
                  </a:tcPr>
                </a:tc>
                <a:extLst>
                  <a:ext uri="{0D108BD9-81ED-4DB2-BD59-A6C34878D82A}">
                    <a16:rowId xmlns:a16="http://schemas.microsoft.com/office/drawing/2014/main" xmlns="" val="1521164947"/>
                  </a:ext>
                </a:extLst>
              </a:tr>
            </a:tbl>
          </a:graphicData>
        </a:graphic>
      </p:graphicFrame>
    </p:spTree>
    <p:extLst>
      <p:ext uri="{BB962C8B-B14F-4D97-AF65-F5344CB8AC3E}">
        <p14:creationId xmlns:p14="http://schemas.microsoft.com/office/powerpoint/2010/main" xmlns="" val="198828079"/>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878272" cy="584245"/>
          </a:xfrm>
        </p:spPr>
        <p:txBody>
          <a:bodyPr>
            <a:normAutofit/>
          </a:bodyPr>
          <a:lstStyle/>
          <a:p>
            <a:r>
              <a:rPr lang="zh-CN" altLang="en-US" dirty="0" smtClean="0"/>
              <a:t>公路标准文件（</a:t>
            </a:r>
            <a:r>
              <a:rPr lang="en-US" altLang="zh-CN" dirty="0" smtClean="0"/>
              <a:t>2018</a:t>
            </a:r>
            <a:r>
              <a:rPr lang="zh-CN" altLang="en-US" dirty="0" smtClean="0"/>
              <a:t>年版）的基本框架（施工招标文件）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5" name="表格 4"/>
          <p:cNvGraphicFramePr>
            <a:graphicFrameLocks noGrp="1"/>
          </p:cNvGraphicFramePr>
          <p:nvPr/>
        </p:nvGraphicFramePr>
        <p:xfrm>
          <a:off x="1043608" y="841277"/>
          <a:ext cx="7272337" cy="3816424"/>
        </p:xfrm>
        <a:graphic>
          <a:graphicData uri="http://schemas.openxmlformats.org/drawingml/2006/table">
            <a:tbl>
              <a:tblPr firstRow="1" firstCol="1" bandRow="1">
                <a:tableStyleId>{5C22544A-7EE6-4342-B048-85BDC9FD1C3A}</a:tableStyleId>
              </a:tblPr>
              <a:tblGrid>
                <a:gridCol w="3635726"/>
                <a:gridCol w="3636611"/>
              </a:tblGrid>
              <a:tr h="386260">
                <a:tc>
                  <a:txBody>
                    <a:bodyPr/>
                    <a:lstStyle/>
                    <a:p>
                      <a:pPr algn="ctr">
                        <a:spcAft>
                          <a:spcPts val="0"/>
                        </a:spcAft>
                      </a:pPr>
                      <a:r>
                        <a:rPr lang="zh-CN" sz="2000" kern="100" dirty="0">
                          <a:solidFill>
                            <a:srgbClr val="FFFF00"/>
                          </a:solidFill>
                          <a:effectLst/>
                          <a:latin typeface="黑体" panose="02010609060101010101" pitchFamily="49" charset="-122"/>
                          <a:ea typeface="黑体" panose="02010609060101010101" pitchFamily="49" charset="-122"/>
                        </a:rPr>
                        <a:t>原标准文件</a:t>
                      </a:r>
                      <a:endParaRPr lang="zh-CN" sz="2000" kern="100" dirty="0">
                        <a:solidFill>
                          <a:srgbClr val="FFFF00"/>
                        </a:solidFill>
                        <a:effectLst/>
                        <a:latin typeface="黑体" panose="02010609060101010101" pitchFamily="49" charset="-122"/>
                        <a:ea typeface="黑体" panose="02010609060101010101" pitchFamily="49" charset="-122"/>
                        <a:cs typeface="Times New Roman" panose="02020603050405020304" pitchFamily="18" charset="0"/>
                      </a:endParaRPr>
                    </a:p>
                  </a:txBody>
                  <a:tcPr marL="68574" marR="68574" marT="0" marB="0" anchor="ctr">
                    <a:solidFill>
                      <a:schemeClr val="tx2"/>
                    </a:solidFill>
                  </a:tcPr>
                </a:tc>
                <a:tc>
                  <a:txBody>
                    <a:bodyPr/>
                    <a:lstStyle/>
                    <a:p>
                      <a:pPr algn="ctr">
                        <a:spcAft>
                          <a:spcPts val="0"/>
                        </a:spcAft>
                      </a:pPr>
                      <a:r>
                        <a:rPr lang="zh-CN" sz="2000" kern="100" dirty="0">
                          <a:solidFill>
                            <a:srgbClr val="FFFF00"/>
                          </a:solidFill>
                          <a:effectLst/>
                          <a:latin typeface="黑体" panose="02010609060101010101" pitchFamily="49" charset="-122"/>
                          <a:ea typeface="黑体" panose="02010609060101010101" pitchFamily="49" charset="-122"/>
                        </a:rPr>
                        <a:t>新标准文件</a:t>
                      </a:r>
                      <a:endParaRPr lang="zh-CN" sz="2000" kern="100" dirty="0">
                        <a:solidFill>
                          <a:srgbClr val="FFFF00"/>
                        </a:solidFill>
                        <a:effectLst/>
                        <a:latin typeface="黑体" panose="02010609060101010101" pitchFamily="49" charset="-122"/>
                        <a:ea typeface="黑体" panose="02010609060101010101" pitchFamily="49" charset="-122"/>
                        <a:cs typeface="Times New Roman" panose="02020603050405020304" pitchFamily="18" charset="0"/>
                      </a:endParaRPr>
                    </a:p>
                  </a:txBody>
                  <a:tcPr marL="68574" marR="68574" marT="0" marB="0" anchor="ctr">
                    <a:solidFill>
                      <a:schemeClr val="tx2"/>
                    </a:solidFill>
                  </a:tcPr>
                </a:tc>
              </a:tr>
              <a:tr h="3430164">
                <a:tc>
                  <a:txBody>
                    <a:bodyPr/>
                    <a:lstStyle/>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第一卷</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第一章 招标公告</a:t>
                      </a:r>
                      <a:r>
                        <a:rPr lang="en-US" altLang="zh-CN" sz="1800" b="1" kern="100" dirty="0">
                          <a:solidFill>
                            <a:schemeClr val="bg2"/>
                          </a:solidFill>
                          <a:effectLst/>
                          <a:latin typeface="黑体" panose="02010609060101010101" pitchFamily="49" charset="-122"/>
                          <a:ea typeface="黑体" panose="02010609060101010101" pitchFamily="49" charset="-122"/>
                          <a:cs typeface="+mn-cs"/>
                        </a:rPr>
                        <a:t>/</a:t>
                      </a:r>
                      <a:r>
                        <a:rPr lang="zh-CN" altLang="zh-CN" sz="1800" b="1" kern="100" dirty="0">
                          <a:solidFill>
                            <a:schemeClr val="bg2"/>
                          </a:solidFill>
                          <a:effectLst/>
                          <a:latin typeface="黑体" panose="02010609060101010101" pitchFamily="49" charset="-122"/>
                          <a:ea typeface="黑体" panose="02010609060101010101" pitchFamily="49" charset="-122"/>
                          <a:cs typeface="+mn-cs"/>
                        </a:rPr>
                        <a:t>投标邀请书</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第二章 投标人须知</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第三章 评标办法</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第四章 合同条款及</a:t>
                      </a:r>
                      <a:r>
                        <a:rPr lang="zh-CN" altLang="zh-CN" sz="1800" b="1" kern="100" dirty="0" smtClean="0">
                          <a:solidFill>
                            <a:schemeClr val="bg2"/>
                          </a:solidFill>
                          <a:effectLst/>
                          <a:latin typeface="黑体" panose="02010609060101010101" pitchFamily="49" charset="-122"/>
                          <a:ea typeface="黑体" panose="02010609060101010101" pitchFamily="49" charset="-122"/>
                          <a:cs typeface="+mn-cs"/>
                        </a:rPr>
                        <a:t>格式</a:t>
                      </a:r>
                      <a:endParaRPr lang="en-US" altLang="zh-CN" sz="1800" b="1" kern="100" dirty="0" smtClean="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en-US" sz="1800" b="1" kern="100" dirty="0" smtClean="0">
                          <a:solidFill>
                            <a:schemeClr val="bg2"/>
                          </a:solidFill>
                          <a:effectLst/>
                          <a:latin typeface="黑体" panose="02010609060101010101" pitchFamily="49" charset="-122"/>
                          <a:ea typeface="黑体" panose="02010609060101010101" pitchFamily="49" charset="-122"/>
                          <a:cs typeface="+mn-cs"/>
                        </a:rPr>
                        <a:t>第一节 通用合同条款</a:t>
                      </a:r>
                      <a:endParaRPr lang="en-US" altLang="zh-CN" sz="1800" b="1" kern="100" dirty="0" smtClean="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en-US" sz="1800" b="1" kern="100" dirty="0" smtClean="0">
                          <a:solidFill>
                            <a:schemeClr val="bg2"/>
                          </a:solidFill>
                          <a:effectLst/>
                          <a:latin typeface="黑体" panose="02010609060101010101" pitchFamily="49" charset="-122"/>
                          <a:ea typeface="黑体" panose="02010609060101010101" pitchFamily="49" charset="-122"/>
                          <a:cs typeface="+mn-cs"/>
                        </a:rPr>
                        <a:t>第二节 专用合同条款</a:t>
                      </a:r>
                      <a:endParaRPr lang="en-US" altLang="zh-CN" sz="1800" b="1" kern="100" dirty="0" smtClean="0">
                        <a:solidFill>
                          <a:schemeClr val="bg2"/>
                        </a:solidFill>
                        <a:effectLst/>
                        <a:latin typeface="黑体" panose="02010609060101010101" pitchFamily="49" charset="-122"/>
                        <a:ea typeface="黑体" panose="02010609060101010101" pitchFamily="49" charset="-122"/>
                        <a:cs typeface="+mn-cs"/>
                      </a:endParaRPr>
                    </a:p>
                    <a:p>
                      <a:pPr marL="0" indent="360000" algn="just" defTabSz="914400" rtl="0" eaLnBrk="1" latinLnBrk="0" hangingPunct="1">
                        <a:spcAft>
                          <a:spcPts val="0"/>
                        </a:spcAft>
                      </a:pPr>
                      <a:r>
                        <a:rPr lang="en-US" altLang="zh-CN" sz="1800" b="1" kern="100" dirty="0" smtClean="0">
                          <a:solidFill>
                            <a:schemeClr val="bg2"/>
                          </a:solidFill>
                          <a:effectLst/>
                          <a:latin typeface="黑体" panose="02010609060101010101" pitchFamily="49" charset="-122"/>
                          <a:ea typeface="黑体" panose="02010609060101010101" pitchFamily="49" charset="-122"/>
                          <a:cs typeface="+mn-cs"/>
                        </a:rPr>
                        <a:t>A.</a:t>
                      </a:r>
                      <a:r>
                        <a:rPr lang="zh-CN" altLang="en-US" sz="1800" b="1" kern="100" dirty="0" smtClean="0">
                          <a:solidFill>
                            <a:schemeClr val="bg2"/>
                          </a:solidFill>
                          <a:effectLst/>
                          <a:latin typeface="黑体" panose="02010609060101010101" pitchFamily="49" charset="-122"/>
                          <a:ea typeface="黑体" panose="02010609060101010101" pitchFamily="49" charset="-122"/>
                          <a:cs typeface="+mn-cs"/>
                        </a:rPr>
                        <a:t>公路工程专用合同条款</a:t>
                      </a:r>
                      <a:endParaRPr lang="en-US" altLang="zh-CN" sz="1800" b="1" kern="100" dirty="0" smtClean="0">
                        <a:solidFill>
                          <a:schemeClr val="bg2"/>
                        </a:solidFill>
                        <a:effectLst/>
                        <a:latin typeface="黑体" panose="02010609060101010101" pitchFamily="49" charset="-122"/>
                        <a:ea typeface="黑体" panose="02010609060101010101" pitchFamily="49" charset="-122"/>
                        <a:cs typeface="+mn-cs"/>
                      </a:endParaRPr>
                    </a:p>
                    <a:p>
                      <a:pPr marL="0" indent="360000" algn="just" defTabSz="914400" rtl="0" eaLnBrk="1" latinLnBrk="0" hangingPunct="1">
                        <a:spcAft>
                          <a:spcPts val="0"/>
                        </a:spcAft>
                      </a:pPr>
                      <a:r>
                        <a:rPr lang="en-US" altLang="zh-CN" sz="1800" b="1" kern="100" dirty="0" smtClean="0">
                          <a:solidFill>
                            <a:schemeClr val="bg2"/>
                          </a:solidFill>
                          <a:effectLst/>
                          <a:latin typeface="黑体" panose="02010609060101010101" pitchFamily="49" charset="-122"/>
                          <a:ea typeface="黑体" panose="02010609060101010101" pitchFamily="49" charset="-122"/>
                          <a:cs typeface="+mn-cs"/>
                        </a:rPr>
                        <a:t>B.</a:t>
                      </a:r>
                      <a:r>
                        <a:rPr lang="zh-CN" altLang="en-US" sz="1800" b="1" kern="100" baseline="0" dirty="0" smtClean="0">
                          <a:solidFill>
                            <a:schemeClr val="bg2"/>
                          </a:solidFill>
                          <a:effectLst/>
                          <a:latin typeface="黑体" panose="02010609060101010101" pitchFamily="49" charset="-122"/>
                          <a:ea typeface="黑体" panose="02010609060101010101" pitchFamily="49" charset="-122"/>
                          <a:cs typeface="+mn-cs"/>
                        </a:rPr>
                        <a:t>项目专用合同条款</a:t>
                      </a:r>
                      <a:endParaRPr lang="en-US" altLang="zh-CN" sz="1800" b="1" kern="100" baseline="0" dirty="0" smtClean="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en-US" sz="1800" b="1" kern="100" baseline="0" dirty="0" smtClean="0">
                          <a:solidFill>
                            <a:schemeClr val="bg2"/>
                          </a:solidFill>
                          <a:effectLst/>
                          <a:latin typeface="黑体" panose="02010609060101010101" pitchFamily="49" charset="-122"/>
                          <a:ea typeface="黑体" panose="02010609060101010101" pitchFamily="49" charset="-122"/>
                          <a:cs typeface="+mn-cs"/>
                        </a:rPr>
                        <a:t>第三节 合同附件格式</a:t>
                      </a:r>
                      <a:endParaRPr lang="zh-CN" altLang="zh-CN" sz="1800" b="1" kern="100" dirty="0" smtClean="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zh-CN" sz="1800" b="1" kern="100" dirty="0" smtClean="0">
                          <a:solidFill>
                            <a:schemeClr val="bg2"/>
                          </a:solidFill>
                          <a:effectLst/>
                          <a:latin typeface="黑体" panose="02010609060101010101" pitchFamily="49" charset="-122"/>
                          <a:ea typeface="黑体" panose="02010609060101010101" pitchFamily="49" charset="-122"/>
                          <a:cs typeface="+mn-cs"/>
                        </a:rPr>
                        <a:t>第五章 工程量清单</a:t>
                      </a:r>
                      <a:endParaRPr lang="zh-CN" sz="1800" b="1" kern="100" dirty="0">
                        <a:solidFill>
                          <a:schemeClr val="bg2"/>
                        </a:solidFill>
                        <a:effectLst/>
                        <a:latin typeface="黑体" panose="02010609060101010101" pitchFamily="49" charset="-122"/>
                        <a:ea typeface="黑体" panose="02010609060101010101" pitchFamily="49" charset="-122"/>
                        <a:cs typeface="+mn-cs"/>
                      </a:endParaRPr>
                    </a:p>
                  </a:txBody>
                  <a:tcPr marL="68574" marR="68574" marT="0" marB="0">
                    <a:solidFill>
                      <a:schemeClr val="tx2"/>
                    </a:solidFill>
                  </a:tcPr>
                </a:tc>
                <a:tc>
                  <a:txBody>
                    <a:bodyPr/>
                    <a:lstStyle/>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第一卷</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第一章 招标公告</a:t>
                      </a:r>
                      <a:r>
                        <a:rPr lang="en-US" altLang="zh-CN" sz="1800" b="1" kern="100" dirty="0">
                          <a:solidFill>
                            <a:schemeClr val="bg2"/>
                          </a:solidFill>
                          <a:effectLst/>
                          <a:latin typeface="黑体" panose="02010609060101010101" pitchFamily="49" charset="-122"/>
                          <a:ea typeface="黑体" panose="02010609060101010101" pitchFamily="49" charset="-122"/>
                          <a:cs typeface="+mn-cs"/>
                        </a:rPr>
                        <a:t>/</a:t>
                      </a:r>
                      <a:r>
                        <a:rPr lang="zh-CN" altLang="zh-CN" sz="1800" b="1" kern="100" dirty="0">
                          <a:solidFill>
                            <a:schemeClr val="bg2"/>
                          </a:solidFill>
                          <a:effectLst/>
                          <a:latin typeface="黑体" panose="02010609060101010101" pitchFamily="49" charset="-122"/>
                          <a:ea typeface="黑体" panose="02010609060101010101" pitchFamily="49" charset="-122"/>
                          <a:cs typeface="+mn-cs"/>
                        </a:rPr>
                        <a:t>投标邀请书</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第二章 投标人须知</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第三章 评标办法</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第四章 合同条款及</a:t>
                      </a:r>
                      <a:r>
                        <a:rPr lang="zh-CN" altLang="zh-CN" sz="1800" b="1" kern="100" dirty="0" smtClean="0">
                          <a:solidFill>
                            <a:schemeClr val="bg2"/>
                          </a:solidFill>
                          <a:effectLst/>
                          <a:latin typeface="黑体" panose="02010609060101010101" pitchFamily="49" charset="-122"/>
                          <a:ea typeface="黑体" panose="02010609060101010101" pitchFamily="49" charset="-122"/>
                          <a:cs typeface="+mn-cs"/>
                        </a:rPr>
                        <a:t>格式</a:t>
                      </a:r>
                      <a:endParaRPr lang="en-US" altLang="zh-CN" sz="1800" b="1" kern="100" dirty="0" smtClean="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en-US" sz="1800" b="1" kern="100" dirty="0" smtClean="0">
                          <a:solidFill>
                            <a:schemeClr val="bg2"/>
                          </a:solidFill>
                          <a:effectLst/>
                          <a:latin typeface="黑体" panose="02010609060101010101" pitchFamily="49" charset="-122"/>
                          <a:ea typeface="黑体" panose="02010609060101010101" pitchFamily="49" charset="-122"/>
                          <a:cs typeface="+mn-cs"/>
                        </a:rPr>
                        <a:t>第一节 通用合同条款</a:t>
                      </a:r>
                      <a:endParaRPr lang="en-US" altLang="zh-CN" sz="1800" b="1" kern="100" dirty="0" smtClean="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en-US" sz="1800" b="1" kern="100" dirty="0" smtClean="0">
                          <a:solidFill>
                            <a:schemeClr val="bg2"/>
                          </a:solidFill>
                          <a:effectLst/>
                          <a:latin typeface="黑体" panose="02010609060101010101" pitchFamily="49" charset="-122"/>
                          <a:ea typeface="黑体" panose="02010609060101010101" pitchFamily="49" charset="-122"/>
                          <a:cs typeface="+mn-cs"/>
                        </a:rPr>
                        <a:t>第二节 专用合同条款</a:t>
                      </a:r>
                      <a:endParaRPr lang="en-US" altLang="zh-CN" sz="1800" b="1" kern="100" dirty="0" smtClean="0">
                        <a:solidFill>
                          <a:schemeClr val="bg2"/>
                        </a:solidFill>
                        <a:effectLst/>
                        <a:latin typeface="黑体" panose="02010609060101010101" pitchFamily="49" charset="-122"/>
                        <a:ea typeface="黑体" panose="02010609060101010101" pitchFamily="49" charset="-122"/>
                        <a:cs typeface="+mn-cs"/>
                      </a:endParaRPr>
                    </a:p>
                    <a:p>
                      <a:pPr marL="0" indent="360000" algn="just" defTabSz="914400" rtl="0" eaLnBrk="1" latinLnBrk="0" hangingPunct="1">
                        <a:spcAft>
                          <a:spcPts val="0"/>
                        </a:spcAft>
                      </a:pPr>
                      <a:r>
                        <a:rPr lang="en-US" altLang="zh-CN" sz="1800" b="1" kern="100" dirty="0" smtClean="0">
                          <a:solidFill>
                            <a:srgbClr val="FFFF00"/>
                          </a:solidFill>
                          <a:effectLst/>
                          <a:latin typeface="黑体" panose="02010609060101010101" pitchFamily="49" charset="-122"/>
                          <a:ea typeface="黑体" panose="02010609060101010101" pitchFamily="49" charset="-122"/>
                          <a:cs typeface="+mn-cs"/>
                        </a:rPr>
                        <a:t>A.</a:t>
                      </a:r>
                      <a:r>
                        <a:rPr lang="zh-CN" altLang="en-US" sz="1800" b="1" kern="100" dirty="0" smtClean="0">
                          <a:solidFill>
                            <a:srgbClr val="FFFF00"/>
                          </a:solidFill>
                          <a:effectLst/>
                          <a:latin typeface="黑体" panose="02010609060101010101" pitchFamily="49" charset="-122"/>
                          <a:ea typeface="黑体" panose="02010609060101010101" pitchFamily="49" charset="-122"/>
                          <a:cs typeface="+mn-cs"/>
                        </a:rPr>
                        <a:t>公路工程专用合同条款</a:t>
                      </a:r>
                      <a:endParaRPr lang="en-US" altLang="zh-CN" sz="1800" b="1" kern="100" dirty="0" smtClean="0">
                        <a:solidFill>
                          <a:srgbClr val="FFFF00"/>
                        </a:solidFill>
                        <a:effectLst/>
                        <a:latin typeface="黑体" panose="02010609060101010101" pitchFamily="49" charset="-122"/>
                        <a:ea typeface="黑体" panose="02010609060101010101" pitchFamily="49" charset="-122"/>
                        <a:cs typeface="+mn-cs"/>
                      </a:endParaRPr>
                    </a:p>
                    <a:p>
                      <a:pPr marL="0" indent="360000" algn="just" defTabSz="914400" rtl="0" eaLnBrk="1" latinLnBrk="0" hangingPunct="1">
                        <a:spcAft>
                          <a:spcPts val="0"/>
                        </a:spcAft>
                      </a:pPr>
                      <a:r>
                        <a:rPr lang="en-US" altLang="zh-CN" sz="1800" b="1" kern="100" dirty="0" smtClean="0">
                          <a:solidFill>
                            <a:srgbClr val="FFFF00"/>
                          </a:solidFill>
                          <a:effectLst/>
                          <a:latin typeface="黑体" panose="02010609060101010101" pitchFamily="49" charset="-122"/>
                          <a:ea typeface="黑体" panose="02010609060101010101" pitchFamily="49" charset="-122"/>
                          <a:cs typeface="+mn-cs"/>
                        </a:rPr>
                        <a:t>B.</a:t>
                      </a:r>
                      <a:r>
                        <a:rPr lang="zh-CN" altLang="en-US" sz="1800" b="1" kern="100" baseline="0" dirty="0" smtClean="0">
                          <a:solidFill>
                            <a:srgbClr val="FFFF00"/>
                          </a:solidFill>
                          <a:effectLst/>
                          <a:latin typeface="黑体" panose="02010609060101010101" pitchFamily="49" charset="-122"/>
                          <a:ea typeface="黑体" panose="02010609060101010101" pitchFamily="49" charset="-122"/>
                          <a:cs typeface="+mn-cs"/>
                        </a:rPr>
                        <a:t>项目专用合同条款</a:t>
                      </a:r>
                      <a:endParaRPr lang="en-US" altLang="zh-CN" sz="1800" b="1" kern="100" baseline="0" dirty="0" smtClean="0">
                        <a:solidFill>
                          <a:srgbClr val="FFFF00"/>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en-US" sz="1800" b="1" kern="100" baseline="0" dirty="0" smtClean="0">
                          <a:solidFill>
                            <a:schemeClr val="bg2"/>
                          </a:solidFill>
                          <a:effectLst/>
                          <a:latin typeface="黑体" panose="02010609060101010101" pitchFamily="49" charset="-122"/>
                          <a:ea typeface="黑体" panose="02010609060101010101" pitchFamily="49" charset="-122"/>
                          <a:cs typeface="+mn-cs"/>
                        </a:rPr>
                        <a:t>第三节 合同附件格式</a:t>
                      </a:r>
                      <a:endParaRPr lang="zh-CN" altLang="zh-CN" sz="1800" b="1" kern="100" dirty="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第五章 </a:t>
                      </a:r>
                      <a:r>
                        <a:rPr lang="zh-CN" altLang="zh-CN" sz="1800" b="1" kern="100" dirty="0" smtClean="0">
                          <a:solidFill>
                            <a:schemeClr val="bg2"/>
                          </a:solidFill>
                          <a:effectLst/>
                          <a:latin typeface="黑体" panose="02010609060101010101" pitchFamily="49" charset="-122"/>
                          <a:ea typeface="黑体" panose="02010609060101010101" pitchFamily="49" charset="-122"/>
                          <a:cs typeface="+mn-cs"/>
                        </a:rPr>
                        <a:t>工程量清单</a:t>
                      </a:r>
                      <a:endParaRPr lang="zh-CN" sz="1800" b="1" kern="100" dirty="0">
                        <a:solidFill>
                          <a:srgbClr val="FFFF00"/>
                        </a:solidFill>
                        <a:effectLst/>
                        <a:latin typeface="黑体" panose="02010609060101010101" pitchFamily="49" charset="-122"/>
                        <a:ea typeface="黑体" panose="02010609060101010101" pitchFamily="49" charset="-122"/>
                        <a:cs typeface="+mn-cs"/>
                      </a:endParaRPr>
                    </a:p>
                  </a:txBody>
                  <a:tcPr marL="68574" marR="68574" marT="0" marB="0">
                    <a:solidFill>
                      <a:schemeClr val="tx2"/>
                    </a:solidFill>
                  </a:tcPr>
                </a:tc>
              </a:tr>
            </a:tbl>
          </a:graphicData>
        </a:graphic>
      </p:graphicFrame>
    </p:spTree>
    <p:extLst>
      <p:ext uri="{BB962C8B-B14F-4D97-AF65-F5344CB8AC3E}">
        <p14:creationId xmlns:p14="http://schemas.microsoft.com/office/powerpoint/2010/main" xmlns="" val="198828079"/>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878272" cy="584245"/>
          </a:xfrm>
        </p:spPr>
        <p:txBody>
          <a:bodyPr>
            <a:normAutofit/>
          </a:bodyPr>
          <a:lstStyle/>
          <a:p>
            <a:r>
              <a:rPr lang="zh-CN" altLang="en-US" dirty="0" smtClean="0"/>
              <a:t>公路标准文件（</a:t>
            </a:r>
            <a:r>
              <a:rPr lang="en-US" altLang="zh-CN" dirty="0" smtClean="0"/>
              <a:t>2018</a:t>
            </a:r>
            <a:r>
              <a:rPr lang="zh-CN" altLang="en-US" dirty="0" smtClean="0"/>
              <a:t>年版）的基本框架（施工招标文件）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5" name="表格 4"/>
          <p:cNvGraphicFramePr>
            <a:graphicFrameLocks noGrp="1"/>
          </p:cNvGraphicFramePr>
          <p:nvPr/>
        </p:nvGraphicFramePr>
        <p:xfrm>
          <a:off x="1043608" y="841276"/>
          <a:ext cx="7272337" cy="3528392"/>
        </p:xfrm>
        <a:graphic>
          <a:graphicData uri="http://schemas.openxmlformats.org/drawingml/2006/table">
            <a:tbl>
              <a:tblPr firstRow="1" firstCol="1" bandRow="1">
                <a:tableStyleId>{5C22544A-7EE6-4342-B048-85BDC9FD1C3A}</a:tableStyleId>
              </a:tblPr>
              <a:tblGrid>
                <a:gridCol w="3635726"/>
                <a:gridCol w="3636611"/>
              </a:tblGrid>
              <a:tr h="469253">
                <a:tc>
                  <a:txBody>
                    <a:bodyPr/>
                    <a:lstStyle/>
                    <a:p>
                      <a:pPr algn="ctr">
                        <a:spcAft>
                          <a:spcPts val="0"/>
                        </a:spcAft>
                      </a:pPr>
                      <a:r>
                        <a:rPr lang="zh-CN" sz="2000" kern="100" dirty="0">
                          <a:solidFill>
                            <a:srgbClr val="FFFF00"/>
                          </a:solidFill>
                          <a:effectLst/>
                          <a:latin typeface="黑体" panose="02010609060101010101" pitchFamily="49" charset="-122"/>
                          <a:ea typeface="黑体" panose="02010609060101010101" pitchFamily="49" charset="-122"/>
                        </a:rPr>
                        <a:t>原标准文件</a:t>
                      </a:r>
                      <a:endParaRPr lang="zh-CN" sz="2000" kern="100" dirty="0">
                        <a:solidFill>
                          <a:srgbClr val="FFFF00"/>
                        </a:solidFill>
                        <a:effectLst/>
                        <a:latin typeface="黑体" panose="02010609060101010101" pitchFamily="49" charset="-122"/>
                        <a:ea typeface="黑体" panose="02010609060101010101" pitchFamily="49" charset="-122"/>
                        <a:cs typeface="Times New Roman" panose="02020603050405020304" pitchFamily="18" charset="0"/>
                      </a:endParaRPr>
                    </a:p>
                  </a:txBody>
                  <a:tcPr marL="68574" marR="68574" marT="0" marB="0" anchor="ctr">
                    <a:solidFill>
                      <a:schemeClr val="tx2"/>
                    </a:solidFill>
                  </a:tcPr>
                </a:tc>
                <a:tc>
                  <a:txBody>
                    <a:bodyPr/>
                    <a:lstStyle/>
                    <a:p>
                      <a:pPr algn="ctr">
                        <a:spcAft>
                          <a:spcPts val="0"/>
                        </a:spcAft>
                      </a:pPr>
                      <a:r>
                        <a:rPr lang="zh-CN" sz="2000" kern="100" dirty="0">
                          <a:solidFill>
                            <a:srgbClr val="FFFF00"/>
                          </a:solidFill>
                          <a:effectLst/>
                          <a:latin typeface="黑体" panose="02010609060101010101" pitchFamily="49" charset="-122"/>
                          <a:ea typeface="黑体" panose="02010609060101010101" pitchFamily="49" charset="-122"/>
                        </a:rPr>
                        <a:t>新标准文件</a:t>
                      </a:r>
                      <a:endParaRPr lang="zh-CN" sz="2000" kern="100" dirty="0">
                        <a:solidFill>
                          <a:srgbClr val="FFFF00"/>
                        </a:solidFill>
                        <a:effectLst/>
                        <a:latin typeface="黑体" panose="02010609060101010101" pitchFamily="49" charset="-122"/>
                        <a:ea typeface="黑体" panose="02010609060101010101" pitchFamily="49" charset="-122"/>
                        <a:cs typeface="Times New Roman" panose="02020603050405020304" pitchFamily="18" charset="0"/>
                      </a:endParaRPr>
                    </a:p>
                  </a:txBody>
                  <a:tcPr marL="68574" marR="68574" marT="0" marB="0" anchor="ctr">
                    <a:solidFill>
                      <a:schemeClr val="tx2"/>
                    </a:solidFill>
                  </a:tcPr>
                </a:tc>
              </a:tr>
              <a:tr h="3059139">
                <a:tc>
                  <a:txBody>
                    <a:bodyPr/>
                    <a:lstStyle/>
                    <a:p>
                      <a:pPr marL="0" algn="just" defTabSz="914400" rtl="0" eaLnBrk="1" latinLnBrk="0" hangingPunct="1">
                        <a:spcAft>
                          <a:spcPts val="0"/>
                        </a:spcAft>
                      </a:pPr>
                      <a:endParaRPr lang="zh-CN" altLang="zh-CN" sz="1800" b="1" kern="100" dirty="0" smtClean="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zh-CN" sz="1800" b="1" kern="100" dirty="0" smtClean="0">
                          <a:solidFill>
                            <a:schemeClr val="bg2"/>
                          </a:solidFill>
                          <a:effectLst/>
                          <a:latin typeface="黑体" panose="02010609060101010101" pitchFamily="49" charset="-122"/>
                          <a:ea typeface="黑体" panose="02010609060101010101" pitchFamily="49" charset="-122"/>
                          <a:cs typeface="+mn-cs"/>
                        </a:rPr>
                        <a:t>第二</a:t>
                      </a:r>
                      <a:r>
                        <a:rPr lang="zh-CN" altLang="zh-CN" sz="1800" b="1" kern="100" dirty="0">
                          <a:solidFill>
                            <a:schemeClr val="bg2"/>
                          </a:solidFill>
                          <a:effectLst/>
                          <a:latin typeface="黑体" panose="02010609060101010101" pitchFamily="49" charset="-122"/>
                          <a:ea typeface="黑体" panose="02010609060101010101" pitchFamily="49" charset="-122"/>
                          <a:cs typeface="+mn-cs"/>
                        </a:rPr>
                        <a:t>卷</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第六章 图纸</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第三卷</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第七章 技术规范</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第四卷</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第八章 投标文件格式</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附录一 工程量清单固化方法说明</a:t>
                      </a:r>
                      <a:endParaRPr lang="zh-CN" sz="1800" b="1" kern="100" dirty="0">
                        <a:solidFill>
                          <a:schemeClr val="bg2"/>
                        </a:solidFill>
                        <a:effectLst/>
                        <a:latin typeface="黑体" panose="02010609060101010101" pitchFamily="49" charset="-122"/>
                        <a:ea typeface="黑体" panose="02010609060101010101" pitchFamily="49" charset="-122"/>
                        <a:cs typeface="+mn-cs"/>
                      </a:endParaRPr>
                    </a:p>
                  </a:txBody>
                  <a:tcPr marL="68574" marR="68574" marT="0" marB="0">
                    <a:solidFill>
                      <a:schemeClr val="tx2"/>
                    </a:solidFill>
                  </a:tcPr>
                </a:tc>
                <a:tc>
                  <a:txBody>
                    <a:bodyPr/>
                    <a:lstStyle/>
                    <a:p>
                      <a:pPr marL="0" algn="just" defTabSz="914400" rtl="0" eaLnBrk="1" latinLnBrk="0" hangingPunct="1">
                        <a:spcAft>
                          <a:spcPts val="0"/>
                        </a:spcAft>
                      </a:pPr>
                      <a:r>
                        <a:rPr lang="zh-CN" altLang="zh-CN" sz="1800" b="1" kern="100" dirty="0" smtClean="0">
                          <a:solidFill>
                            <a:schemeClr val="bg2"/>
                          </a:solidFill>
                          <a:effectLst/>
                          <a:latin typeface="黑体" panose="02010609060101010101" pitchFamily="49" charset="-122"/>
                          <a:ea typeface="黑体" panose="02010609060101010101" pitchFamily="49" charset="-122"/>
                          <a:cs typeface="+mn-cs"/>
                        </a:rPr>
                        <a:t>第二</a:t>
                      </a:r>
                      <a:r>
                        <a:rPr lang="zh-CN" altLang="zh-CN" sz="1800" b="1" kern="100" dirty="0">
                          <a:solidFill>
                            <a:schemeClr val="bg2"/>
                          </a:solidFill>
                          <a:effectLst/>
                          <a:latin typeface="黑体" panose="02010609060101010101" pitchFamily="49" charset="-122"/>
                          <a:ea typeface="黑体" panose="02010609060101010101" pitchFamily="49" charset="-122"/>
                          <a:cs typeface="+mn-cs"/>
                        </a:rPr>
                        <a:t>卷</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第六章 图纸</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第三卷</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第七章 技术规范</a:t>
                      </a:r>
                    </a:p>
                    <a:p>
                      <a:pPr marL="0" algn="just" defTabSz="914400" rtl="0" eaLnBrk="1" latinLnBrk="0" hangingPunct="1">
                        <a:spcAft>
                          <a:spcPts val="0"/>
                        </a:spcAft>
                      </a:pPr>
                      <a:r>
                        <a:rPr lang="zh-CN" altLang="zh-CN" sz="1800" b="1" kern="100" dirty="0">
                          <a:solidFill>
                            <a:srgbClr val="FFFF00"/>
                          </a:solidFill>
                          <a:effectLst/>
                          <a:latin typeface="黑体" panose="02010609060101010101" pitchFamily="49" charset="-122"/>
                          <a:ea typeface="黑体" panose="02010609060101010101" pitchFamily="49" charset="-122"/>
                          <a:cs typeface="+mn-cs"/>
                        </a:rPr>
                        <a:t>第八章 工程量清单</a:t>
                      </a:r>
                      <a:r>
                        <a:rPr lang="zh-CN" altLang="zh-CN" sz="1800" b="1" kern="100" dirty="0" smtClean="0">
                          <a:solidFill>
                            <a:srgbClr val="FFFF00"/>
                          </a:solidFill>
                          <a:effectLst/>
                          <a:latin typeface="黑体" panose="02010609060101010101" pitchFamily="49" charset="-122"/>
                          <a:ea typeface="黑体" panose="02010609060101010101" pitchFamily="49" charset="-122"/>
                          <a:cs typeface="+mn-cs"/>
                        </a:rPr>
                        <a:t>计量</a:t>
                      </a:r>
                      <a:r>
                        <a:rPr lang="zh-CN" altLang="en-US" sz="1800" b="1" kern="100" dirty="0" smtClean="0">
                          <a:solidFill>
                            <a:srgbClr val="FFFF00"/>
                          </a:solidFill>
                          <a:effectLst/>
                          <a:latin typeface="黑体" panose="02010609060101010101" pitchFamily="49" charset="-122"/>
                          <a:ea typeface="黑体" panose="02010609060101010101" pitchFamily="49" charset="-122"/>
                          <a:cs typeface="+mn-cs"/>
                        </a:rPr>
                        <a:t>规则</a:t>
                      </a:r>
                      <a:endParaRPr lang="zh-CN" altLang="zh-CN" sz="1800" b="1" kern="100" dirty="0">
                        <a:solidFill>
                          <a:srgbClr val="FFFF00"/>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第四卷</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第九章 投标文件格式</a:t>
                      </a:r>
                    </a:p>
                    <a:p>
                      <a:pPr marL="0" algn="just" defTabSz="914400" rtl="0" eaLnBrk="1" latinLnBrk="0" hangingPunct="1">
                        <a:spcAft>
                          <a:spcPts val="0"/>
                        </a:spcAft>
                      </a:pPr>
                      <a:r>
                        <a:rPr lang="zh-CN" altLang="zh-CN" sz="1800" b="1" kern="100" dirty="0" smtClean="0">
                          <a:solidFill>
                            <a:srgbClr val="FFFF00"/>
                          </a:solidFill>
                          <a:effectLst/>
                          <a:latin typeface="黑体" panose="02010609060101010101" pitchFamily="49" charset="-122"/>
                          <a:ea typeface="黑体" panose="02010609060101010101" pitchFamily="49" charset="-122"/>
                          <a:cs typeface="+mn-cs"/>
                        </a:rPr>
                        <a:t>附录 </a:t>
                      </a:r>
                      <a:r>
                        <a:rPr lang="zh-CN" altLang="zh-CN" sz="1800" b="1" kern="100" dirty="0">
                          <a:solidFill>
                            <a:srgbClr val="FFFF00"/>
                          </a:solidFill>
                          <a:effectLst/>
                          <a:latin typeface="黑体" panose="02010609060101010101" pitchFamily="49" charset="-122"/>
                          <a:ea typeface="黑体" panose="02010609060101010101" pitchFamily="49" charset="-122"/>
                          <a:cs typeface="+mn-cs"/>
                        </a:rPr>
                        <a:t>采用电子招标投标条款示例</a:t>
                      </a:r>
                      <a:endParaRPr lang="zh-CN" sz="1800" b="1" kern="100" dirty="0">
                        <a:solidFill>
                          <a:srgbClr val="FFFF00"/>
                        </a:solidFill>
                        <a:effectLst/>
                        <a:latin typeface="黑体" panose="02010609060101010101" pitchFamily="49" charset="-122"/>
                        <a:ea typeface="黑体" panose="02010609060101010101" pitchFamily="49" charset="-122"/>
                        <a:cs typeface="+mn-cs"/>
                      </a:endParaRPr>
                    </a:p>
                  </a:txBody>
                  <a:tcPr marL="68574" marR="68574" marT="0" marB="0">
                    <a:solidFill>
                      <a:schemeClr val="tx2"/>
                    </a:solidFill>
                  </a:tcPr>
                </a:tc>
              </a:tr>
            </a:tbl>
          </a:graphicData>
        </a:graphic>
      </p:graphicFrame>
    </p:spTree>
    <p:extLst>
      <p:ext uri="{BB962C8B-B14F-4D97-AF65-F5344CB8AC3E}">
        <p14:creationId xmlns:p14="http://schemas.microsoft.com/office/powerpoint/2010/main" xmlns="" val="198828079"/>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国家最新的招标范围和规模标准已公布</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cstate="print"/>
          <a:srcRect/>
          <a:stretch>
            <a:fillRect/>
          </a:stretch>
        </p:blipFill>
        <p:spPr bwMode="auto">
          <a:xfrm>
            <a:off x="1259632" y="769268"/>
            <a:ext cx="6336704" cy="4203241"/>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878272" cy="584245"/>
          </a:xfrm>
        </p:spPr>
        <p:txBody>
          <a:bodyPr>
            <a:normAutofit/>
          </a:bodyPr>
          <a:lstStyle/>
          <a:p>
            <a:r>
              <a:rPr lang="zh-CN" altLang="en-US" dirty="0" smtClean="0"/>
              <a:t>公路标准文件（</a:t>
            </a:r>
            <a:r>
              <a:rPr lang="en-US" altLang="zh-CN" dirty="0" smtClean="0"/>
              <a:t>2018</a:t>
            </a:r>
            <a:r>
              <a:rPr lang="zh-CN" altLang="en-US" dirty="0" smtClean="0"/>
              <a:t>年版）的基本框架（勘察设计招标文件）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6" name="表格 5"/>
          <p:cNvGraphicFramePr>
            <a:graphicFrameLocks noGrp="1"/>
          </p:cNvGraphicFramePr>
          <p:nvPr/>
        </p:nvGraphicFramePr>
        <p:xfrm>
          <a:off x="1187624" y="841276"/>
          <a:ext cx="6842125" cy="4272434"/>
        </p:xfrm>
        <a:graphic>
          <a:graphicData uri="http://schemas.openxmlformats.org/drawingml/2006/table">
            <a:tbl>
              <a:tblPr firstRow="1" firstCol="1" bandRow="1">
                <a:tableStyleId>{5C22544A-7EE6-4342-B048-85BDC9FD1C3A}</a:tableStyleId>
              </a:tblPr>
              <a:tblGrid>
                <a:gridCol w="3420646"/>
                <a:gridCol w="3421479"/>
              </a:tblGrid>
              <a:tr h="431954">
                <a:tc>
                  <a:txBody>
                    <a:bodyPr/>
                    <a:lstStyle/>
                    <a:p>
                      <a:pPr algn="ctr">
                        <a:spcAft>
                          <a:spcPts val="0"/>
                        </a:spcAft>
                      </a:pPr>
                      <a:r>
                        <a:rPr lang="zh-CN" sz="1800" kern="100" dirty="0">
                          <a:solidFill>
                            <a:srgbClr val="FFFF00"/>
                          </a:solidFill>
                          <a:effectLst/>
                          <a:latin typeface="黑体" panose="02010609060101010101" pitchFamily="49" charset="-122"/>
                          <a:ea typeface="黑体" panose="02010609060101010101" pitchFamily="49" charset="-122"/>
                        </a:rPr>
                        <a:t>原标准文件</a:t>
                      </a:r>
                      <a:endParaRPr lang="zh-CN" sz="1800" kern="100" dirty="0">
                        <a:solidFill>
                          <a:srgbClr val="FFFF00"/>
                        </a:solidFill>
                        <a:effectLst/>
                        <a:latin typeface="黑体" panose="02010609060101010101" pitchFamily="49" charset="-122"/>
                        <a:ea typeface="黑体" panose="02010609060101010101" pitchFamily="49" charset="-122"/>
                        <a:cs typeface="Times New Roman" panose="02020603050405020304" pitchFamily="18" charset="0"/>
                      </a:endParaRPr>
                    </a:p>
                  </a:txBody>
                  <a:tcPr marL="68592" marR="68592" marT="0" marB="0" anchor="ctr">
                    <a:solidFill>
                      <a:schemeClr val="tx2"/>
                    </a:solidFill>
                  </a:tcPr>
                </a:tc>
                <a:tc>
                  <a:txBody>
                    <a:bodyPr/>
                    <a:lstStyle/>
                    <a:p>
                      <a:pPr algn="ctr">
                        <a:spcAft>
                          <a:spcPts val="0"/>
                        </a:spcAft>
                      </a:pPr>
                      <a:r>
                        <a:rPr lang="zh-CN" sz="1800" kern="100" dirty="0">
                          <a:solidFill>
                            <a:srgbClr val="FFFF00"/>
                          </a:solidFill>
                          <a:effectLst/>
                          <a:latin typeface="黑体" panose="02010609060101010101" pitchFamily="49" charset="-122"/>
                          <a:ea typeface="黑体" panose="02010609060101010101" pitchFamily="49" charset="-122"/>
                        </a:rPr>
                        <a:t>新标准文件</a:t>
                      </a:r>
                      <a:endParaRPr lang="zh-CN" sz="1800" kern="100" dirty="0">
                        <a:solidFill>
                          <a:srgbClr val="FFFF00"/>
                        </a:solidFill>
                        <a:effectLst/>
                        <a:latin typeface="黑体" panose="02010609060101010101" pitchFamily="49" charset="-122"/>
                        <a:ea typeface="黑体" panose="02010609060101010101" pitchFamily="49" charset="-122"/>
                        <a:cs typeface="Times New Roman" panose="02020603050405020304" pitchFamily="18" charset="0"/>
                      </a:endParaRPr>
                    </a:p>
                  </a:txBody>
                  <a:tcPr marL="68592" marR="68592" marT="0" marB="0" anchor="ctr">
                    <a:solidFill>
                      <a:schemeClr val="tx2"/>
                    </a:solidFill>
                  </a:tcPr>
                </a:tc>
              </a:tr>
              <a:tr h="3012921">
                <a:tc>
                  <a:txBody>
                    <a:bodyPr/>
                    <a:lstStyle/>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第一章 招标公告</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第二章 投标人须知</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第三章 评标办法</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第四章 合同条款及</a:t>
                      </a:r>
                      <a:r>
                        <a:rPr lang="zh-CN" altLang="zh-CN" sz="1800" b="1" kern="100" dirty="0" smtClean="0">
                          <a:solidFill>
                            <a:schemeClr val="bg2"/>
                          </a:solidFill>
                          <a:effectLst/>
                          <a:latin typeface="黑体" panose="02010609060101010101" pitchFamily="49" charset="-122"/>
                          <a:ea typeface="黑体" panose="02010609060101010101" pitchFamily="49" charset="-122"/>
                          <a:cs typeface="+mn-cs"/>
                        </a:rPr>
                        <a:t>格式</a:t>
                      </a:r>
                      <a:endParaRPr lang="en-US" altLang="zh-CN" sz="1800" b="1" kern="100" dirty="0" smtClean="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en-US" sz="1800" b="1" kern="100" dirty="0" smtClean="0">
                          <a:solidFill>
                            <a:schemeClr val="bg2"/>
                          </a:solidFill>
                          <a:effectLst/>
                          <a:latin typeface="黑体" panose="02010609060101010101" pitchFamily="49" charset="-122"/>
                          <a:ea typeface="黑体" panose="02010609060101010101" pitchFamily="49" charset="-122"/>
                          <a:cs typeface="+mn-cs"/>
                        </a:rPr>
                        <a:t>第一节 通用合同条款</a:t>
                      </a:r>
                      <a:endParaRPr lang="en-US" altLang="zh-CN" sz="1800" b="1" kern="100" dirty="0" smtClean="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en-US" sz="1800" b="1" kern="100" dirty="0" smtClean="0">
                          <a:solidFill>
                            <a:schemeClr val="bg2"/>
                          </a:solidFill>
                          <a:effectLst/>
                          <a:latin typeface="黑体" panose="02010609060101010101" pitchFamily="49" charset="-122"/>
                          <a:ea typeface="黑体" panose="02010609060101010101" pitchFamily="49" charset="-122"/>
                          <a:cs typeface="+mn-cs"/>
                        </a:rPr>
                        <a:t>第二节 专用合同条款</a:t>
                      </a:r>
                      <a:endParaRPr lang="en-US" altLang="zh-CN" sz="1800" b="1" kern="100" dirty="0" smtClean="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en-US" sz="1800" b="1" kern="100" baseline="0" dirty="0" smtClean="0">
                          <a:solidFill>
                            <a:schemeClr val="bg2"/>
                          </a:solidFill>
                          <a:effectLst/>
                          <a:latin typeface="黑体" panose="02010609060101010101" pitchFamily="49" charset="-122"/>
                          <a:ea typeface="黑体" panose="02010609060101010101" pitchFamily="49" charset="-122"/>
                          <a:cs typeface="+mn-cs"/>
                        </a:rPr>
                        <a:t>第三节 合同附件格式</a:t>
                      </a:r>
                      <a:endParaRPr lang="zh-CN" altLang="zh-CN" sz="1800" b="1" kern="100" dirty="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第五章 勘察设计技术要求</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第六章 投标文件格式</a:t>
                      </a:r>
                      <a:endParaRPr lang="zh-CN" sz="1800" b="1" kern="100" dirty="0">
                        <a:solidFill>
                          <a:schemeClr val="bg2"/>
                        </a:solidFill>
                        <a:effectLst/>
                        <a:latin typeface="黑体" panose="02010609060101010101" pitchFamily="49" charset="-122"/>
                        <a:ea typeface="黑体" panose="02010609060101010101" pitchFamily="49" charset="-122"/>
                        <a:cs typeface="+mn-cs"/>
                      </a:endParaRPr>
                    </a:p>
                  </a:txBody>
                  <a:tcPr marL="68592" marR="68592" marT="0" marB="0">
                    <a:solidFill>
                      <a:schemeClr val="tx2"/>
                    </a:solidFill>
                  </a:tcPr>
                </a:tc>
                <a:tc>
                  <a:txBody>
                    <a:bodyPr/>
                    <a:lstStyle/>
                    <a:p>
                      <a:pPr marL="0" algn="just" defTabSz="914400" rtl="0" eaLnBrk="1" latinLnBrk="0" hangingPunct="1">
                        <a:spcAft>
                          <a:spcPts val="0"/>
                        </a:spcAft>
                      </a:pPr>
                      <a:r>
                        <a:rPr lang="zh-CN" altLang="en-US" sz="1800" b="1" kern="100" dirty="0" smtClean="0">
                          <a:solidFill>
                            <a:schemeClr val="bg2"/>
                          </a:solidFill>
                          <a:effectLst/>
                          <a:latin typeface="黑体" panose="02010609060101010101" pitchFamily="49" charset="-122"/>
                          <a:ea typeface="黑体" panose="02010609060101010101" pitchFamily="49" charset="-122"/>
                          <a:cs typeface="+mn-cs"/>
                        </a:rPr>
                        <a:t>第一卷</a:t>
                      </a:r>
                      <a:endParaRPr lang="en-US" altLang="zh-CN" sz="1800" b="1" kern="100" dirty="0" smtClean="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zh-CN" sz="1800" b="1" kern="100" dirty="0" smtClean="0">
                          <a:solidFill>
                            <a:schemeClr val="bg2"/>
                          </a:solidFill>
                          <a:effectLst/>
                          <a:latin typeface="黑体" panose="02010609060101010101" pitchFamily="49" charset="-122"/>
                          <a:ea typeface="黑体" panose="02010609060101010101" pitchFamily="49" charset="-122"/>
                          <a:cs typeface="+mn-cs"/>
                        </a:rPr>
                        <a:t>第一</a:t>
                      </a:r>
                      <a:r>
                        <a:rPr lang="zh-CN" altLang="zh-CN" sz="1800" b="1" kern="100" dirty="0">
                          <a:solidFill>
                            <a:schemeClr val="bg2"/>
                          </a:solidFill>
                          <a:effectLst/>
                          <a:latin typeface="黑体" panose="02010609060101010101" pitchFamily="49" charset="-122"/>
                          <a:ea typeface="黑体" panose="02010609060101010101" pitchFamily="49" charset="-122"/>
                          <a:cs typeface="+mn-cs"/>
                        </a:rPr>
                        <a:t>章 招标公告</a:t>
                      </a:r>
                      <a:r>
                        <a:rPr lang="en-US" altLang="zh-CN" sz="1800" b="1" kern="100" dirty="0">
                          <a:solidFill>
                            <a:schemeClr val="bg2"/>
                          </a:solidFill>
                          <a:effectLst/>
                          <a:latin typeface="黑体" panose="02010609060101010101" pitchFamily="49" charset="-122"/>
                          <a:ea typeface="黑体" panose="02010609060101010101" pitchFamily="49" charset="-122"/>
                          <a:cs typeface="+mn-cs"/>
                        </a:rPr>
                        <a:t>/</a:t>
                      </a:r>
                      <a:r>
                        <a:rPr lang="zh-CN" altLang="zh-CN" sz="1800" b="1" kern="100" dirty="0">
                          <a:solidFill>
                            <a:schemeClr val="bg2"/>
                          </a:solidFill>
                          <a:effectLst/>
                          <a:latin typeface="黑体" panose="02010609060101010101" pitchFamily="49" charset="-122"/>
                          <a:ea typeface="黑体" panose="02010609060101010101" pitchFamily="49" charset="-122"/>
                          <a:cs typeface="+mn-cs"/>
                        </a:rPr>
                        <a:t>投标邀请书</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第二章 投标人须知</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第三章 评标办法</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第四章 合同条款及</a:t>
                      </a:r>
                      <a:r>
                        <a:rPr lang="zh-CN" altLang="zh-CN" sz="1800" b="1" kern="100" dirty="0" smtClean="0">
                          <a:solidFill>
                            <a:schemeClr val="bg2"/>
                          </a:solidFill>
                          <a:effectLst/>
                          <a:latin typeface="黑体" panose="02010609060101010101" pitchFamily="49" charset="-122"/>
                          <a:ea typeface="黑体" panose="02010609060101010101" pitchFamily="49" charset="-122"/>
                          <a:cs typeface="+mn-cs"/>
                        </a:rPr>
                        <a:t>格式</a:t>
                      </a:r>
                      <a:endParaRPr lang="en-US" altLang="zh-CN" sz="1800" b="1" kern="100" dirty="0" smtClean="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en-US" sz="1800" b="1" kern="100" dirty="0" smtClean="0">
                          <a:solidFill>
                            <a:schemeClr val="bg2"/>
                          </a:solidFill>
                          <a:effectLst/>
                          <a:latin typeface="黑体" panose="02010609060101010101" pitchFamily="49" charset="-122"/>
                          <a:ea typeface="黑体" panose="02010609060101010101" pitchFamily="49" charset="-122"/>
                          <a:cs typeface="+mn-cs"/>
                        </a:rPr>
                        <a:t>第一节 通用合同条款</a:t>
                      </a:r>
                      <a:endParaRPr lang="en-US" altLang="zh-CN" sz="1800" b="1" kern="100" dirty="0" smtClean="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en-US" sz="1800" b="1" kern="100" dirty="0" smtClean="0">
                          <a:solidFill>
                            <a:srgbClr val="FFFF00"/>
                          </a:solidFill>
                          <a:effectLst/>
                          <a:latin typeface="黑体" panose="02010609060101010101" pitchFamily="49" charset="-122"/>
                          <a:ea typeface="黑体" panose="02010609060101010101" pitchFamily="49" charset="-122"/>
                          <a:cs typeface="+mn-cs"/>
                        </a:rPr>
                        <a:t>第二节 专用合同条款</a:t>
                      </a:r>
                      <a:endParaRPr lang="en-US" altLang="zh-CN" sz="1800" b="1" kern="100" dirty="0" smtClean="0">
                        <a:solidFill>
                          <a:srgbClr val="FFFF00"/>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en-US" sz="1800" b="1" kern="100" baseline="0" dirty="0" smtClean="0">
                          <a:solidFill>
                            <a:schemeClr val="bg2"/>
                          </a:solidFill>
                          <a:effectLst/>
                          <a:latin typeface="黑体" panose="02010609060101010101" pitchFamily="49" charset="-122"/>
                          <a:ea typeface="黑体" panose="02010609060101010101" pitchFamily="49" charset="-122"/>
                          <a:cs typeface="+mn-cs"/>
                        </a:rPr>
                        <a:t>第三节 合同附件格式</a:t>
                      </a:r>
                      <a:endParaRPr lang="en-US" altLang="zh-CN" sz="1800" b="1" kern="100" dirty="0" smtClean="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en-US" sz="1800" b="1" kern="100" dirty="0" smtClean="0">
                          <a:solidFill>
                            <a:schemeClr val="bg2"/>
                          </a:solidFill>
                          <a:effectLst/>
                          <a:latin typeface="黑体" panose="02010609060101010101" pitchFamily="49" charset="-122"/>
                          <a:ea typeface="黑体" panose="02010609060101010101" pitchFamily="49" charset="-122"/>
                          <a:cs typeface="+mn-cs"/>
                        </a:rPr>
                        <a:t>第二卷</a:t>
                      </a:r>
                      <a:endParaRPr lang="zh-CN" altLang="zh-CN" sz="1800" b="1" kern="100" dirty="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zh-CN" sz="1800" b="1" kern="100" dirty="0">
                          <a:solidFill>
                            <a:srgbClr val="FFFF00"/>
                          </a:solidFill>
                          <a:effectLst/>
                          <a:latin typeface="黑体" panose="02010609060101010101" pitchFamily="49" charset="-122"/>
                          <a:ea typeface="黑体" panose="02010609060101010101" pitchFamily="49" charset="-122"/>
                          <a:cs typeface="+mn-cs"/>
                        </a:rPr>
                        <a:t>第五章 </a:t>
                      </a:r>
                      <a:r>
                        <a:rPr lang="zh-CN" altLang="en-US" sz="1800" b="1" kern="100" dirty="0" smtClean="0">
                          <a:solidFill>
                            <a:srgbClr val="FFFF00"/>
                          </a:solidFill>
                          <a:effectLst/>
                          <a:latin typeface="黑体" panose="02010609060101010101" pitchFamily="49" charset="-122"/>
                          <a:ea typeface="黑体" panose="02010609060101010101" pitchFamily="49" charset="-122"/>
                          <a:cs typeface="+mn-cs"/>
                        </a:rPr>
                        <a:t>发包人</a:t>
                      </a:r>
                      <a:r>
                        <a:rPr lang="zh-CN" altLang="zh-CN" sz="1800" b="1" kern="100" dirty="0" smtClean="0">
                          <a:solidFill>
                            <a:srgbClr val="FFFF00"/>
                          </a:solidFill>
                          <a:effectLst/>
                          <a:latin typeface="黑体" panose="02010609060101010101" pitchFamily="49" charset="-122"/>
                          <a:ea typeface="黑体" panose="02010609060101010101" pitchFamily="49" charset="-122"/>
                          <a:cs typeface="+mn-cs"/>
                        </a:rPr>
                        <a:t>要求</a:t>
                      </a:r>
                      <a:endParaRPr lang="en-US" altLang="zh-CN" sz="1800" b="1" kern="100" dirty="0" smtClean="0">
                        <a:solidFill>
                          <a:srgbClr val="FFFF00"/>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en-US" sz="1800" b="1" kern="100" dirty="0" smtClean="0">
                          <a:solidFill>
                            <a:schemeClr val="bg2"/>
                          </a:solidFill>
                          <a:effectLst/>
                          <a:latin typeface="黑体" panose="02010609060101010101" pitchFamily="49" charset="-122"/>
                          <a:ea typeface="黑体" panose="02010609060101010101" pitchFamily="49" charset="-122"/>
                          <a:cs typeface="+mn-cs"/>
                        </a:rPr>
                        <a:t>第三卷</a:t>
                      </a:r>
                      <a:endParaRPr lang="zh-CN" altLang="zh-CN" sz="1800" b="1" kern="100" dirty="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第六章 投标文件格式</a:t>
                      </a:r>
                    </a:p>
                    <a:p>
                      <a:pPr marL="0" algn="just" defTabSz="914400" rtl="0" eaLnBrk="1" latinLnBrk="0" hangingPunct="1">
                        <a:spcAft>
                          <a:spcPts val="0"/>
                        </a:spcAft>
                      </a:pPr>
                      <a:r>
                        <a:rPr lang="zh-CN" altLang="zh-CN" sz="1800" b="1" kern="100" dirty="0">
                          <a:solidFill>
                            <a:srgbClr val="FFFF00"/>
                          </a:solidFill>
                          <a:effectLst/>
                          <a:latin typeface="黑体" panose="02010609060101010101" pitchFamily="49" charset="-122"/>
                          <a:ea typeface="黑体" panose="02010609060101010101" pitchFamily="49" charset="-122"/>
                          <a:cs typeface="+mn-cs"/>
                        </a:rPr>
                        <a:t>附录 采用电子招标投标条款示例</a:t>
                      </a:r>
                      <a:endParaRPr lang="zh-CN" sz="1800" b="1" kern="100" dirty="0">
                        <a:solidFill>
                          <a:srgbClr val="FFFF00"/>
                        </a:solidFill>
                        <a:effectLst/>
                        <a:latin typeface="黑体" panose="02010609060101010101" pitchFamily="49" charset="-122"/>
                        <a:ea typeface="黑体" panose="02010609060101010101" pitchFamily="49" charset="-122"/>
                        <a:cs typeface="+mn-cs"/>
                      </a:endParaRPr>
                    </a:p>
                  </a:txBody>
                  <a:tcPr marL="68592" marR="68592" marT="0" marB="0">
                    <a:solidFill>
                      <a:schemeClr val="tx2"/>
                    </a:solidFill>
                  </a:tcPr>
                </a:tc>
              </a:tr>
            </a:tbl>
          </a:graphicData>
        </a:graphic>
      </p:graphicFrame>
    </p:spTree>
    <p:extLst>
      <p:ext uri="{BB962C8B-B14F-4D97-AF65-F5344CB8AC3E}">
        <p14:creationId xmlns:p14="http://schemas.microsoft.com/office/powerpoint/2010/main" xmlns="" val="198828079"/>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878272" cy="584245"/>
          </a:xfrm>
        </p:spPr>
        <p:txBody>
          <a:bodyPr>
            <a:normAutofit/>
          </a:bodyPr>
          <a:lstStyle/>
          <a:p>
            <a:r>
              <a:rPr lang="zh-CN" altLang="en-US" dirty="0" smtClean="0"/>
              <a:t>公路标准文件（</a:t>
            </a:r>
            <a:r>
              <a:rPr lang="en-US" altLang="zh-CN" dirty="0" smtClean="0"/>
              <a:t>2018</a:t>
            </a:r>
            <a:r>
              <a:rPr lang="zh-CN" altLang="en-US" dirty="0" smtClean="0"/>
              <a:t>年版）的基本框架（监理招标文件）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7" name="表格 6"/>
          <p:cNvGraphicFramePr>
            <a:graphicFrameLocks noGrp="1"/>
          </p:cNvGraphicFramePr>
          <p:nvPr/>
        </p:nvGraphicFramePr>
        <p:xfrm>
          <a:off x="1115616" y="841276"/>
          <a:ext cx="6911975" cy="4176464"/>
        </p:xfrm>
        <a:graphic>
          <a:graphicData uri="http://schemas.openxmlformats.org/drawingml/2006/table">
            <a:tbl>
              <a:tblPr firstRow="1" firstCol="1" bandRow="1">
                <a:tableStyleId>{5C22544A-7EE6-4342-B048-85BDC9FD1C3A}</a:tableStyleId>
              </a:tblPr>
              <a:tblGrid>
                <a:gridCol w="3743986">
                  <a:extLst>
                    <a:ext uri="{9D8B030D-6E8A-4147-A177-3AD203B41FA5}">
                      <a16:colId xmlns:a16="http://schemas.microsoft.com/office/drawing/2014/main" xmlns="" val="1751098020"/>
                    </a:ext>
                  </a:extLst>
                </a:gridCol>
                <a:gridCol w="3167989">
                  <a:extLst>
                    <a:ext uri="{9D8B030D-6E8A-4147-A177-3AD203B41FA5}">
                      <a16:colId xmlns:a16="http://schemas.microsoft.com/office/drawing/2014/main" xmlns="" val="4027553154"/>
                    </a:ext>
                  </a:extLst>
                </a:gridCol>
              </a:tblGrid>
              <a:tr h="437799">
                <a:tc>
                  <a:txBody>
                    <a:bodyPr/>
                    <a:lstStyle/>
                    <a:p>
                      <a:pPr marL="0" algn="ctr" defTabSz="914400" rtl="0" eaLnBrk="1" latinLnBrk="0" hangingPunct="1">
                        <a:spcAft>
                          <a:spcPts val="0"/>
                        </a:spcAft>
                      </a:pPr>
                      <a:r>
                        <a:rPr lang="zh-CN" sz="2000" b="1" kern="100" dirty="0">
                          <a:solidFill>
                            <a:srgbClr val="FFFF00"/>
                          </a:solidFill>
                          <a:effectLst/>
                          <a:latin typeface="黑体" panose="02010609060101010101" pitchFamily="49" charset="-122"/>
                          <a:ea typeface="黑体" panose="02010609060101010101" pitchFamily="49" charset="-122"/>
                          <a:cs typeface="+mn-cs"/>
                        </a:rPr>
                        <a:t>原标准文件</a:t>
                      </a:r>
                    </a:p>
                  </a:txBody>
                  <a:tcPr marL="68570" marR="68570" marT="0" marB="0" anchor="ctr">
                    <a:solidFill>
                      <a:schemeClr val="tx2"/>
                    </a:solidFill>
                  </a:tcPr>
                </a:tc>
                <a:tc>
                  <a:txBody>
                    <a:bodyPr/>
                    <a:lstStyle/>
                    <a:p>
                      <a:pPr marL="0" algn="ctr" defTabSz="914400" rtl="0" eaLnBrk="1" latinLnBrk="0" hangingPunct="1">
                        <a:spcAft>
                          <a:spcPts val="0"/>
                        </a:spcAft>
                      </a:pPr>
                      <a:r>
                        <a:rPr lang="zh-CN" sz="2000" b="1" kern="100" dirty="0">
                          <a:solidFill>
                            <a:srgbClr val="FFFF00"/>
                          </a:solidFill>
                          <a:effectLst/>
                          <a:latin typeface="黑体" panose="02010609060101010101" pitchFamily="49" charset="-122"/>
                          <a:ea typeface="黑体" panose="02010609060101010101" pitchFamily="49" charset="-122"/>
                          <a:cs typeface="+mn-cs"/>
                        </a:rPr>
                        <a:t>新标准文件</a:t>
                      </a:r>
                    </a:p>
                  </a:txBody>
                  <a:tcPr marL="68570" marR="68570" marT="0" marB="0" anchor="ctr">
                    <a:solidFill>
                      <a:schemeClr val="tx2"/>
                    </a:solidFill>
                  </a:tcPr>
                </a:tc>
                <a:extLst>
                  <a:ext uri="{0D108BD9-81ED-4DB2-BD59-A6C34878D82A}">
                    <a16:rowId xmlns:a16="http://schemas.microsoft.com/office/drawing/2014/main" xmlns="" val="307898364"/>
                  </a:ext>
                </a:extLst>
              </a:tr>
              <a:tr h="3738665">
                <a:tc>
                  <a:txBody>
                    <a:bodyPr/>
                    <a:lstStyle/>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第一卷</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第一篇 招标公告</a:t>
                      </a:r>
                      <a:r>
                        <a:rPr lang="en-US" altLang="zh-CN" sz="1800" b="1" kern="100" dirty="0">
                          <a:solidFill>
                            <a:schemeClr val="bg2"/>
                          </a:solidFill>
                          <a:effectLst/>
                          <a:latin typeface="黑体" panose="02010609060101010101" pitchFamily="49" charset="-122"/>
                          <a:ea typeface="黑体" panose="02010609060101010101" pitchFamily="49" charset="-122"/>
                          <a:cs typeface="+mn-cs"/>
                        </a:rPr>
                        <a:t>/</a:t>
                      </a:r>
                      <a:r>
                        <a:rPr lang="zh-CN" altLang="zh-CN" sz="1800" b="1" kern="100" dirty="0">
                          <a:solidFill>
                            <a:schemeClr val="bg2"/>
                          </a:solidFill>
                          <a:effectLst/>
                          <a:latin typeface="黑体" panose="02010609060101010101" pitchFamily="49" charset="-122"/>
                          <a:ea typeface="黑体" panose="02010609060101010101" pitchFamily="49" charset="-122"/>
                          <a:cs typeface="+mn-cs"/>
                        </a:rPr>
                        <a:t>投标邀请书</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第二篇 投标人须知</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第三篇 合同通用条款</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第四篇 合同专用</a:t>
                      </a:r>
                      <a:r>
                        <a:rPr lang="zh-CN" altLang="zh-CN" sz="1800" b="1" kern="100" dirty="0" smtClean="0">
                          <a:solidFill>
                            <a:schemeClr val="bg2"/>
                          </a:solidFill>
                          <a:effectLst/>
                          <a:latin typeface="黑体" panose="02010609060101010101" pitchFamily="49" charset="-122"/>
                          <a:ea typeface="黑体" panose="02010609060101010101" pitchFamily="49" charset="-122"/>
                          <a:cs typeface="+mn-cs"/>
                        </a:rPr>
                        <a:t>条款</a:t>
                      </a:r>
                      <a:endParaRPr lang="en-US" altLang="zh-CN" sz="1800" b="1" kern="100" dirty="0" smtClean="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zh-CN" sz="1800" b="1" kern="100" dirty="0" smtClean="0">
                          <a:solidFill>
                            <a:schemeClr val="bg2"/>
                          </a:solidFill>
                          <a:effectLst/>
                          <a:latin typeface="黑体" panose="02010609060101010101" pitchFamily="49" charset="-122"/>
                          <a:ea typeface="黑体" panose="02010609060101010101" pitchFamily="49" charset="-122"/>
                          <a:cs typeface="+mn-cs"/>
                        </a:rPr>
                        <a:t>第二</a:t>
                      </a:r>
                      <a:r>
                        <a:rPr lang="zh-CN" altLang="zh-CN" sz="1800" b="1" kern="100" dirty="0">
                          <a:solidFill>
                            <a:schemeClr val="bg2"/>
                          </a:solidFill>
                          <a:effectLst/>
                          <a:latin typeface="黑体" panose="02010609060101010101" pitchFamily="49" charset="-122"/>
                          <a:ea typeface="黑体" panose="02010609060101010101" pitchFamily="49" charset="-122"/>
                          <a:cs typeface="+mn-cs"/>
                        </a:rPr>
                        <a:t>卷</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第五篇 监理规范</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第六篇 工程专用规范</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第七篇 技术</a:t>
                      </a:r>
                      <a:r>
                        <a:rPr lang="zh-CN" altLang="zh-CN" sz="1800" b="1" kern="100" dirty="0" smtClean="0">
                          <a:solidFill>
                            <a:schemeClr val="bg2"/>
                          </a:solidFill>
                          <a:effectLst/>
                          <a:latin typeface="黑体" panose="02010609060101010101" pitchFamily="49" charset="-122"/>
                          <a:ea typeface="黑体" panose="02010609060101010101" pitchFamily="49" charset="-122"/>
                          <a:cs typeface="+mn-cs"/>
                        </a:rPr>
                        <a:t>规范</a:t>
                      </a:r>
                      <a:endParaRPr lang="zh-CN" sz="1800" b="1" kern="100" dirty="0">
                        <a:solidFill>
                          <a:schemeClr val="bg2"/>
                        </a:solidFill>
                        <a:effectLst/>
                        <a:latin typeface="黑体" panose="02010609060101010101" pitchFamily="49" charset="-122"/>
                        <a:ea typeface="黑体" panose="02010609060101010101" pitchFamily="49" charset="-122"/>
                        <a:cs typeface="+mn-cs"/>
                      </a:endParaRPr>
                    </a:p>
                  </a:txBody>
                  <a:tcPr marL="68570" marR="68570" marT="0" marB="0">
                    <a:solidFill>
                      <a:schemeClr val="tx2"/>
                    </a:solidFill>
                  </a:tcPr>
                </a:tc>
                <a:tc>
                  <a:txBody>
                    <a:bodyPr/>
                    <a:lstStyle/>
                    <a:p>
                      <a:pPr marL="0" algn="just" defTabSz="914400" rtl="0" eaLnBrk="1" latinLnBrk="0" hangingPunct="1">
                        <a:spcAft>
                          <a:spcPts val="0"/>
                        </a:spcAft>
                      </a:pPr>
                      <a:r>
                        <a:rPr lang="zh-CN" altLang="en-US" sz="1800" b="1" kern="100" dirty="0" smtClean="0">
                          <a:solidFill>
                            <a:schemeClr val="bg2"/>
                          </a:solidFill>
                          <a:effectLst/>
                          <a:latin typeface="黑体" panose="02010609060101010101" pitchFamily="49" charset="-122"/>
                          <a:ea typeface="黑体" panose="02010609060101010101" pitchFamily="49" charset="-122"/>
                          <a:cs typeface="+mn-cs"/>
                        </a:rPr>
                        <a:t>第一卷</a:t>
                      </a:r>
                      <a:endParaRPr lang="en-US" altLang="zh-CN" sz="1800" b="1" kern="100" dirty="0" smtClean="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zh-CN" sz="1800" b="1" kern="100" dirty="0" smtClean="0">
                          <a:solidFill>
                            <a:schemeClr val="bg2"/>
                          </a:solidFill>
                          <a:effectLst/>
                          <a:latin typeface="黑体" panose="02010609060101010101" pitchFamily="49" charset="-122"/>
                          <a:ea typeface="黑体" panose="02010609060101010101" pitchFamily="49" charset="-122"/>
                          <a:cs typeface="+mn-cs"/>
                        </a:rPr>
                        <a:t>第一</a:t>
                      </a:r>
                      <a:r>
                        <a:rPr lang="zh-CN" altLang="zh-CN" sz="1800" b="1" kern="100" dirty="0">
                          <a:solidFill>
                            <a:schemeClr val="bg2"/>
                          </a:solidFill>
                          <a:effectLst/>
                          <a:latin typeface="黑体" panose="02010609060101010101" pitchFamily="49" charset="-122"/>
                          <a:ea typeface="黑体" panose="02010609060101010101" pitchFamily="49" charset="-122"/>
                          <a:cs typeface="+mn-cs"/>
                        </a:rPr>
                        <a:t>章 招标公告</a:t>
                      </a:r>
                      <a:r>
                        <a:rPr lang="en-US" altLang="zh-CN" sz="1800" b="1" kern="100" dirty="0">
                          <a:solidFill>
                            <a:schemeClr val="bg2"/>
                          </a:solidFill>
                          <a:effectLst/>
                          <a:latin typeface="黑体" panose="02010609060101010101" pitchFamily="49" charset="-122"/>
                          <a:ea typeface="黑体" panose="02010609060101010101" pitchFamily="49" charset="-122"/>
                          <a:cs typeface="+mn-cs"/>
                        </a:rPr>
                        <a:t>/</a:t>
                      </a:r>
                      <a:r>
                        <a:rPr lang="zh-CN" altLang="zh-CN" sz="1800" b="1" kern="100" dirty="0">
                          <a:solidFill>
                            <a:schemeClr val="bg2"/>
                          </a:solidFill>
                          <a:effectLst/>
                          <a:latin typeface="黑体" panose="02010609060101010101" pitchFamily="49" charset="-122"/>
                          <a:ea typeface="黑体" panose="02010609060101010101" pitchFamily="49" charset="-122"/>
                          <a:cs typeface="+mn-cs"/>
                        </a:rPr>
                        <a:t>投标邀请书</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第二章 投标人须知</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第三章 评标办法</a:t>
                      </a:r>
                    </a:p>
                    <a:p>
                      <a:pPr marL="0" algn="just" defTabSz="914400" rtl="0" eaLnBrk="1" latinLnBrk="0" hangingPunct="1">
                        <a:spcAft>
                          <a:spcPts val="0"/>
                        </a:spcAft>
                      </a:pPr>
                      <a:r>
                        <a:rPr lang="zh-CN" altLang="zh-CN" sz="1800" b="1" kern="100" dirty="0">
                          <a:solidFill>
                            <a:srgbClr val="FFFF00"/>
                          </a:solidFill>
                          <a:effectLst/>
                          <a:latin typeface="黑体" panose="02010609060101010101" pitchFamily="49" charset="-122"/>
                          <a:ea typeface="黑体" panose="02010609060101010101" pitchFamily="49" charset="-122"/>
                          <a:cs typeface="+mn-cs"/>
                        </a:rPr>
                        <a:t>第四章 合同条款及</a:t>
                      </a:r>
                      <a:r>
                        <a:rPr lang="zh-CN" altLang="zh-CN" sz="1800" b="1" kern="100" dirty="0" smtClean="0">
                          <a:solidFill>
                            <a:srgbClr val="FFFF00"/>
                          </a:solidFill>
                          <a:effectLst/>
                          <a:latin typeface="黑体" panose="02010609060101010101" pitchFamily="49" charset="-122"/>
                          <a:ea typeface="黑体" panose="02010609060101010101" pitchFamily="49" charset="-122"/>
                          <a:cs typeface="+mn-cs"/>
                        </a:rPr>
                        <a:t>格式</a:t>
                      </a:r>
                      <a:endParaRPr lang="en-US" altLang="zh-CN" sz="1800" b="1" kern="100" dirty="0" smtClean="0">
                        <a:solidFill>
                          <a:srgbClr val="FFFF00"/>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en-US" sz="1800" b="1" kern="100" dirty="0" smtClean="0">
                          <a:solidFill>
                            <a:srgbClr val="FFFF00"/>
                          </a:solidFill>
                          <a:effectLst/>
                          <a:latin typeface="黑体" panose="02010609060101010101" pitchFamily="49" charset="-122"/>
                          <a:ea typeface="黑体" panose="02010609060101010101" pitchFamily="49" charset="-122"/>
                          <a:cs typeface="+mn-cs"/>
                        </a:rPr>
                        <a:t>第一节 通用合同条款</a:t>
                      </a:r>
                      <a:endParaRPr lang="en-US" altLang="zh-CN" sz="1800" b="1" kern="100" dirty="0" smtClean="0">
                        <a:solidFill>
                          <a:srgbClr val="FFFF00"/>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en-US" sz="1800" b="1" kern="100" dirty="0" smtClean="0">
                          <a:solidFill>
                            <a:srgbClr val="FFFF00"/>
                          </a:solidFill>
                          <a:effectLst/>
                          <a:latin typeface="黑体" panose="02010609060101010101" pitchFamily="49" charset="-122"/>
                          <a:ea typeface="黑体" panose="02010609060101010101" pitchFamily="49" charset="-122"/>
                          <a:cs typeface="+mn-cs"/>
                        </a:rPr>
                        <a:t>第二节 专用合同条款</a:t>
                      </a:r>
                      <a:endParaRPr lang="en-US" altLang="zh-CN" sz="1800" b="1" kern="100" dirty="0" smtClean="0">
                        <a:solidFill>
                          <a:srgbClr val="FFFF00"/>
                        </a:solidFill>
                        <a:effectLst/>
                        <a:latin typeface="黑体" panose="02010609060101010101" pitchFamily="49" charset="-122"/>
                        <a:ea typeface="黑体" panose="02010609060101010101" pitchFamily="49" charset="-122"/>
                        <a:cs typeface="+mn-cs"/>
                      </a:endParaRPr>
                    </a:p>
                    <a:p>
                      <a:pPr marL="0" indent="360000" algn="just" defTabSz="914400" rtl="0" eaLnBrk="1" latinLnBrk="0" hangingPunct="1">
                        <a:spcAft>
                          <a:spcPts val="0"/>
                        </a:spcAft>
                      </a:pPr>
                      <a:r>
                        <a:rPr lang="en-US" altLang="zh-CN" sz="1800" b="1" kern="100" dirty="0" smtClean="0">
                          <a:solidFill>
                            <a:srgbClr val="FFFF00"/>
                          </a:solidFill>
                          <a:effectLst/>
                          <a:latin typeface="黑体" panose="02010609060101010101" pitchFamily="49" charset="-122"/>
                          <a:ea typeface="黑体" panose="02010609060101010101" pitchFamily="49" charset="-122"/>
                          <a:cs typeface="+mn-cs"/>
                        </a:rPr>
                        <a:t>A.</a:t>
                      </a:r>
                      <a:r>
                        <a:rPr lang="zh-CN" altLang="en-US" sz="1800" b="1" kern="100" dirty="0" smtClean="0">
                          <a:solidFill>
                            <a:srgbClr val="FFFF00"/>
                          </a:solidFill>
                          <a:effectLst/>
                          <a:latin typeface="黑体" panose="02010609060101010101" pitchFamily="49" charset="-122"/>
                          <a:ea typeface="黑体" panose="02010609060101010101" pitchFamily="49" charset="-122"/>
                          <a:cs typeface="+mn-cs"/>
                        </a:rPr>
                        <a:t>公路工程专用合同条款</a:t>
                      </a:r>
                      <a:endParaRPr lang="en-US" altLang="zh-CN" sz="1800" b="1" kern="100" dirty="0" smtClean="0">
                        <a:solidFill>
                          <a:srgbClr val="FFFF00"/>
                        </a:solidFill>
                        <a:effectLst/>
                        <a:latin typeface="黑体" panose="02010609060101010101" pitchFamily="49" charset="-122"/>
                        <a:ea typeface="黑体" panose="02010609060101010101" pitchFamily="49" charset="-122"/>
                        <a:cs typeface="+mn-cs"/>
                      </a:endParaRPr>
                    </a:p>
                    <a:p>
                      <a:pPr marL="0" indent="360000" algn="just" defTabSz="914400" rtl="0" eaLnBrk="1" latinLnBrk="0" hangingPunct="1">
                        <a:spcAft>
                          <a:spcPts val="0"/>
                        </a:spcAft>
                      </a:pPr>
                      <a:r>
                        <a:rPr lang="en-US" altLang="zh-CN" sz="1800" b="1" kern="100" dirty="0" smtClean="0">
                          <a:solidFill>
                            <a:srgbClr val="FFFF00"/>
                          </a:solidFill>
                          <a:effectLst/>
                          <a:latin typeface="黑体" panose="02010609060101010101" pitchFamily="49" charset="-122"/>
                          <a:ea typeface="黑体" panose="02010609060101010101" pitchFamily="49" charset="-122"/>
                          <a:cs typeface="+mn-cs"/>
                        </a:rPr>
                        <a:t>B.</a:t>
                      </a:r>
                      <a:r>
                        <a:rPr lang="zh-CN" altLang="en-US" sz="1800" b="1" kern="100" baseline="0" dirty="0" smtClean="0">
                          <a:solidFill>
                            <a:srgbClr val="FFFF00"/>
                          </a:solidFill>
                          <a:effectLst/>
                          <a:latin typeface="黑体" panose="02010609060101010101" pitchFamily="49" charset="-122"/>
                          <a:ea typeface="黑体" panose="02010609060101010101" pitchFamily="49" charset="-122"/>
                          <a:cs typeface="+mn-cs"/>
                        </a:rPr>
                        <a:t>项目专用合同条款</a:t>
                      </a:r>
                      <a:endParaRPr lang="en-US" altLang="zh-CN" sz="1800" b="1" kern="100" baseline="0" dirty="0" smtClean="0">
                        <a:solidFill>
                          <a:srgbClr val="FFFF00"/>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en-US" sz="1800" b="1" kern="100" baseline="0" dirty="0" smtClean="0">
                          <a:solidFill>
                            <a:srgbClr val="FFFF00"/>
                          </a:solidFill>
                          <a:effectLst/>
                          <a:latin typeface="黑体" panose="02010609060101010101" pitchFamily="49" charset="-122"/>
                          <a:ea typeface="黑体" panose="02010609060101010101" pitchFamily="49" charset="-122"/>
                          <a:cs typeface="+mn-cs"/>
                        </a:rPr>
                        <a:t>第三节 合同附件格式</a:t>
                      </a:r>
                      <a:endParaRPr lang="zh-CN" sz="1800" b="1" kern="100" dirty="0">
                        <a:solidFill>
                          <a:srgbClr val="FFFF00"/>
                        </a:solidFill>
                        <a:effectLst/>
                        <a:latin typeface="黑体" panose="02010609060101010101" pitchFamily="49" charset="-122"/>
                        <a:ea typeface="黑体" panose="02010609060101010101" pitchFamily="49" charset="-122"/>
                        <a:cs typeface="+mn-cs"/>
                      </a:endParaRPr>
                    </a:p>
                  </a:txBody>
                  <a:tcPr marL="68570" marR="68570" marT="0" marB="0">
                    <a:solidFill>
                      <a:schemeClr val="tx2"/>
                    </a:solidFill>
                  </a:tcPr>
                </a:tc>
                <a:extLst>
                  <a:ext uri="{0D108BD9-81ED-4DB2-BD59-A6C34878D82A}">
                    <a16:rowId xmlns:a16="http://schemas.microsoft.com/office/drawing/2014/main" xmlns="" val="1521164947"/>
                  </a:ext>
                </a:extLst>
              </a:tr>
            </a:tbl>
          </a:graphicData>
        </a:graphic>
      </p:graphicFrame>
    </p:spTree>
    <p:extLst>
      <p:ext uri="{BB962C8B-B14F-4D97-AF65-F5344CB8AC3E}">
        <p14:creationId xmlns:p14="http://schemas.microsoft.com/office/powerpoint/2010/main" xmlns="" val="198828079"/>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878272" cy="584245"/>
          </a:xfrm>
        </p:spPr>
        <p:txBody>
          <a:bodyPr>
            <a:normAutofit/>
          </a:bodyPr>
          <a:lstStyle/>
          <a:p>
            <a:r>
              <a:rPr lang="zh-CN" altLang="en-US" dirty="0" smtClean="0"/>
              <a:t>公路标准文件（</a:t>
            </a:r>
            <a:r>
              <a:rPr lang="en-US" altLang="zh-CN" dirty="0" smtClean="0"/>
              <a:t>2018</a:t>
            </a:r>
            <a:r>
              <a:rPr lang="zh-CN" altLang="en-US" dirty="0" smtClean="0"/>
              <a:t>年版）的基本框架（监理招标文件）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7" name="表格 6"/>
          <p:cNvGraphicFramePr>
            <a:graphicFrameLocks noGrp="1"/>
          </p:cNvGraphicFramePr>
          <p:nvPr/>
        </p:nvGraphicFramePr>
        <p:xfrm>
          <a:off x="1115616" y="841277"/>
          <a:ext cx="6911975" cy="3960440"/>
        </p:xfrm>
        <a:graphic>
          <a:graphicData uri="http://schemas.openxmlformats.org/drawingml/2006/table">
            <a:tbl>
              <a:tblPr firstRow="1" firstCol="1" bandRow="1">
                <a:tableStyleId>{5C22544A-7EE6-4342-B048-85BDC9FD1C3A}</a:tableStyleId>
              </a:tblPr>
              <a:tblGrid>
                <a:gridCol w="3743986">
                  <a:extLst>
                    <a:ext uri="{9D8B030D-6E8A-4147-A177-3AD203B41FA5}">
                      <a16:colId xmlns:a16="http://schemas.microsoft.com/office/drawing/2014/main" xmlns="" val="1751098020"/>
                    </a:ext>
                  </a:extLst>
                </a:gridCol>
                <a:gridCol w="3167989">
                  <a:extLst>
                    <a:ext uri="{9D8B030D-6E8A-4147-A177-3AD203B41FA5}">
                      <a16:colId xmlns:a16="http://schemas.microsoft.com/office/drawing/2014/main" xmlns="" val="4027553154"/>
                    </a:ext>
                  </a:extLst>
                </a:gridCol>
              </a:tblGrid>
              <a:tr h="310198">
                <a:tc>
                  <a:txBody>
                    <a:bodyPr/>
                    <a:lstStyle/>
                    <a:p>
                      <a:pPr marL="0" algn="ctr" defTabSz="914400" rtl="0" eaLnBrk="1" latinLnBrk="0" hangingPunct="1">
                        <a:spcAft>
                          <a:spcPts val="0"/>
                        </a:spcAft>
                      </a:pPr>
                      <a:r>
                        <a:rPr lang="zh-CN" sz="2000" b="1" kern="100" dirty="0">
                          <a:solidFill>
                            <a:srgbClr val="FFFF00"/>
                          </a:solidFill>
                          <a:effectLst/>
                          <a:latin typeface="黑体" panose="02010609060101010101" pitchFamily="49" charset="-122"/>
                          <a:ea typeface="黑体" panose="02010609060101010101" pitchFamily="49" charset="-122"/>
                          <a:cs typeface="+mn-cs"/>
                        </a:rPr>
                        <a:t>原标准文件</a:t>
                      </a:r>
                    </a:p>
                  </a:txBody>
                  <a:tcPr marL="68570" marR="68570" marT="0" marB="0" anchor="ctr">
                    <a:solidFill>
                      <a:schemeClr val="tx2"/>
                    </a:solidFill>
                  </a:tcPr>
                </a:tc>
                <a:tc>
                  <a:txBody>
                    <a:bodyPr/>
                    <a:lstStyle/>
                    <a:p>
                      <a:pPr marL="0" algn="ctr" defTabSz="914400" rtl="0" eaLnBrk="1" latinLnBrk="0" hangingPunct="1">
                        <a:spcAft>
                          <a:spcPts val="0"/>
                        </a:spcAft>
                      </a:pPr>
                      <a:r>
                        <a:rPr lang="zh-CN" sz="2000" b="1" kern="100" dirty="0">
                          <a:solidFill>
                            <a:srgbClr val="FFFF00"/>
                          </a:solidFill>
                          <a:effectLst/>
                          <a:latin typeface="黑体" panose="02010609060101010101" pitchFamily="49" charset="-122"/>
                          <a:ea typeface="黑体" panose="02010609060101010101" pitchFamily="49" charset="-122"/>
                          <a:cs typeface="+mn-cs"/>
                        </a:rPr>
                        <a:t>新标准文件</a:t>
                      </a:r>
                    </a:p>
                  </a:txBody>
                  <a:tcPr marL="68570" marR="68570" marT="0" marB="0" anchor="ctr">
                    <a:solidFill>
                      <a:schemeClr val="tx2"/>
                    </a:solidFill>
                  </a:tcPr>
                </a:tc>
                <a:extLst>
                  <a:ext uri="{0D108BD9-81ED-4DB2-BD59-A6C34878D82A}">
                    <a16:rowId xmlns:a16="http://schemas.microsoft.com/office/drawing/2014/main" xmlns="" val="307898364"/>
                  </a:ext>
                </a:extLst>
              </a:tr>
              <a:tr h="3650242">
                <a:tc>
                  <a:txBody>
                    <a:bodyPr/>
                    <a:lstStyle/>
                    <a:p>
                      <a:pPr marL="0" algn="just" defTabSz="914400" rtl="0" eaLnBrk="1" latinLnBrk="0" hangingPunct="1">
                        <a:spcAft>
                          <a:spcPts val="0"/>
                        </a:spcAft>
                      </a:pPr>
                      <a:r>
                        <a:rPr lang="zh-CN" altLang="zh-CN" sz="1800" b="1" kern="100" dirty="0" smtClean="0">
                          <a:solidFill>
                            <a:schemeClr val="bg2"/>
                          </a:solidFill>
                          <a:effectLst/>
                          <a:latin typeface="黑体" panose="02010609060101010101" pitchFamily="49" charset="-122"/>
                          <a:ea typeface="黑体" panose="02010609060101010101" pitchFamily="49" charset="-122"/>
                          <a:cs typeface="+mn-cs"/>
                        </a:rPr>
                        <a:t>第三卷</a:t>
                      </a:r>
                    </a:p>
                    <a:p>
                      <a:pPr marL="0" algn="just" defTabSz="914400" rtl="0" eaLnBrk="1" latinLnBrk="0" hangingPunct="1">
                        <a:spcAft>
                          <a:spcPts val="0"/>
                        </a:spcAft>
                      </a:pPr>
                      <a:r>
                        <a:rPr lang="zh-CN" altLang="zh-CN" sz="1800" b="1" kern="100" dirty="0" smtClean="0">
                          <a:solidFill>
                            <a:schemeClr val="bg2"/>
                          </a:solidFill>
                          <a:effectLst/>
                          <a:latin typeface="黑体" panose="02010609060101010101" pitchFamily="49" charset="-122"/>
                          <a:ea typeface="黑体" panose="02010609060101010101" pitchFamily="49" charset="-122"/>
                          <a:cs typeface="+mn-cs"/>
                        </a:rPr>
                        <a:t>第八</a:t>
                      </a:r>
                      <a:r>
                        <a:rPr lang="zh-CN" altLang="zh-CN" sz="1800" b="1" kern="100" dirty="0">
                          <a:solidFill>
                            <a:schemeClr val="bg2"/>
                          </a:solidFill>
                          <a:effectLst/>
                          <a:latin typeface="黑体" panose="02010609060101010101" pitchFamily="49" charset="-122"/>
                          <a:ea typeface="黑体" panose="02010609060101010101" pitchFamily="49" charset="-122"/>
                          <a:cs typeface="+mn-cs"/>
                        </a:rPr>
                        <a:t>篇 投标文件格式</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第九篇 中标通知书格式</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第十篇 监理合同协议书格式</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第十一篇 银行预付款保函格式</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第十二篇 银行履约保函格式</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第十三篇 支付担保保函格式</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第四卷</a:t>
                      </a:r>
                    </a:p>
                    <a:p>
                      <a:pPr marL="0" algn="just" defTabSz="914400" rtl="0" eaLnBrk="1" latinLnBrk="0" hangingPunct="1">
                        <a:spcAft>
                          <a:spcPts val="0"/>
                        </a:spcAft>
                      </a:pPr>
                      <a:r>
                        <a:rPr lang="zh-CN" altLang="zh-CN" sz="1800" b="1" kern="100" dirty="0">
                          <a:solidFill>
                            <a:schemeClr val="bg2"/>
                          </a:solidFill>
                          <a:effectLst/>
                          <a:latin typeface="黑体" panose="02010609060101010101" pitchFamily="49" charset="-122"/>
                          <a:ea typeface="黑体" panose="02010609060101010101" pitchFamily="49" charset="-122"/>
                          <a:cs typeface="+mn-cs"/>
                        </a:rPr>
                        <a:t>第十四篇 图纸和资料</a:t>
                      </a:r>
                      <a:endParaRPr lang="zh-CN" sz="1800" b="1" kern="100" dirty="0">
                        <a:solidFill>
                          <a:schemeClr val="bg2"/>
                        </a:solidFill>
                        <a:effectLst/>
                        <a:latin typeface="黑体" panose="02010609060101010101" pitchFamily="49" charset="-122"/>
                        <a:ea typeface="黑体" panose="02010609060101010101" pitchFamily="49" charset="-122"/>
                        <a:cs typeface="+mn-cs"/>
                      </a:endParaRPr>
                    </a:p>
                  </a:txBody>
                  <a:tcPr marL="68570" marR="68570" marT="0" marB="0">
                    <a:solidFill>
                      <a:schemeClr val="tx2"/>
                    </a:solidFill>
                  </a:tcPr>
                </a:tc>
                <a:tc>
                  <a:txBody>
                    <a:bodyPr/>
                    <a:lstStyle/>
                    <a:p>
                      <a:pPr marL="0" algn="just" defTabSz="914400" rtl="0" eaLnBrk="1" latinLnBrk="0" hangingPunct="1">
                        <a:spcAft>
                          <a:spcPts val="0"/>
                        </a:spcAft>
                      </a:pPr>
                      <a:r>
                        <a:rPr lang="zh-CN" altLang="en-US" sz="1800" b="1" kern="100" dirty="0" smtClean="0">
                          <a:solidFill>
                            <a:schemeClr val="bg2"/>
                          </a:solidFill>
                          <a:effectLst/>
                          <a:latin typeface="黑体" panose="02010609060101010101" pitchFamily="49" charset="-122"/>
                          <a:ea typeface="黑体" panose="02010609060101010101" pitchFamily="49" charset="-122"/>
                          <a:cs typeface="+mn-cs"/>
                        </a:rPr>
                        <a:t>第二卷</a:t>
                      </a:r>
                      <a:endParaRPr lang="en-US" altLang="zh-CN" sz="1800" b="1" kern="100" dirty="0" smtClean="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zh-CN" sz="1800" b="1" kern="100" dirty="0" smtClean="0">
                          <a:solidFill>
                            <a:srgbClr val="FFFF00"/>
                          </a:solidFill>
                          <a:effectLst/>
                          <a:latin typeface="黑体" panose="02010609060101010101" pitchFamily="49" charset="-122"/>
                          <a:ea typeface="黑体" panose="02010609060101010101" pitchFamily="49" charset="-122"/>
                          <a:cs typeface="+mn-cs"/>
                        </a:rPr>
                        <a:t>第五</a:t>
                      </a:r>
                      <a:r>
                        <a:rPr lang="zh-CN" altLang="zh-CN" sz="1800" b="1" kern="100" dirty="0">
                          <a:solidFill>
                            <a:srgbClr val="FFFF00"/>
                          </a:solidFill>
                          <a:effectLst/>
                          <a:latin typeface="黑体" panose="02010609060101010101" pitchFamily="49" charset="-122"/>
                          <a:ea typeface="黑体" panose="02010609060101010101" pitchFamily="49" charset="-122"/>
                          <a:cs typeface="+mn-cs"/>
                        </a:rPr>
                        <a:t>章 </a:t>
                      </a:r>
                      <a:r>
                        <a:rPr lang="zh-CN" altLang="en-US" sz="1800" b="1" kern="100" dirty="0" smtClean="0">
                          <a:solidFill>
                            <a:srgbClr val="FFFF00"/>
                          </a:solidFill>
                          <a:effectLst/>
                          <a:latin typeface="黑体" panose="02010609060101010101" pitchFamily="49" charset="-122"/>
                          <a:ea typeface="黑体" panose="02010609060101010101" pitchFamily="49" charset="-122"/>
                          <a:cs typeface="+mn-cs"/>
                        </a:rPr>
                        <a:t>委托人要求</a:t>
                      </a:r>
                      <a:endParaRPr lang="en-US" altLang="zh-CN" sz="1800" b="1" kern="100" dirty="0" smtClean="0">
                        <a:solidFill>
                          <a:srgbClr val="FFFF00"/>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en-US" sz="1800" b="1" kern="100" dirty="0" smtClean="0">
                          <a:solidFill>
                            <a:srgbClr val="FFFF00"/>
                          </a:solidFill>
                          <a:effectLst/>
                          <a:latin typeface="黑体" panose="02010609060101010101" pitchFamily="49" charset="-122"/>
                          <a:ea typeface="黑体" panose="02010609060101010101" pitchFamily="49" charset="-122"/>
                          <a:cs typeface="+mn-cs"/>
                        </a:rPr>
                        <a:t>第六章 图纸和资料</a:t>
                      </a:r>
                      <a:endParaRPr lang="zh-CN" altLang="zh-CN" sz="1800" b="1" kern="100" dirty="0">
                        <a:solidFill>
                          <a:srgbClr val="FFFF00"/>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en-US" sz="1800" b="1" kern="100" dirty="0" smtClean="0">
                          <a:solidFill>
                            <a:schemeClr val="bg2"/>
                          </a:solidFill>
                          <a:effectLst/>
                          <a:latin typeface="黑体" panose="02010609060101010101" pitchFamily="49" charset="-122"/>
                          <a:ea typeface="黑体" panose="02010609060101010101" pitchFamily="49" charset="-122"/>
                          <a:cs typeface="+mn-cs"/>
                        </a:rPr>
                        <a:t>第三卷</a:t>
                      </a:r>
                      <a:endParaRPr lang="en-US" altLang="zh-CN" sz="1800" b="1" kern="100" dirty="0" smtClean="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zh-CN" sz="1800" b="1" kern="100" dirty="0" smtClean="0">
                          <a:solidFill>
                            <a:schemeClr val="bg2"/>
                          </a:solidFill>
                          <a:effectLst/>
                          <a:latin typeface="黑体" panose="02010609060101010101" pitchFamily="49" charset="-122"/>
                          <a:ea typeface="黑体" panose="02010609060101010101" pitchFamily="49" charset="-122"/>
                          <a:cs typeface="+mn-cs"/>
                        </a:rPr>
                        <a:t>第</a:t>
                      </a:r>
                      <a:r>
                        <a:rPr lang="zh-CN" altLang="en-US" sz="1800" b="1" kern="100" dirty="0" smtClean="0">
                          <a:solidFill>
                            <a:schemeClr val="bg2"/>
                          </a:solidFill>
                          <a:effectLst/>
                          <a:latin typeface="黑体" panose="02010609060101010101" pitchFamily="49" charset="-122"/>
                          <a:ea typeface="黑体" panose="02010609060101010101" pitchFamily="49" charset="-122"/>
                          <a:cs typeface="+mn-cs"/>
                        </a:rPr>
                        <a:t>七</a:t>
                      </a:r>
                      <a:r>
                        <a:rPr lang="zh-CN" altLang="zh-CN" sz="1800" b="1" kern="100" dirty="0" smtClean="0">
                          <a:solidFill>
                            <a:schemeClr val="bg2"/>
                          </a:solidFill>
                          <a:effectLst/>
                          <a:latin typeface="黑体" panose="02010609060101010101" pitchFamily="49" charset="-122"/>
                          <a:ea typeface="黑体" panose="02010609060101010101" pitchFamily="49" charset="-122"/>
                          <a:cs typeface="+mn-cs"/>
                        </a:rPr>
                        <a:t>章 </a:t>
                      </a:r>
                      <a:r>
                        <a:rPr lang="zh-CN" altLang="zh-CN" sz="1800" b="1" kern="100" dirty="0">
                          <a:solidFill>
                            <a:schemeClr val="bg2"/>
                          </a:solidFill>
                          <a:effectLst/>
                          <a:latin typeface="黑体" panose="02010609060101010101" pitchFamily="49" charset="-122"/>
                          <a:ea typeface="黑体" panose="02010609060101010101" pitchFamily="49" charset="-122"/>
                          <a:cs typeface="+mn-cs"/>
                        </a:rPr>
                        <a:t>投标文件</a:t>
                      </a:r>
                      <a:r>
                        <a:rPr lang="zh-CN" altLang="zh-CN" sz="1800" b="1" kern="100" dirty="0" smtClean="0">
                          <a:solidFill>
                            <a:schemeClr val="bg2"/>
                          </a:solidFill>
                          <a:effectLst/>
                          <a:latin typeface="黑体" panose="02010609060101010101" pitchFamily="49" charset="-122"/>
                          <a:ea typeface="黑体" panose="02010609060101010101" pitchFamily="49" charset="-122"/>
                          <a:cs typeface="+mn-cs"/>
                        </a:rPr>
                        <a:t>格式</a:t>
                      </a:r>
                      <a:endParaRPr lang="en-US" altLang="zh-CN" sz="1800" b="1" kern="100" dirty="0" smtClean="0">
                        <a:solidFill>
                          <a:schemeClr val="bg2"/>
                        </a:solidFill>
                        <a:effectLst/>
                        <a:latin typeface="黑体" panose="02010609060101010101" pitchFamily="49" charset="-122"/>
                        <a:ea typeface="黑体" panose="02010609060101010101" pitchFamily="49" charset="-122"/>
                        <a:cs typeface="+mn-cs"/>
                      </a:endParaRPr>
                    </a:p>
                    <a:p>
                      <a:pPr marL="0" algn="just" defTabSz="914400" rtl="0" eaLnBrk="1" latinLnBrk="0" hangingPunct="1">
                        <a:spcAft>
                          <a:spcPts val="0"/>
                        </a:spcAft>
                      </a:pPr>
                      <a:r>
                        <a:rPr lang="zh-CN" altLang="zh-CN" sz="1800" b="1" kern="100" dirty="0" smtClean="0">
                          <a:solidFill>
                            <a:srgbClr val="FFFF00"/>
                          </a:solidFill>
                          <a:effectLst/>
                          <a:latin typeface="黑体" panose="02010609060101010101" pitchFamily="49" charset="-122"/>
                          <a:ea typeface="黑体" panose="02010609060101010101" pitchFamily="49" charset="-122"/>
                          <a:cs typeface="+mn-cs"/>
                        </a:rPr>
                        <a:t>附录 </a:t>
                      </a:r>
                      <a:r>
                        <a:rPr lang="zh-CN" altLang="zh-CN" sz="1800" b="1" kern="100" dirty="0">
                          <a:solidFill>
                            <a:srgbClr val="FFFF00"/>
                          </a:solidFill>
                          <a:effectLst/>
                          <a:latin typeface="黑体" panose="02010609060101010101" pitchFamily="49" charset="-122"/>
                          <a:ea typeface="黑体" panose="02010609060101010101" pitchFamily="49" charset="-122"/>
                          <a:cs typeface="+mn-cs"/>
                        </a:rPr>
                        <a:t>采用电子招标投标条款示例</a:t>
                      </a:r>
                      <a:endParaRPr lang="zh-CN" sz="1800" b="1" kern="100" dirty="0">
                        <a:solidFill>
                          <a:srgbClr val="FFFF00"/>
                        </a:solidFill>
                        <a:effectLst/>
                        <a:latin typeface="黑体" panose="02010609060101010101" pitchFamily="49" charset="-122"/>
                        <a:ea typeface="黑体" panose="02010609060101010101" pitchFamily="49" charset="-122"/>
                        <a:cs typeface="+mn-cs"/>
                      </a:endParaRPr>
                    </a:p>
                  </a:txBody>
                  <a:tcPr marL="68570" marR="68570" marT="0" marB="0">
                    <a:solidFill>
                      <a:schemeClr val="tx2"/>
                    </a:solidFill>
                  </a:tcPr>
                </a:tc>
                <a:extLst>
                  <a:ext uri="{0D108BD9-81ED-4DB2-BD59-A6C34878D82A}">
                    <a16:rowId xmlns:a16="http://schemas.microsoft.com/office/drawing/2014/main" xmlns="" val="1521164947"/>
                  </a:ext>
                </a:extLst>
              </a:tr>
            </a:tbl>
          </a:graphicData>
        </a:graphic>
      </p:graphicFrame>
    </p:spTree>
    <p:extLst>
      <p:ext uri="{BB962C8B-B14F-4D97-AF65-F5344CB8AC3E}">
        <p14:creationId xmlns:p14="http://schemas.microsoft.com/office/powerpoint/2010/main" xmlns="" val="198828079"/>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公路标准文件（</a:t>
            </a:r>
            <a:r>
              <a:rPr lang="en-US" altLang="zh-CN" dirty="0" smtClean="0"/>
              <a:t>2018</a:t>
            </a:r>
            <a:r>
              <a:rPr lang="zh-CN" altLang="en-US" dirty="0" smtClean="0"/>
              <a:t>年版）的总体思路（一）</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spcBef>
                <a:spcPts val="0"/>
              </a:spcBef>
              <a:buNone/>
            </a:pPr>
            <a:r>
              <a:rPr lang="zh-CN" altLang="zh-CN" sz="2400" b="1" dirty="0" smtClean="0"/>
              <a:t>根据《招标投标法实施条例》、部</a:t>
            </a:r>
            <a:r>
              <a:rPr lang="en-US" altLang="zh-CN" sz="2400" b="1" dirty="0" smtClean="0"/>
              <a:t>24</a:t>
            </a:r>
            <a:r>
              <a:rPr lang="zh-CN" altLang="zh-CN" sz="2400" b="1" dirty="0" smtClean="0"/>
              <a:t>号令等现行法律法规及标准规范需补充或调整的内容</a:t>
            </a:r>
            <a:endParaRPr lang="en-US" altLang="zh-CN" sz="2400" b="1" dirty="0"/>
          </a:p>
          <a:p>
            <a:pPr algn="just">
              <a:lnSpc>
                <a:spcPct val="150000"/>
              </a:lnSpc>
              <a:spcBef>
                <a:spcPts val="0"/>
              </a:spcBef>
              <a:buFont typeface="Wingdings" panose="05000000000000000000" pitchFamily="2" charset="2"/>
              <a:buChar char="u"/>
            </a:pPr>
            <a:r>
              <a:rPr lang="zh-CN" altLang="zh-CN" sz="2200" b="1" dirty="0" smtClean="0"/>
              <a:t>新增技术评分最低标价法；</a:t>
            </a:r>
            <a:endParaRPr lang="en-US" altLang="zh-CN" sz="2200" b="1" dirty="0" smtClean="0"/>
          </a:p>
          <a:p>
            <a:pPr algn="just">
              <a:lnSpc>
                <a:spcPct val="150000"/>
              </a:lnSpc>
              <a:spcBef>
                <a:spcPts val="0"/>
              </a:spcBef>
              <a:buFont typeface="Wingdings" panose="05000000000000000000" pitchFamily="2" charset="2"/>
              <a:buChar char="u"/>
            </a:pPr>
            <a:r>
              <a:rPr lang="zh-CN" altLang="zh-CN" sz="2200" b="1" dirty="0" smtClean="0"/>
              <a:t>补充了在项目招投标过程中利用公路建设市场信用信息管理系统进行投标人单位业绩、主要人员业绩查询的条款；</a:t>
            </a:r>
            <a:endParaRPr lang="en-US" altLang="zh-CN" sz="2200" b="1" dirty="0" smtClean="0"/>
          </a:p>
          <a:p>
            <a:pPr algn="just">
              <a:lnSpc>
                <a:spcPct val="150000"/>
              </a:lnSpc>
              <a:spcBef>
                <a:spcPts val="0"/>
              </a:spcBef>
              <a:buFont typeface="Wingdings" panose="05000000000000000000" pitchFamily="2" charset="2"/>
              <a:buChar char="u"/>
            </a:pPr>
            <a:r>
              <a:rPr lang="zh-CN" altLang="zh-CN" sz="2200" b="1" dirty="0" smtClean="0"/>
              <a:t>对分包条款进行修改完善；</a:t>
            </a:r>
            <a:endParaRPr lang="en-US" altLang="zh-CN" sz="2200" b="1" dirty="0" smtClean="0"/>
          </a:p>
          <a:p>
            <a:pPr algn="just">
              <a:lnSpc>
                <a:spcPct val="150000"/>
              </a:lnSpc>
              <a:spcBef>
                <a:spcPts val="0"/>
              </a:spcBef>
              <a:buFont typeface="Wingdings" panose="05000000000000000000" pitchFamily="2" charset="2"/>
              <a:buChar char="u"/>
            </a:pPr>
            <a:r>
              <a:rPr lang="zh-CN" altLang="zh-CN" sz="2200" b="1" dirty="0" smtClean="0"/>
              <a:t>对保证金相关条款进行调整；</a:t>
            </a:r>
            <a:endParaRPr lang="en-US" altLang="zh-CN" sz="2200" b="1" dirty="0" smtClean="0"/>
          </a:p>
          <a:p>
            <a:pPr algn="just">
              <a:lnSpc>
                <a:spcPct val="150000"/>
              </a:lnSpc>
              <a:spcBef>
                <a:spcPts val="0"/>
              </a:spcBef>
              <a:buFont typeface="Wingdings" panose="05000000000000000000" pitchFamily="2" charset="2"/>
              <a:buChar char="u"/>
            </a:pPr>
            <a:r>
              <a:rPr lang="zh-CN" altLang="zh-CN" sz="2200" b="1" dirty="0" smtClean="0"/>
              <a:t>根据国家营改增的新政策，对合同条款相关内容进行了修改；</a:t>
            </a:r>
            <a:endParaRPr lang="en-US" altLang="zh-CN" sz="2200" b="1" dirty="0" smtClean="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公路标准文件（</a:t>
            </a:r>
            <a:r>
              <a:rPr lang="en-US" altLang="zh-CN" dirty="0" smtClean="0"/>
              <a:t>2018</a:t>
            </a:r>
            <a:r>
              <a:rPr lang="zh-CN" altLang="en-US" dirty="0" smtClean="0"/>
              <a:t>年版）的总体思路（一）</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spcBef>
                <a:spcPts val="0"/>
              </a:spcBef>
              <a:buNone/>
            </a:pPr>
            <a:r>
              <a:rPr lang="zh-CN" altLang="zh-CN" sz="2400" b="1" dirty="0" smtClean="0"/>
              <a:t>根据《招标投标法实施条例》、部</a:t>
            </a:r>
            <a:r>
              <a:rPr lang="en-US" altLang="zh-CN" sz="2400" b="1" dirty="0" smtClean="0"/>
              <a:t>24</a:t>
            </a:r>
            <a:r>
              <a:rPr lang="zh-CN" altLang="zh-CN" sz="2400" b="1" dirty="0" smtClean="0"/>
              <a:t>号令等现行法律法规及标准规范需补充或调整的内容</a:t>
            </a:r>
            <a:endParaRPr lang="en-US" altLang="zh-CN" sz="2400" b="1" dirty="0"/>
          </a:p>
          <a:p>
            <a:pPr algn="just">
              <a:lnSpc>
                <a:spcPct val="130000"/>
              </a:lnSpc>
              <a:spcBef>
                <a:spcPts val="0"/>
              </a:spcBef>
              <a:buFont typeface="Wingdings" panose="05000000000000000000" pitchFamily="2" charset="2"/>
              <a:buChar char="u"/>
            </a:pPr>
            <a:r>
              <a:rPr lang="zh-CN" altLang="zh-CN" sz="2200" b="1" dirty="0" smtClean="0"/>
              <a:t>对施工技术规范中引用的国家标准、公路行业及其他行业的标准、规范及规程等进行系统梳理、更新、补充及完善</a:t>
            </a:r>
            <a:r>
              <a:rPr lang="zh-CN" altLang="en-US" sz="2200" b="1" dirty="0" smtClean="0"/>
              <a:t>；</a:t>
            </a:r>
            <a:endParaRPr lang="en-US" altLang="zh-CN" sz="2200" b="1" dirty="0" smtClean="0"/>
          </a:p>
          <a:p>
            <a:pPr algn="just">
              <a:lnSpc>
                <a:spcPct val="130000"/>
              </a:lnSpc>
              <a:spcBef>
                <a:spcPts val="0"/>
              </a:spcBef>
              <a:buFont typeface="Wingdings" panose="05000000000000000000" pitchFamily="2" charset="2"/>
              <a:buChar char="u"/>
            </a:pPr>
            <a:r>
              <a:rPr lang="zh-CN" altLang="zh-CN" sz="2200" b="1" dirty="0" smtClean="0"/>
              <a:t>补充了各类评标办法中，评标因素的类别设置及权重的取值范围；</a:t>
            </a:r>
            <a:endParaRPr lang="en-US" altLang="zh-CN" sz="2200" b="1" dirty="0" smtClean="0"/>
          </a:p>
          <a:p>
            <a:pPr algn="just">
              <a:lnSpc>
                <a:spcPct val="130000"/>
              </a:lnSpc>
              <a:spcBef>
                <a:spcPts val="0"/>
              </a:spcBef>
              <a:buFont typeface="Wingdings" panose="05000000000000000000" pitchFamily="2" charset="2"/>
              <a:buChar char="u"/>
            </a:pPr>
            <a:r>
              <a:rPr lang="zh-CN" altLang="zh-CN" sz="2200" b="1" dirty="0" smtClean="0"/>
              <a:t>在技术评分最低标价法中，对通过第一个信封（商务及技术文件）评审的投标人数量的设置做了进一步引导，避免由于数量设置不合理，导致演变为经评审的最低投标价法。</a:t>
            </a:r>
            <a:endParaRPr lang="en-US" altLang="zh-CN" sz="2200" b="1"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公路标准文件（</a:t>
            </a:r>
            <a:r>
              <a:rPr lang="en-US" altLang="zh-CN" dirty="0" smtClean="0"/>
              <a:t>2018</a:t>
            </a:r>
            <a:r>
              <a:rPr lang="zh-CN" altLang="en-US" dirty="0" smtClean="0"/>
              <a:t>年版）的总体思路（二）</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spcBef>
                <a:spcPts val="0"/>
              </a:spcBef>
              <a:buNone/>
            </a:pPr>
            <a:r>
              <a:rPr lang="zh-CN" altLang="en-US" sz="2400" b="1" dirty="0" smtClean="0"/>
              <a:t>适应</a:t>
            </a:r>
            <a:r>
              <a:rPr lang="zh-CN" altLang="zh-CN" sz="2400" b="1" dirty="0" smtClean="0"/>
              <a:t>电子招标投标</a:t>
            </a:r>
            <a:r>
              <a:rPr lang="zh-CN" altLang="en-US" sz="2400" b="1" dirty="0" smtClean="0"/>
              <a:t>发展的需要</a:t>
            </a:r>
            <a:r>
              <a:rPr lang="zh-CN" altLang="zh-CN" sz="2400" b="1" dirty="0" smtClean="0"/>
              <a:t>，在标准文件中增加专门章节“附录 采用电子招标投标条款示例”</a:t>
            </a:r>
            <a:r>
              <a:rPr lang="zh-CN" altLang="en-US" sz="2400" b="1" dirty="0" smtClean="0"/>
              <a:t>。</a:t>
            </a:r>
            <a:endParaRPr lang="en-US" altLang="zh-CN" sz="2400" b="1" dirty="0"/>
          </a:p>
          <a:p>
            <a:pPr algn="just">
              <a:lnSpc>
                <a:spcPct val="130000"/>
              </a:lnSpc>
              <a:spcBef>
                <a:spcPts val="0"/>
              </a:spcBef>
              <a:buFont typeface="Wingdings" panose="05000000000000000000" pitchFamily="2" charset="2"/>
              <a:buChar char="u"/>
            </a:pPr>
            <a:r>
              <a:rPr lang="zh-CN" altLang="en-US" sz="2200" b="1" dirty="0" smtClean="0"/>
              <a:t>投标人须知正文的变化</a:t>
            </a:r>
            <a:endParaRPr lang="en-US" altLang="zh-CN" sz="2200" b="1" dirty="0" smtClean="0"/>
          </a:p>
          <a:p>
            <a:pPr algn="just">
              <a:lnSpc>
                <a:spcPct val="130000"/>
              </a:lnSpc>
              <a:spcBef>
                <a:spcPts val="0"/>
              </a:spcBef>
              <a:buFont typeface="Wingdings" panose="05000000000000000000" pitchFamily="2" charset="2"/>
              <a:buChar char="u"/>
            </a:pPr>
            <a:r>
              <a:rPr lang="zh-CN" altLang="zh-CN" sz="2200" b="1" dirty="0" smtClean="0"/>
              <a:t>采用电子招标投标的，招标人应按照国家有关规定，结合项目具体情况和交易平台操作特点，在招标文件中载明相应要求。招标人可在参考标准文件附录的基础上对招标文件的获取、澄清</a:t>
            </a:r>
            <a:r>
              <a:rPr lang="zh-CN" altLang="en-US" sz="2200" b="1" dirty="0" smtClean="0"/>
              <a:t>、</a:t>
            </a:r>
            <a:r>
              <a:rPr lang="zh-CN" altLang="zh-CN" sz="2200" b="1" dirty="0" smtClean="0"/>
              <a:t>修改、异议，投标文件的编制、密封和标识、递交、修改与撤回，开标、评标、</a:t>
            </a:r>
            <a:r>
              <a:rPr lang="zh-CN" altLang="en-US" sz="2200" b="1" smtClean="0"/>
              <a:t>评标结果</a:t>
            </a:r>
            <a:r>
              <a:rPr lang="zh-CN" altLang="zh-CN" sz="2200" b="1" smtClean="0"/>
              <a:t>异议</a:t>
            </a:r>
            <a:r>
              <a:rPr lang="zh-CN" altLang="zh-CN" sz="2200" b="1" dirty="0" smtClean="0"/>
              <a:t>、中标通知等条款进行调整。</a:t>
            </a:r>
            <a:endParaRPr lang="en-US" altLang="zh-CN" sz="2200" b="1" dirty="0" smtClean="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公路标准文件（</a:t>
            </a:r>
            <a:r>
              <a:rPr lang="en-US" altLang="zh-CN" dirty="0" smtClean="0"/>
              <a:t>2018</a:t>
            </a:r>
            <a:r>
              <a:rPr lang="zh-CN" altLang="en-US" dirty="0" smtClean="0"/>
              <a:t>年版）的总体思路（三）</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spcBef>
                <a:spcPts val="0"/>
              </a:spcBef>
              <a:buNone/>
            </a:pPr>
            <a:r>
              <a:rPr lang="zh-CN" altLang="zh-CN" sz="2400" b="1" dirty="0" smtClean="0"/>
              <a:t>体现国家简政放权、减轻企业负担精神，对标准文件部分条款进行了简化。</a:t>
            </a:r>
            <a:endParaRPr lang="en-US" altLang="zh-CN" sz="2400" b="1" dirty="0" smtClean="0"/>
          </a:p>
          <a:p>
            <a:pPr algn="just">
              <a:lnSpc>
                <a:spcPct val="150000"/>
              </a:lnSpc>
              <a:spcBef>
                <a:spcPts val="0"/>
              </a:spcBef>
              <a:buFont typeface="Wingdings" panose="05000000000000000000" pitchFamily="2" charset="2"/>
              <a:buChar char="u"/>
            </a:pPr>
            <a:r>
              <a:rPr lang="zh-CN" altLang="zh-CN" sz="2200" b="1" dirty="0" smtClean="0"/>
              <a:t>购买资格预审文件或招标文件时不再要求企业携带营业执照、资质证书原件；</a:t>
            </a:r>
            <a:endParaRPr lang="en-US" altLang="zh-CN" sz="2200" b="1" dirty="0" smtClean="0"/>
          </a:p>
          <a:p>
            <a:pPr algn="just">
              <a:lnSpc>
                <a:spcPct val="150000"/>
              </a:lnSpc>
              <a:spcBef>
                <a:spcPts val="0"/>
              </a:spcBef>
              <a:buFont typeface="Wingdings" panose="05000000000000000000" pitchFamily="2" charset="2"/>
              <a:buChar char="u"/>
            </a:pPr>
            <a:r>
              <a:rPr lang="zh-CN" altLang="zh-CN" sz="2200" b="1" dirty="0" smtClean="0"/>
              <a:t>简化对资格预审申请文件和投标文件的密封和签署要求</a:t>
            </a:r>
            <a:r>
              <a:rPr lang="zh-CN" altLang="en-US" sz="2200" b="1" dirty="0" smtClean="0"/>
              <a:t>，</a:t>
            </a:r>
            <a:r>
              <a:rPr lang="zh-CN" altLang="zh-CN" sz="2200" b="1" dirty="0" smtClean="0"/>
              <a:t>不再强制规定投标人法定代表人或其委托代理人必须逐页签署</a:t>
            </a:r>
            <a:r>
              <a:rPr lang="zh-CN" altLang="en-US" sz="2200" b="1" dirty="0" smtClean="0"/>
              <a:t>，不在投标人须知前附表中保留对投标文件签署提出进一步要求的留白</a:t>
            </a:r>
            <a:r>
              <a:rPr lang="zh-CN" altLang="zh-CN" sz="2200" b="1" dirty="0" smtClean="0"/>
              <a:t>；</a:t>
            </a:r>
            <a:endParaRPr lang="en-US" altLang="zh-CN" sz="2200" b="1" dirty="0" smtClean="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公路标准文件（</a:t>
            </a:r>
            <a:r>
              <a:rPr lang="en-US" altLang="zh-CN" dirty="0" smtClean="0"/>
              <a:t>2018</a:t>
            </a:r>
            <a:r>
              <a:rPr lang="zh-CN" altLang="en-US" dirty="0" smtClean="0"/>
              <a:t>年版）的总体思路（三）</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spcBef>
                <a:spcPts val="0"/>
              </a:spcBef>
              <a:buNone/>
            </a:pPr>
            <a:r>
              <a:rPr lang="zh-CN" altLang="zh-CN" sz="2400" b="1" dirty="0" smtClean="0"/>
              <a:t>体现国家简政放权、减轻企业负担精神，对标准文件部分条款进行了简化。</a:t>
            </a:r>
            <a:endParaRPr lang="en-US" altLang="zh-CN" sz="2400" b="1" dirty="0" smtClean="0"/>
          </a:p>
          <a:p>
            <a:pPr algn="just">
              <a:lnSpc>
                <a:spcPct val="120000"/>
              </a:lnSpc>
              <a:spcBef>
                <a:spcPts val="0"/>
              </a:spcBef>
              <a:buFont typeface="Wingdings" panose="05000000000000000000" pitchFamily="2" charset="2"/>
              <a:buChar char="u"/>
            </a:pPr>
            <a:r>
              <a:rPr lang="zh-CN" altLang="zh-CN" sz="2200" b="1" dirty="0" smtClean="0"/>
              <a:t>如果由法定代表人委托代理人签署资格预审申请文件或投标文件，不再强制要求对授权委托书进行公证；</a:t>
            </a:r>
            <a:endParaRPr lang="en-US" altLang="zh-CN" sz="2200" b="1" dirty="0" smtClean="0"/>
          </a:p>
          <a:p>
            <a:pPr algn="just">
              <a:lnSpc>
                <a:spcPct val="120000"/>
              </a:lnSpc>
              <a:spcBef>
                <a:spcPts val="0"/>
              </a:spcBef>
              <a:buFont typeface="Wingdings" panose="05000000000000000000" pitchFamily="2" charset="2"/>
              <a:buChar char="u"/>
            </a:pPr>
            <a:r>
              <a:rPr lang="zh-CN" altLang="zh-CN" sz="2200" b="1" dirty="0" smtClean="0"/>
              <a:t>投标人在投标阶段无须再填报具体分包单位</a:t>
            </a:r>
            <a:r>
              <a:rPr lang="zh-CN" altLang="en-US" sz="2200" b="1" dirty="0" smtClean="0"/>
              <a:t>；</a:t>
            </a:r>
            <a:endParaRPr lang="en-US" altLang="zh-CN" sz="2200" b="1" dirty="0" smtClean="0"/>
          </a:p>
          <a:p>
            <a:pPr algn="just">
              <a:lnSpc>
                <a:spcPct val="120000"/>
              </a:lnSpc>
              <a:spcBef>
                <a:spcPts val="0"/>
              </a:spcBef>
              <a:buFont typeface="Wingdings" panose="05000000000000000000" pitchFamily="2" charset="2"/>
              <a:buChar char="u"/>
            </a:pPr>
            <a:r>
              <a:rPr lang="zh-CN" altLang="en-US" sz="2200" b="1" dirty="0" smtClean="0"/>
              <a:t>删除“</a:t>
            </a:r>
            <a:r>
              <a:rPr lang="zh-CN" altLang="zh-CN" sz="2200" b="1" dirty="0" smtClean="0"/>
              <a:t>近年发生的诉讼及仲裁情况</a:t>
            </a:r>
            <a:r>
              <a:rPr lang="zh-CN" altLang="en-US" sz="2200" b="1" dirty="0" smtClean="0"/>
              <a:t>”、</a:t>
            </a:r>
            <a:r>
              <a:rPr lang="zh-CN" altLang="zh-CN" sz="2200" b="1" dirty="0" smtClean="0"/>
              <a:t>删除“正在施工和新承接的项目情况表”</a:t>
            </a:r>
            <a:r>
              <a:rPr lang="zh-CN" altLang="en-US" sz="2200" b="1" dirty="0" smtClean="0"/>
              <a:t>；</a:t>
            </a:r>
            <a:endParaRPr lang="en-US" altLang="zh-CN" sz="2200" b="1" dirty="0" smtClean="0"/>
          </a:p>
          <a:p>
            <a:pPr algn="just">
              <a:lnSpc>
                <a:spcPct val="120000"/>
              </a:lnSpc>
              <a:spcBef>
                <a:spcPts val="0"/>
              </a:spcBef>
              <a:buFont typeface="Wingdings" panose="05000000000000000000" pitchFamily="2" charset="2"/>
              <a:buChar char="u"/>
            </a:pPr>
            <a:r>
              <a:rPr lang="zh-CN" altLang="zh-CN" sz="2200" b="1" dirty="0" smtClean="0"/>
              <a:t>删除承诺函</a:t>
            </a:r>
            <a:r>
              <a:rPr lang="zh-CN" altLang="en-US" sz="2200" b="1" dirty="0" smtClean="0"/>
              <a:t>；</a:t>
            </a:r>
            <a:endParaRPr lang="en-US" altLang="zh-CN" sz="2200" b="1" dirty="0" smtClean="0"/>
          </a:p>
          <a:p>
            <a:pPr algn="just">
              <a:lnSpc>
                <a:spcPct val="120000"/>
              </a:lnSpc>
              <a:spcBef>
                <a:spcPts val="0"/>
              </a:spcBef>
              <a:buFont typeface="Wingdings" panose="05000000000000000000" pitchFamily="2" charset="2"/>
              <a:buChar char="u"/>
            </a:pPr>
            <a:r>
              <a:rPr lang="zh-CN" altLang="zh-CN" sz="2200" b="1" dirty="0" smtClean="0"/>
              <a:t>删除工程量清单固化说明</a:t>
            </a:r>
            <a:r>
              <a:rPr lang="zh-CN" altLang="en-US" sz="2200" b="1" dirty="0" smtClean="0"/>
              <a:t>；</a:t>
            </a:r>
            <a:endParaRPr lang="en-US" altLang="zh-CN" sz="2200" b="1" dirty="0" smtClean="0"/>
          </a:p>
          <a:p>
            <a:pPr algn="just">
              <a:lnSpc>
                <a:spcPct val="120000"/>
              </a:lnSpc>
              <a:spcBef>
                <a:spcPts val="0"/>
              </a:spcBef>
              <a:buFont typeface="Wingdings" panose="05000000000000000000" pitchFamily="2" charset="2"/>
              <a:buChar char="u"/>
            </a:pPr>
            <a:r>
              <a:rPr lang="zh-CN" altLang="zh-CN" sz="2200" b="1" dirty="0" smtClean="0"/>
              <a:t>取消开标过程中的监标人角色。</a:t>
            </a:r>
            <a:endParaRPr lang="en-US" altLang="zh-CN" sz="2200" b="1" dirty="0" smtClean="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公路标准文件（</a:t>
            </a:r>
            <a:r>
              <a:rPr lang="en-US" altLang="zh-CN" dirty="0" smtClean="0"/>
              <a:t>2018</a:t>
            </a:r>
            <a:r>
              <a:rPr lang="zh-CN" altLang="en-US" dirty="0" smtClean="0"/>
              <a:t>年版）的总体思路（四）</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zh-CN" altLang="zh-CN" sz="2400" b="1" dirty="0" smtClean="0"/>
              <a:t>强化安全施工管理和标准化管理</a:t>
            </a:r>
            <a:r>
              <a:rPr lang="zh-CN" altLang="en-US" sz="2400" b="1" dirty="0" smtClean="0"/>
              <a:t>，</a:t>
            </a:r>
            <a:r>
              <a:rPr lang="zh-CN" altLang="zh-CN" sz="2400" b="1" dirty="0" smtClean="0"/>
              <a:t>统一公路工程工程量计量的方法和原则，促进公路工程工程量计量行为的规范化和标准化，减少工程实施过程中因计量条款不清晰不明确发生的合同争议。</a:t>
            </a:r>
            <a:endParaRPr lang="en-US" altLang="zh-CN" sz="2400" b="1" dirty="0" smtClean="0"/>
          </a:p>
          <a:p>
            <a:pPr algn="just">
              <a:spcBef>
                <a:spcPts val="0"/>
              </a:spcBef>
              <a:buFont typeface="Wingdings" panose="05000000000000000000" pitchFamily="2" charset="2"/>
              <a:buChar char="u"/>
            </a:pPr>
            <a:r>
              <a:rPr lang="zh-CN" altLang="zh-CN" sz="2200" b="1" dirty="0" smtClean="0"/>
              <a:t>落实《公路养护安全作业规程》（</a:t>
            </a:r>
            <a:r>
              <a:rPr lang="en-US" altLang="zh-CN" sz="2200" b="1" dirty="0" smtClean="0"/>
              <a:t>JTG H30-2015</a:t>
            </a:r>
            <a:r>
              <a:rPr lang="zh-CN" altLang="zh-CN" sz="2200" b="1" dirty="0" smtClean="0"/>
              <a:t>）及《公路工程施工安全技术规范》（</a:t>
            </a:r>
            <a:r>
              <a:rPr lang="en-US" altLang="zh-CN" sz="2200" b="1" dirty="0" smtClean="0"/>
              <a:t>JTG F90-2015</a:t>
            </a:r>
            <a:r>
              <a:rPr lang="zh-CN" altLang="zh-CN" sz="2200" b="1" dirty="0" smtClean="0"/>
              <a:t>）的规定</a:t>
            </a:r>
            <a:r>
              <a:rPr lang="zh-CN" altLang="en-US" sz="2200" b="1" dirty="0" smtClean="0"/>
              <a:t>，</a:t>
            </a:r>
            <a:r>
              <a:rPr lang="zh-CN" altLang="zh-CN" sz="2200" b="1" dirty="0" smtClean="0"/>
              <a:t>增加公路改扩建维持交通情况下的安全控制要求。</a:t>
            </a:r>
            <a:endParaRPr lang="en-US" altLang="zh-CN" sz="2200" b="1" dirty="0" smtClean="0"/>
          </a:p>
          <a:p>
            <a:pPr algn="just">
              <a:spcBef>
                <a:spcPts val="0"/>
              </a:spcBef>
              <a:buFont typeface="Wingdings" panose="05000000000000000000" pitchFamily="2" charset="2"/>
              <a:buChar char="u"/>
            </a:pPr>
            <a:r>
              <a:rPr lang="zh-CN" altLang="zh-CN" sz="2200" b="1" dirty="0" smtClean="0"/>
              <a:t>加强标准化施工管理，在技术规范第</a:t>
            </a:r>
            <a:r>
              <a:rPr lang="en-US" altLang="zh-CN" sz="2200" b="1" dirty="0" smtClean="0"/>
              <a:t>100</a:t>
            </a:r>
            <a:r>
              <a:rPr lang="zh-CN" altLang="zh-CN" sz="2200" b="1" dirty="0" smtClean="0"/>
              <a:t>章增加“</a:t>
            </a:r>
            <a:r>
              <a:rPr lang="en-US" altLang="zh-CN" sz="2200" b="1" dirty="0" smtClean="0"/>
              <a:t>105</a:t>
            </a:r>
            <a:r>
              <a:rPr lang="zh-CN" altLang="zh-CN" sz="2200" b="1" dirty="0" smtClean="0"/>
              <a:t>节 施工标准化”</a:t>
            </a:r>
            <a:r>
              <a:rPr lang="zh-CN" altLang="en-US" sz="2200" b="1" dirty="0" smtClean="0"/>
              <a:t>，</a:t>
            </a:r>
            <a:r>
              <a:rPr lang="zh-CN" altLang="zh-CN" sz="2200" b="1" dirty="0" smtClean="0"/>
              <a:t>从工地标准化、施工标准化、管理标准化等方面补充相关要求。</a:t>
            </a:r>
            <a:endParaRPr lang="en-US" altLang="zh-CN" sz="2200" b="1" dirty="0" smtClean="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公路标准文件（</a:t>
            </a:r>
            <a:r>
              <a:rPr lang="en-US" altLang="zh-CN" dirty="0" smtClean="0"/>
              <a:t>2018</a:t>
            </a:r>
            <a:r>
              <a:rPr lang="zh-CN" altLang="en-US" dirty="0" smtClean="0"/>
              <a:t>年版）的总体思路（四）</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10000"/>
              </a:lnSpc>
              <a:spcBef>
                <a:spcPts val="0"/>
              </a:spcBef>
              <a:buNone/>
            </a:pPr>
            <a:r>
              <a:rPr lang="zh-CN" altLang="zh-CN" sz="2400" b="1" dirty="0" smtClean="0"/>
              <a:t>强化安全施工管理和标准化管理</a:t>
            </a:r>
            <a:r>
              <a:rPr lang="zh-CN" altLang="en-US" sz="2400" b="1" dirty="0" smtClean="0"/>
              <a:t>，</a:t>
            </a:r>
            <a:r>
              <a:rPr lang="zh-CN" altLang="zh-CN" sz="2400" b="1" dirty="0" smtClean="0"/>
              <a:t>统一公路工程工程量计量的方法和原则，促进公路工程工程量计量行为的规范化和标准化，减少工程实施过程中因计量条款不清晰不明确发生的合同争议。</a:t>
            </a:r>
            <a:endParaRPr lang="en-US" altLang="zh-CN" sz="2400" b="1" dirty="0" smtClean="0"/>
          </a:p>
          <a:p>
            <a:pPr algn="just">
              <a:spcBef>
                <a:spcPts val="0"/>
              </a:spcBef>
              <a:buFont typeface="Wingdings" panose="05000000000000000000" pitchFamily="2" charset="2"/>
              <a:buChar char="u"/>
            </a:pPr>
            <a:r>
              <a:rPr lang="zh-CN" altLang="zh-CN" sz="2200" b="1" dirty="0" smtClean="0"/>
              <a:t>将原标准文件中的计量支付条款从技术规范分离出来，构成招标文件的一个独立章节“第八章 工程量清单计量规则”。工程量清单由子目号、子目名称、单位、数量、单价、合价组成；施工技术规范各章节的工程内容、工艺流程、质量检评标准构成每个子目的实施过程；计量规则由子目号、子目名称、单位、工程量计量、工程内容组成，每个子目号与工程量清单的子目号一一对应，是承包人报价、发包人支付的依据。</a:t>
            </a:r>
            <a:endParaRPr lang="en-US" altLang="zh-CN" sz="2200" b="1" dirty="0" smtClean="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国家最新的招标范围和规模标准已公布</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srcRect/>
          <a:stretch>
            <a:fillRect/>
          </a:stretch>
        </p:blipFill>
        <p:spPr bwMode="auto">
          <a:xfrm>
            <a:off x="0" y="769268"/>
            <a:ext cx="9144000" cy="4536504"/>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公路标准文件（</a:t>
            </a:r>
            <a:r>
              <a:rPr lang="en-US" altLang="zh-CN" dirty="0" smtClean="0"/>
              <a:t>2018</a:t>
            </a:r>
            <a:r>
              <a:rPr lang="zh-CN" altLang="en-US" dirty="0" smtClean="0"/>
              <a:t>年版）的总体思路（五）</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zh-CN" altLang="zh-CN" sz="2400" b="1" dirty="0" smtClean="0"/>
              <a:t>充分认识公路工程建设过程中党建工作的重要意义，在标准文件中补充相应条款。</a:t>
            </a:r>
            <a:r>
              <a:rPr lang="zh-CN" altLang="en-US" sz="2400" b="1" dirty="0" smtClean="0">
                <a:solidFill>
                  <a:srgbClr val="FF0000"/>
                </a:solidFill>
              </a:rPr>
              <a:t>（勘察设计招标文件除外）</a:t>
            </a:r>
            <a:endParaRPr lang="en-US" altLang="zh-CN" sz="2400" b="1" dirty="0" smtClean="0">
              <a:solidFill>
                <a:srgbClr val="FF0000"/>
              </a:solidFill>
            </a:endParaRPr>
          </a:p>
          <a:p>
            <a:pPr algn="just">
              <a:lnSpc>
                <a:spcPct val="120000"/>
              </a:lnSpc>
              <a:spcBef>
                <a:spcPts val="0"/>
              </a:spcBef>
              <a:buFont typeface="Wingdings" panose="05000000000000000000" pitchFamily="2" charset="2"/>
              <a:buChar char="u"/>
            </a:pPr>
            <a:r>
              <a:rPr lang="zh-CN" altLang="zh-CN" sz="2000" b="1" dirty="0" smtClean="0"/>
              <a:t>对于政府投资的国家高速公路项目，或承包人为国有控股或参股企业的，承包人应按规定在项目现场设立基层党组织。</a:t>
            </a:r>
            <a:r>
              <a:rPr lang="zh-CN" altLang="en-US" sz="2000" b="1" dirty="0" smtClean="0"/>
              <a:t>不满足上述情形的，承包人应</a:t>
            </a:r>
            <a:r>
              <a:rPr lang="zh-CN" altLang="zh-CN" sz="2000" b="1" dirty="0" smtClean="0"/>
              <a:t>创造条件使党员能够参加党组织生活并接受相应管理。</a:t>
            </a:r>
            <a:endParaRPr lang="en-US" altLang="zh-CN" sz="2000" b="1" dirty="0" smtClean="0"/>
          </a:p>
          <a:p>
            <a:pPr algn="just">
              <a:lnSpc>
                <a:spcPct val="120000"/>
              </a:lnSpc>
              <a:spcBef>
                <a:spcPts val="0"/>
              </a:spcBef>
              <a:buFont typeface="Wingdings" panose="05000000000000000000" pitchFamily="2" charset="2"/>
              <a:buChar char="u"/>
            </a:pPr>
            <a:r>
              <a:rPr lang="zh-CN" altLang="zh-CN" sz="2000" b="1" dirty="0" smtClean="0"/>
              <a:t>承包人在项目现场设立基层党组织的，应明确党组织机构设置、党组织负责人及党务工作人员配备情况，编制党务工作开展预案，并按照预案要求在项目实施过程中同步开展党务工作，充分发挥基层党组织在项目实施中的作用。</a:t>
            </a:r>
            <a:endParaRPr lang="en-US" altLang="zh-CN" sz="2000" b="1" dirty="0" smtClean="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4"/>
          <p:cNvSpPr/>
          <p:nvPr/>
        </p:nvSpPr>
        <p:spPr>
          <a:xfrm>
            <a:off x="0" y="1"/>
            <a:ext cx="3191461" cy="2137420"/>
          </a:xfrm>
          <a:prstGeom prst="rect">
            <a:avLst/>
          </a:prstGeom>
          <a:solidFill>
            <a:schemeClr val="bg1">
              <a:lumMod val="8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1" y="2137420"/>
            <a:ext cx="6897041" cy="1440160"/>
          </a:xfrm>
          <a:prstGeom prst="rect">
            <a:avLst/>
          </a:prstGeom>
          <a:solidFill>
            <a:srgbClr val="0072C6"/>
          </a:solidFill>
          <a:ln w="12700" cap="flat" cmpd="sng" algn="ctr">
            <a:noFill/>
            <a:prstDash val="solid"/>
            <a:miter lim="800000"/>
          </a:ln>
          <a:effectLst/>
        </p:spPr>
        <p:txBody>
          <a:bodyPr rtlCol="0" anchor="ctr"/>
          <a:lstStyle/>
          <a:p>
            <a:r>
              <a:rPr lang="zh-CN" altLang="en-US" sz="2800" dirty="0" smtClean="0">
                <a:solidFill>
                  <a:schemeClr val="bg1"/>
                </a:solidFill>
                <a:latin typeface="+mn-ea"/>
              </a:rPr>
              <a:t>公路标准文件（</a:t>
            </a:r>
            <a:r>
              <a:rPr lang="en-US" altLang="zh-CN" sz="2800" dirty="0" smtClean="0">
                <a:solidFill>
                  <a:schemeClr val="bg1"/>
                </a:solidFill>
                <a:latin typeface="+mn-ea"/>
              </a:rPr>
              <a:t>2018</a:t>
            </a:r>
            <a:r>
              <a:rPr lang="zh-CN" altLang="en-US" sz="2800" dirty="0" smtClean="0">
                <a:solidFill>
                  <a:schemeClr val="bg1"/>
                </a:solidFill>
                <a:latin typeface="+mn-ea"/>
              </a:rPr>
              <a:t>年版）的编制要点介绍</a:t>
            </a:r>
            <a:endParaRPr lang="zh-CN" altLang="en-US" sz="2800" dirty="0">
              <a:solidFill>
                <a:schemeClr val="bg1"/>
              </a:solidFill>
              <a:latin typeface="+mn-ea"/>
            </a:endParaRPr>
          </a:p>
        </p:txBody>
      </p:sp>
      <p:sp>
        <p:nvSpPr>
          <p:cNvPr id="5" name="文本框 4"/>
          <p:cNvSpPr txBox="1"/>
          <p:nvPr/>
        </p:nvSpPr>
        <p:spPr>
          <a:xfrm>
            <a:off x="251520" y="1213510"/>
            <a:ext cx="3096344" cy="707886"/>
          </a:xfrm>
          <a:prstGeom prst="rect">
            <a:avLst/>
          </a:prstGeom>
          <a:noFill/>
        </p:spPr>
        <p:txBody>
          <a:bodyPr wrap="square" rtlCol="0">
            <a:spAutoFit/>
          </a:bodyPr>
          <a:lstStyle/>
          <a:p>
            <a:r>
              <a:rPr lang="en-US" altLang="zh-CN" sz="4000" b="1" i="1" dirty="0">
                <a:solidFill>
                  <a:schemeClr val="accent1"/>
                </a:solidFill>
                <a:latin typeface="Adobe Gothic Std B" panose="020B0800000000000000" pitchFamily="34" charset="-128"/>
                <a:ea typeface="Adobe Gothic Std B" panose="020B0800000000000000" pitchFamily="34" charset="-128"/>
              </a:rPr>
              <a:t>3   </a:t>
            </a:r>
            <a:r>
              <a:rPr lang="zh-CN" altLang="en-US" sz="4000" b="1" dirty="0">
                <a:solidFill>
                  <a:schemeClr val="accent1"/>
                </a:solidFill>
                <a:latin typeface="微软雅黑" panose="020B0503020204020204" pitchFamily="34" charset="-122"/>
                <a:ea typeface="微软雅黑" panose="020B0503020204020204" pitchFamily="34" charset="-122"/>
              </a:rPr>
              <a:t>第三部分</a:t>
            </a:r>
            <a:endParaRPr lang="zh-CN" altLang="en-US" sz="4000" b="1" dirty="0">
              <a:solidFill>
                <a:schemeClr val="accent1"/>
              </a:solidFill>
              <a:latin typeface="Adobe Gothic Std B" panose="020B0800000000000000" pitchFamily="34" charset="-128"/>
            </a:endParaRPr>
          </a:p>
        </p:txBody>
      </p:sp>
      <p:sp>
        <p:nvSpPr>
          <p:cNvPr id="15" name="矩形 4"/>
          <p:cNvSpPr/>
          <p:nvPr/>
        </p:nvSpPr>
        <p:spPr>
          <a:xfrm>
            <a:off x="6897040" y="3575498"/>
            <a:ext cx="2246960" cy="2139502"/>
          </a:xfrm>
          <a:prstGeom prst="rect">
            <a:avLst/>
          </a:prstGeom>
          <a:solidFill>
            <a:schemeClr val="bg2">
              <a:lumMod val="7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pic>
        <p:nvPicPr>
          <p:cNvPr id="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408377" y="78042"/>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4106082"/>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（一）关于投标人的资格条件</a:t>
            </a:r>
            <a:r>
              <a:rPr lang="en-US" altLang="zh-CN" dirty="0" smtClean="0"/>
              <a:t>——</a:t>
            </a:r>
            <a:r>
              <a:rPr lang="zh-CN" altLang="en-US" dirty="0" smtClean="0"/>
              <a:t>施工招标</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矩形 6"/>
          <p:cNvSpPr/>
          <p:nvPr/>
        </p:nvSpPr>
        <p:spPr>
          <a:xfrm>
            <a:off x="611560" y="3433564"/>
            <a:ext cx="7920880" cy="1908215"/>
          </a:xfrm>
          <a:prstGeom prst="rect">
            <a:avLst/>
          </a:prstGeom>
        </p:spPr>
        <p:txBody>
          <a:bodyPr wrap="square">
            <a:spAutoFit/>
          </a:bodyPr>
          <a:lstStyle/>
          <a:p>
            <a:pPr algn="just">
              <a:spcBef>
                <a:spcPts val="600"/>
              </a:spcBef>
              <a:spcAft>
                <a:spcPts val="600"/>
              </a:spcAft>
            </a:pPr>
            <a:r>
              <a:rPr lang="en-US" altLang="zh-CN" dirty="0" smtClean="0"/>
              <a:t>【1</a:t>
            </a:r>
            <a:r>
              <a:rPr lang="zh-CN" altLang="en-US" dirty="0" smtClean="0"/>
              <a:t>、</a:t>
            </a:r>
            <a:r>
              <a:rPr lang="zh-CN" altLang="zh-CN" dirty="0" smtClean="0"/>
              <a:t>对于特别复杂的特大桥梁和特长隧道项目主体工程以及其他有特殊要求的工程，招标人还可增加附录</a:t>
            </a:r>
            <a:r>
              <a:rPr lang="en-US" altLang="zh-CN" dirty="0" smtClean="0"/>
              <a:t>6</a:t>
            </a:r>
            <a:r>
              <a:rPr lang="zh-CN" altLang="zh-CN" dirty="0" smtClean="0"/>
              <a:t>、附录</a:t>
            </a:r>
            <a:r>
              <a:rPr lang="en-US" altLang="zh-CN" dirty="0" smtClean="0"/>
              <a:t>7</a:t>
            </a:r>
            <a:r>
              <a:rPr lang="zh-CN" altLang="zh-CN" dirty="0" smtClean="0"/>
              <a:t>对投标人的其他管理和技术人员（例如项目副经理、专业工程师等）以及主要机械设备和试验检测设备提出要求。 </a:t>
            </a:r>
            <a:endParaRPr lang="en-US" altLang="zh-CN" dirty="0" smtClean="0"/>
          </a:p>
          <a:p>
            <a:pPr algn="just">
              <a:spcBef>
                <a:spcPts val="600"/>
              </a:spcBef>
              <a:spcAft>
                <a:spcPts val="600"/>
              </a:spcAft>
            </a:pPr>
            <a:r>
              <a:rPr lang="en-US" altLang="zh-CN" dirty="0" smtClean="0"/>
              <a:t>2</a:t>
            </a:r>
            <a:r>
              <a:rPr lang="zh-CN" altLang="en-US" dirty="0" smtClean="0"/>
              <a:t>、</a:t>
            </a:r>
            <a:r>
              <a:rPr lang="zh-CN" altLang="zh-CN" dirty="0" smtClean="0"/>
              <a:t>具体财务要求由招标人在满足国家相关法律法规前提下，根据招标项目具体特点和实际情况确定。例如招标人可对</a:t>
            </a:r>
            <a:r>
              <a:rPr lang="zh-CN" altLang="zh-CN" dirty="0" smtClean="0">
                <a:solidFill>
                  <a:srgbClr val="FF0000"/>
                </a:solidFill>
              </a:rPr>
              <a:t>投标人近三年的平均营业额、流动比率、资产负债率、净资产</a:t>
            </a:r>
            <a:r>
              <a:rPr lang="zh-CN" altLang="zh-CN" dirty="0" smtClean="0"/>
              <a:t>等提出要求。</a:t>
            </a:r>
            <a:r>
              <a:rPr lang="en-US" altLang="zh-CN" dirty="0" smtClean="0"/>
              <a:t>】</a:t>
            </a:r>
            <a:endParaRPr lang="zh-CN" altLang="en-US" dirty="0"/>
          </a:p>
        </p:txBody>
      </p:sp>
      <p:pic>
        <p:nvPicPr>
          <p:cNvPr id="4099" name="Picture 3"/>
          <p:cNvPicPr>
            <a:picLocks noChangeAspect="1" noChangeArrowheads="1"/>
          </p:cNvPicPr>
          <p:nvPr/>
        </p:nvPicPr>
        <p:blipFill>
          <a:blip r:embed="rId4" cstate="print"/>
          <a:srcRect/>
          <a:stretch>
            <a:fillRect/>
          </a:stretch>
        </p:blipFill>
        <p:spPr bwMode="auto">
          <a:xfrm>
            <a:off x="395200" y="913284"/>
            <a:ext cx="8353264" cy="2479531"/>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（一）关于投标人的资格条件</a:t>
            </a:r>
            <a:r>
              <a:rPr lang="en-US" altLang="zh-CN" dirty="0" smtClean="0"/>
              <a:t>——</a:t>
            </a:r>
            <a:r>
              <a:rPr lang="zh-CN" altLang="en-US" dirty="0" smtClean="0"/>
              <a:t>施工招标</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矩形 6"/>
          <p:cNvSpPr/>
          <p:nvPr/>
        </p:nvSpPr>
        <p:spPr>
          <a:xfrm>
            <a:off x="611560" y="3505572"/>
            <a:ext cx="7920880" cy="1631216"/>
          </a:xfrm>
          <a:prstGeom prst="rect">
            <a:avLst/>
          </a:prstGeom>
        </p:spPr>
        <p:txBody>
          <a:bodyPr wrap="square">
            <a:spAutoFit/>
          </a:bodyPr>
          <a:lstStyle/>
          <a:p>
            <a:pPr algn="just">
              <a:spcBef>
                <a:spcPts val="600"/>
              </a:spcBef>
              <a:spcAft>
                <a:spcPts val="600"/>
              </a:spcAft>
            </a:pPr>
            <a:r>
              <a:rPr lang="en-US" altLang="zh-CN" dirty="0" smtClean="0"/>
              <a:t>【3</a:t>
            </a:r>
            <a:r>
              <a:rPr lang="zh-CN" altLang="en-US" dirty="0" smtClean="0"/>
              <a:t>、</a:t>
            </a:r>
            <a:r>
              <a:rPr lang="zh-CN" altLang="zh-CN" dirty="0" smtClean="0"/>
              <a:t> 具体信誉要求由招标人在满足国家相关法律法规前提下，根据招标项目具体特点和实际情况确定，</a:t>
            </a:r>
            <a:r>
              <a:rPr lang="zh-CN" altLang="zh-CN" dirty="0" smtClean="0">
                <a:solidFill>
                  <a:srgbClr val="FF0000"/>
                </a:solidFill>
              </a:rPr>
              <a:t>但不得与</a:t>
            </a:r>
            <a:r>
              <a:rPr lang="en-US" altLang="zh-CN" dirty="0" smtClean="0">
                <a:solidFill>
                  <a:srgbClr val="FF0000"/>
                </a:solidFill>
              </a:rPr>
              <a:t>“</a:t>
            </a:r>
            <a:r>
              <a:rPr lang="zh-CN" altLang="zh-CN" dirty="0" smtClean="0">
                <a:solidFill>
                  <a:srgbClr val="FF0000"/>
                </a:solidFill>
              </a:rPr>
              <a:t>投标人须知</a:t>
            </a:r>
            <a:r>
              <a:rPr lang="en-US" altLang="zh-CN" dirty="0" smtClean="0">
                <a:solidFill>
                  <a:srgbClr val="FF0000"/>
                </a:solidFill>
              </a:rPr>
              <a:t>”</a:t>
            </a:r>
            <a:r>
              <a:rPr lang="zh-CN" altLang="zh-CN" dirty="0" smtClean="0">
                <a:solidFill>
                  <a:srgbClr val="FF0000"/>
                </a:solidFill>
              </a:rPr>
              <a:t>第</a:t>
            </a:r>
            <a:r>
              <a:rPr lang="en-US" altLang="zh-CN" dirty="0" smtClean="0">
                <a:solidFill>
                  <a:srgbClr val="FF0000"/>
                </a:solidFill>
              </a:rPr>
              <a:t>1.4.4</a:t>
            </a:r>
            <a:r>
              <a:rPr lang="zh-CN" altLang="zh-CN" dirty="0" smtClean="0">
                <a:solidFill>
                  <a:srgbClr val="FF0000"/>
                </a:solidFill>
              </a:rPr>
              <a:t>项规定的内容重复</a:t>
            </a:r>
            <a:r>
              <a:rPr lang="zh-CN" altLang="zh-CN" dirty="0" smtClean="0"/>
              <a:t>。 </a:t>
            </a:r>
            <a:endParaRPr lang="en-US" altLang="zh-CN" dirty="0" smtClean="0"/>
          </a:p>
          <a:p>
            <a:pPr algn="just">
              <a:spcBef>
                <a:spcPts val="600"/>
              </a:spcBef>
              <a:spcAft>
                <a:spcPts val="600"/>
              </a:spcAft>
            </a:pPr>
            <a:r>
              <a:rPr lang="en-US" altLang="zh-CN" dirty="0" smtClean="0"/>
              <a:t>4</a:t>
            </a:r>
            <a:r>
              <a:rPr lang="zh-CN" altLang="en-US" dirty="0" smtClean="0"/>
              <a:t>、</a:t>
            </a:r>
            <a:r>
              <a:rPr lang="zh-CN" altLang="zh-CN" dirty="0" smtClean="0"/>
              <a:t>对项目经理和项目总工的具体资格要求由招标人在满足国家相关法律法规前提下，根据招标项目具体特点和实际情况确定，但不得设置过高的资格条件。 </a:t>
            </a:r>
            <a:r>
              <a:rPr lang="en-US" altLang="zh-CN" dirty="0" smtClean="0"/>
              <a:t>】</a:t>
            </a:r>
            <a:endParaRPr lang="zh-CN" altLang="en-US" dirty="0"/>
          </a:p>
        </p:txBody>
      </p:sp>
      <p:pic>
        <p:nvPicPr>
          <p:cNvPr id="4099" name="Picture 3"/>
          <p:cNvPicPr>
            <a:picLocks noChangeAspect="1" noChangeArrowheads="1"/>
          </p:cNvPicPr>
          <p:nvPr/>
        </p:nvPicPr>
        <p:blipFill>
          <a:blip r:embed="rId4" cstate="print"/>
          <a:srcRect/>
          <a:stretch>
            <a:fillRect/>
          </a:stretch>
        </p:blipFill>
        <p:spPr bwMode="auto">
          <a:xfrm>
            <a:off x="395200" y="913284"/>
            <a:ext cx="8353264" cy="2479531"/>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（一）关于投标人的资格条件（勘察设计招标）</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矩形 6"/>
          <p:cNvSpPr/>
          <p:nvPr/>
        </p:nvSpPr>
        <p:spPr>
          <a:xfrm>
            <a:off x="611560" y="3433564"/>
            <a:ext cx="7920880" cy="1354217"/>
          </a:xfrm>
          <a:prstGeom prst="rect">
            <a:avLst/>
          </a:prstGeom>
        </p:spPr>
        <p:txBody>
          <a:bodyPr wrap="square">
            <a:spAutoFit/>
          </a:bodyPr>
          <a:lstStyle/>
          <a:p>
            <a:pPr algn="just">
              <a:spcBef>
                <a:spcPts val="600"/>
              </a:spcBef>
              <a:spcAft>
                <a:spcPts val="600"/>
              </a:spcAft>
            </a:pPr>
            <a:r>
              <a:rPr lang="en-US" altLang="zh-CN" b="1" dirty="0" smtClean="0"/>
              <a:t>【1</a:t>
            </a:r>
            <a:r>
              <a:rPr lang="zh-CN" altLang="en-US" b="1" dirty="0" smtClean="0"/>
              <a:t>、</a:t>
            </a:r>
            <a:r>
              <a:rPr lang="zh-CN" altLang="zh-CN" b="1" dirty="0" smtClean="0">
                <a:solidFill>
                  <a:srgbClr val="FF0000"/>
                </a:solidFill>
              </a:rPr>
              <a:t>对于特别复杂的特大桥梁和特长隧道项目主体工程以及其他有特殊要求的工程，招标人还可增加附录</a:t>
            </a:r>
            <a:r>
              <a:rPr lang="en-US" altLang="zh-CN" b="1" dirty="0" smtClean="0">
                <a:solidFill>
                  <a:srgbClr val="FF0000"/>
                </a:solidFill>
              </a:rPr>
              <a:t>5</a:t>
            </a:r>
            <a:r>
              <a:rPr lang="zh-CN" altLang="zh-CN" b="1" dirty="0" smtClean="0">
                <a:solidFill>
                  <a:srgbClr val="FF0000"/>
                </a:solidFill>
              </a:rPr>
              <a:t>对投标人的各专业分项负责人提出要求。 </a:t>
            </a:r>
            <a:endParaRPr lang="en-US" altLang="zh-CN" b="1" dirty="0" smtClean="0">
              <a:solidFill>
                <a:srgbClr val="FF0000"/>
              </a:solidFill>
            </a:endParaRPr>
          </a:p>
          <a:p>
            <a:pPr algn="just">
              <a:spcBef>
                <a:spcPts val="600"/>
              </a:spcBef>
              <a:spcAft>
                <a:spcPts val="600"/>
              </a:spcAft>
            </a:pPr>
            <a:r>
              <a:rPr lang="en-US" altLang="zh-CN" b="1" dirty="0" smtClean="0"/>
              <a:t>2</a:t>
            </a:r>
            <a:r>
              <a:rPr lang="zh-CN" altLang="en-US" b="1" dirty="0" smtClean="0"/>
              <a:t>、</a:t>
            </a:r>
            <a:r>
              <a:rPr lang="zh-CN" altLang="zh-CN" b="1" dirty="0" smtClean="0"/>
              <a:t> 具体信誉要求由招标人在满足国家相关法律法规前提下，根据招标项目具体特点和实际情况确定，但不得与</a:t>
            </a:r>
            <a:r>
              <a:rPr lang="en-US" altLang="zh-CN" b="1" dirty="0" smtClean="0"/>
              <a:t>“</a:t>
            </a:r>
            <a:r>
              <a:rPr lang="zh-CN" altLang="zh-CN" b="1" dirty="0" smtClean="0"/>
              <a:t>投标人须知</a:t>
            </a:r>
            <a:r>
              <a:rPr lang="en-US" altLang="zh-CN" b="1" dirty="0" smtClean="0"/>
              <a:t>”</a:t>
            </a:r>
            <a:r>
              <a:rPr lang="zh-CN" altLang="zh-CN" b="1" dirty="0" smtClean="0"/>
              <a:t>第</a:t>
            </a:r>
            <a:r>
              <a:rPr lang="en-US" altLang="zh-CN" b="1" dirty="0" smtClean="0"/>
              <a:t>1.4.4</a:t>
            </a:r>
            <a:r>
              <a:rPr lang="zh-CN" altLang="zh-CN" b="1" dirty="0" smtClean="0"/>
              <a:t>项规定的内容重复。</a:t>
            </a:r>
            <a:r>
              <a:rPr lang="en-US" altLang="zh-CN" b="1" dirty="0" smtClean="0"/>
              <a:t>】</a:t>
            </a:r>
            <a:endParaRPr lang="zh-CN" altLang="en-US" b="1" dirty="0"/>
          </a:p>
        </p:txBody>
      </p:sp>
      <p:pic>
        <p:nvPicPr>
          <p:cNvPr id="2051" name="Picture 3"/>
          <p:cNvPicPr>
            <a:picLocks noChangeAspect="1" noChangeArrowheads="1"/>
          </p:cNvPicPr>
          <p:nvPr/>
        </p:nvPicPr>
        <p:blipFill>
          <a:blip r:embed="rId4" cstate="print"/>
          <a:srcRect/>
          <a:stretch>
            <a:fillRect/>
          </a:stretch>
        </p:blipFill>
        <p:spPr bwMode="auto">
          <a:xfrm>
            <a:off x="755576" y="913284"/>
            <a:ext cx="7632848" cy="2472990"/>
          </a:xfrm>
          <a:prstGeom prst="rect">
            <a:avLst/>
          </a:prstGeom>
          <a:noFill/>
          <a:ln w="9525">
            <a:noFill/>
            <a:miter lim="800000"/>
            <a:headEnd/>
            <a:tailEnd/>
          </a:ln>
        </p:spPr>
      </p:pic>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（一）关于投标人的资格条件（施工监理招标）</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矩形 6"/>
          <p:cNvSpPr/>
          <p:nvPr/>
        </p:nvSpPr>
        <p:spPr>
          <a:xfrm>
            <a:off x="395536" y="3073524"/>
            <a:ext cx="8424936" cy="2185214"/>
          </a:xfrm>
          <a:prstGeom prst="rect">
            <a:avLst/>
          </a:prstGeom>
        </p:spPr>
        <p:txBody>
          <a:bodyPr wrap="square">
            <a:spAutoFit/>
          </a:bodyPr>
          <a:lstStyle/>
          <a:p>
            <a:pPr algn="just">
              <a:spcBef>
                <a:spcPts val="600"/>
              </a:spcBef>
              <a:spcAft>
                <a:spcPts val="600"/>
              </a:spcAft>
            </a:pPr>
            <a:r>
              <a:rPr lang="en-US" altLang="zh-CN" b="1" dirty="0" smtClean="0"/>
              <a:t>【1</a:t>
            </a:r>
            <a:r>
              <a:rPr lang="zh-CN" altLang="en-US" b="1" dirty="0" smtClean="0"/>
              <a:t>、</a:t>
            </a:r>
            <a:r>
              <a:rPr lang="zh-CN" altLang="zh-CN" b="1" dirty="0" smtClean="0"/>
              <a:t>对于特别复杂的特大桥梁和特长隧道项目主体工程以及其他有特殊要求的工程，招标人还</a:t>
            </a:r>
            <a:r>
              <a:rPr lang="zh-CN" altLang="en-US" b="1" dirty="0" smtClean="0"/>
              <a:t>可</a:t>
            </a:r>
            <a:r>
              <a:rPr lang="zh-CN" altLang="zh-CN" b="1" dirty="0" smtClean="0"/>
              <a:t>增加附录</a:t>
            </a:r>
            <a:r>
              <a:rPr lang="en-US" altLang="zh-CN" b="1" dirty="0" smtClean="0"/>
              <a:t>5</a:t>
            </a:r>
            <a:r>
              <a:rPr lang="zh-CN" altLang="zh-CN" b="1" dirty="0" smtClean="0"/>
              <a:t>对投标人的其他主要监理人员提出要求。</a:t>
            </a:r>
            <a:r>
              <a:rPr lang="x-none" altLang="zh-CN" b="1" dirty="0" smtClean="0"/>
              <a:t>对其他</a:t>
            </a:r>
            <a:r>
              <a:rPr lang="zh-CN" altLang="zh-CN" b="1" dirty="0" smtClean="0"/>
              <a:t>主要</a:t>
            </a:r>
            <a:r>
              <a:rPr lang="x-none" altLang="zh-CN" b="1" dirty="0" smtClean="0"/>
              <a:t>监理人员的</a:t>
            </a:r>
            <a:r>
              <a:rPr lang="zh-CN" altLang="zh-CN" b="1" dirty="0" smtClean="0"/>
              <a:t>岗位、数量及资格条件要求</a:t>
            </a:r>
            <a:r>
              <a:rPr lang="x-none" altLang="zh-CN" b="1" dirty="0" smtClean="0"/>
              <a:t>由招标人在满足国家相关法律法规</a:t>
            </a:r>
            <a:r>
              <a:rPr lang="zh-CN" altLang="zh-CN" b="1" dirty="0" smtClean="0"/>
              <a:t>和《公路工程施工监理规范》</a:t>
            </a:r>
            <a:r>
              <a:rPr lang="x-none" altLang="zh-CN" b="1" dirty="0" smtClean="0"/>
              <a:t>前提下，根据招标项目具体特点和实际情况确定，但不得设置过高的</a:t>
            </a:r>
            <a:r>
              <a:rPr lang="zh-CN" altLang="zh-CN" b="1" dirty="0" smtClean="0"/>
              <a:t>人员数量和</a:t>
            </a:r>
            <a:r>
              <a:rPr lang="x-none" altLang="zh-CN" b="1" dirty="0" smtClean="0"/>
              <a:t>资格条件。</a:t>
            </a:r>
            <a:endParaRPr lang="en-US" altLang="zh-CN" b="1" dirty="0" smtClean="0"/>
          </a:p>
          <a:p>
            <a:pPr algn="just">
              <a:spcBef>
                <a:spcPts val="600"/>
              </a:spcBef>
              <a:spcAft>
                <a:spcPts val="600"/>
              </a:spcAft>
            </a:pPr>
            <a:r>
              <a:rPr lang="en-US" altLang="zh-CN" b="1" dirty="0" smtClean="0"/>
              <a:t>2</a:t>
            </a:r>
            <a:r>
              <a:rPr lang="zh-CN" altLang="en-US" b="1" dirty="0" smtClean="0"/>
              <a:t>、</a:t>
            </a:r>
            <a:r>
              <a:rPr lang="zh-CN" altLang="zh-CN" b="1" dirty="0" smtClean="0"/>
              <a:t> 具体信誉要求由招标人在满足国家相关法律法规前提下，根据招标项目具体特点和实际情况确定，但不得与</a:t>
            </a:r>
            <a:r>
              <a:rPr lang="en-US" altLang="zh-CN" b="1" dirty="0" smtClean="0"/>
              <a:t>“</a:t>
            </a:r>
            <a:r>
              <a:rPr lang="zh-CN" altLang="zh-CN" b="1" dirty="0" smtClean="0"/>
              <a:t>投标人须知</a:t>
            </a:r>
            <a:r>
              <a:rPr lang="en-US" altLang="zh-CN" b="1" dirty="0" smtClean="0"/>
              <a:t>”</a:t>
            </a:r>
            <a:r>
              <a:rPr lang="zh-CN" altLang="zh-CN" b="1" dirty="0" smtClean="0"/>
              <a:t>第</a:t>
            </a:r>
            <a:r>
              <a:rPr lang="en-US" altLang="zh-CN" b="1" dirty="0" smtClean="0"/>
              <a:t>1.4.4</a:t>
            </a:r>
            <a:r>
              <a:rPr lang="zh-CN" altLang="zh-CN" b="1" dirty="0" smtClean="0"/>
              <a:t>项规定的内容重复。</a:t>
            </a:r>
            <a:r>
              <a:rPr lang="en-US" altLang="zh-CN" b="1" dirty="0" smtClean="0"/>
              <a:t>】</a:t>
            </a:r>
            <a:endParaRPr lang="zh-CN" altLang="en-US" b="1" dirty="0"/>
          </a:p>
        </p:txBody>
      </p:sp>
      <p:pic>
        <p:nvPicPr>
          <p:cNvPr id="2050" name="Picture 2"/>
          <p:cNvPicPr>
            <a:picLocks noChangeAspect="1" noChangeArrowheads="1"/>
          </p:cNvPicPr>
          <p:nvPr/>
        </p:nvPicPr>
        <p:blipFill>
          <a:blip r:embed="rId4" cstate="print"/>
          <a:srcRect/>
          <a:stretch>
            <a:fillRect/>
          </a:stretch>
        </p:blipFill>
        <p:spPr bwMode="auto">
          <a:xfrm>
            <a:off x="251520" y="841276"/>
            <a:ext cx="8602823" cy="2136556"/>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（一）关于投标人的资格条件（施工监理招标）</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矩形 6"/>
          <p:cNvSpPr/>
          <p:nvPr/>
        </p:nvSpPr>
        <p:spPr>
          <a:xfrm>
            <a:off x="323528" y="3289548"/>
            <a:ext cx="8424936" cy="2031325"/>
          </a:xfrm>
          <a:prstGeom prst="rect">
            <a:avLst/>
          </a:prstGeom>
        </p:spPr>
        <p:txBody>
          <a:bodyPr wrap="square">
            <a:spAutoFit/>
          </a:bodyPr>
          <a:lstStyle/>
          <a:p>
            <a:r>
              <a:rPr lang="en-US" altLang="zh-CN" b="1" dirty="0" smtClean="0"/>
              <a:t>【</a:t>
            </a:r>
            <a:r>
              <a:rPr lang="x-none" altLang="zh-CN" b="1" dirty="0" smtClean="0"/>
              <a:t>a.招标人应在招标文件中规定若投标人在所投标段中标需派驻的其他</a:t>
            </a:r>
            <a:r>
              <a:rPr lang="zh-CN" altLang="zh-CN" b="1" dirty="0" smtClean="0"/>
              <a:t>主要</a:t>
            </a:r>
            <a:r>
              <a:rPr lang="x-none" altLang="zh-CN" b="1" dirty="0" smtClean="0"/>
              <a:t>监理人员。</a:t>
            </a:r>
            <a:r>
              <a:rPr lang="zh-CN" altLang="zh-CN" b="1" dirty="0" smtClean="0"/>
              <a:t>监理人员的岗位、数量及资格条件要求应按照《公路工程施工监理规范》（</a:t>
            </a:r>
            <a:r>
              <a:rPr lang="x-none" altLang="zh-CN" b="1" dirty="0" smtClean="0"/>
              <a:t>JTG G10-2016</a:t>
            </a:r>
            <a:r>
              <a:rPr lang="zh-CN" altLang="zh-CN" b="1" dirty="0" smtClean="0"/>
              <a:t>）的规定设置。</a:t>
            </a:r>
            <a:r>
              <a:rPr lang="x-none" altLang="zh-CN" b="1" dirty="0" smtClean="0"/>
              <a:t>上述人员的具体人选由招标人和中标人在合同谈判阶段确定，且经招标人审批后作为派驻本标段的主要监理人员，不允许更换。如中标人拟派驻的人员数量和资格条件不满足本表要求，招标人应取消其中标资格。</a:t>
            </a:r>
            <a:endParaRPr lang="zh-CN" altLang="zh-CN" b="1" dirty="0" smtClean="0"/>
          </a:p>
          <a:p>
            <a:r>
              <a:rPr lang="en-US" altLang="zh-CN" b="1" dirty="0" smtClean="0"/>
              <a:t>b.</a:t>
            </a:r>
            <a:r>
              <a:rPr lang="zh-CN" altLang="zh-CN" b="1" dirty="0" smtClean="0"/>
              <a:t>本表不适用于已按资格预审文件或招标文件要求提供了其他主要监理人员的特别复杂的特大桥梁和特长隧道项目主体工程以及其他有特殊要求的工程。</a:t>
            </a:r>
            <a:r>
              <a:rPr lang="en-US" altLang="zh-CN" b="1" dirty="0" smtClean="0"/>
              <a:t>】</a:t>
            </a:r>
            <a:endParaRPr lang="zh-CN" altLang="en-US" b="1" dirty="0"/>
          </a:p>
        </p:txBody>
      </p:sp>
      <p:pic>
        <p:nvPicPr>
          <p:cNvPr id="1026" name="Picture 2"/>
          <p:cNvPicPr>
            <a:picLocks noChangeAspect="1" noChangeArrowheads="1"/>
          </p:cNvPicPr>
          <p:nvPr/>
        </p:nvPicPr>
        <p:blipFill>
          <a:blip r:embed="rId4" cstate="print"/>
          <a:srcRect/>
          <a:stretch>
            <a:fillRect/>
          </a:stretch>
        </p:blipFill>
        <p:spPr bwMode="auto">
          <a:xfrm>
            <a:off x="1259632" y="769268"/>
            <a:ext cx="7200800" cy="2513153"/>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（一）关于投标人的资格条件（施工监理招标）</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矩形 6"/>
          <p:cNvSpPr/>
          <p:nvPr/>
        </p:nvSpPr>
        <p:spPr>
          <a:xfrm>
            <a:off x="323528" y="3289548"/>
            <a:ext cx="8424936" cy="1477328"/>
          </a:xfrm>
          <a:prstGeom prst="rect">
            <a:avLst/>
          </a:prstGeom>
        </p:spPr>
        <p:txBody>
          <a:bodyPr wrap="square">
            <a:spAutoFit/>
          </a:bodyPr>
          <a:lstStyle/>
          <a:p>
            <a:r>
              <a:rPr lang="en-US" altLang="zh-CN" b="1" dirty="0" smtClean="0"/>
              <a:t>【</a:t>
            </a:r>
            <a:r>
              <a:rPr lang="x-none" altLang="zh-CN" dirty="0" smtClean="0"/>
              <a:t>a. </a:t>
            </a:r>
            <a:r>
              <a:rPr lang="x-none" altLang="zh-CN" b="1" dirty="0" smtClean="0"/>
              <a:t>招标人应在招标文件中规定若投标人在所投标段中标需提供的主要试验检测设备。招标人将在合同谈判阶段要求中标人按照本表的最低要求填报为本标段配备的主要设备，在经招标人审批后作为投入本标段的主要设备且不允许更换。如招标人拟提供的设备数量和规格指标等不满足本表要求，招标人应取消其中标资格。</a:t>
            </a:r>
            <a:endParaRPr lang="zh-CN" altLang="zh-CN" b="1" dirty="0" smtClean="0"/>
          </a:p>
          <a:p>
            <a:r>
              <a:rPr lang="en-US" altLang="zh-CN" b="1" dirty="0" smtClean="0"/>
              <a:t>b.</a:t>
            </a:r>
            <a:r>
              <a:rPr lang="zh-CN" altLang="zh-CN" b="1" dirty="0" smtClean="0"/>
              <a:t>本表适用于所有监理招标项目。</a:t>
            </a:r>
            <a:r>
              <a:rPr lang="en-US" altLang="zh-CN" b="1" dirty="0" smtClean="0"/>
              <a:t>】</a:t>
            </a:r>
            <a:endParaRPr lang="zh-CN" altLang="en-US" b="1" dirty="0"/>
          </a:p>
        </p:txBody>
      </p:sp>
      <p:pic>
        <p:nvPicPr>
          <p:cNvPr id="2050" name="Picture 2"/>
          <p:cNvPicPr>
            <a:picLocks noChangeAspect="1" noChangeArrowheads="1"/>
          </p:cNvPicPr>
          <p:nvPr/>
        </p:nvPicPr>
        <p:blipFill>
          <a:blip r:embed="rId4" cstate="print"/>
          <a:srcRect/>
          <a:stretch>
            <a:fillRect/>
          </a:stretch>
        </p:blipFill>
        <p:spPr bwMode="auto">
          <a:xfrm>
            <a:off x="1547664" y="913284"/>
            <a:ext cx="6166942" cy="2241220"/>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（一）关于投标人的资格条件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1296144"/>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2400"/>
              </a:spcBef>
              <a:spcAft>
                <a:spcPts val="600"/>
              </a:spcAft>
              <a:buClr>
                <a:srgbClr val="FFC000"/>
              </a:buClr>
              <a:buNone/>
              <a:defRPr/>
            </a:pPr>
            <a:r>
              <a:rPr lang="zh-CN" altLang="zh-CN" sz="3400" b="1" kern="100" dirty="0" smtClean="0">
                <a:latin typeface="黑体" pitchFamily="49" charset="-122"/>
                <a:ea typeface="黑体" pitchFamily="49" charset="-122"/>
              </a:rPr>
              <a:t>对于施工和监理招标，在投标人的资格审查条件中增加“在岗要求”一栏内容：</a:t>
            </a:r>
            <a:endParaRPr lang="en-US" altLang="zh-CN" sz="3400" b="1" kern="100" dirty="0" smtClean="0">
              <a:latin typeface="黑体" pitchFamily="49" charset="-122"/>
              <a:ea typeface="黑体" pitchFamily="49" charset="-122"/>
            </a:endParaRPr>
          </a:p>
        </p:txBody>
      </p:sp>
      <p:graphicFrame>
        <p:nvGraphicFramePr>
          <p:cNvPr id="5" name="表格 4"/>
          <p:cNvGraphicFramePr>
            <a:graphicFrameLocks noGrp="1"/>
          </p:cNvGraphicFramePr>
          <p:nvPr/>
        </p:nvGraphicFramePr>
        <p:xfrm>
          <a:off x="1115616" y="2209428"/>
          <a:ext cx="7128793" cy="2837124"/>
        </p:xfrm>
        <a:graphic>
          <a:graphicData uri="http://schemas.openxmlformats.org/drawingml/2006/table">
            <a:tbl>
              <a:tblPr/>
              <a:tblGrid>
                <a:gridCol w="1321678"/>
                <a:gridCol w="1234707"/>
                <a:gridCol w="2286917"/>
                <a:gridCol w="2285491"/>
              </a:tblGrid>
              <a:tr h="314088">
                <a:tc>
                  <a:txBody>
                    <a:bodyPr/>
                    <a:lstStyle/>
                    <a:p>
                      <a:pPr algn="ctr">
                        <a:lnSpc>
                          <a:spcPct val="125000"/>
                        </a:lnSpc>
                        <a:spcAft>
                          <a:spcPts val="0"/>
                        </a:spcAft>
                      </a:pPr>
                      <a:r>
                        <a:rPr lang="zh-CN" sz="1800" b="1" kern="100" dirty="0">
                          <a:latin typeface="黑体" pitchFamily="49" charset="-122"/>
                          <a:ea typeface="黑体" pitchFamily="49" charset="-122"/>
                          <a:cs typeface="Times New Roman"/>
                        </a:rPr>
                        <a:t>人</a:t>
                      </a:r>
                      <a:r>
                        <a:rPr lang="en-US" sz="1800" b="1" kern="100" dirty="0">
                          <a:latin typeface="黑体" pitchFamily="49" charset="-122"/>
                          <a:ea typeface="黑体" pitchFamily="49" charset="-122"/>
                          <a:cs typeface="Times New Roman"/>
                        </a:rPr>
                        <a:t>  </a:t>
                      </a:r>
                      <a:r>
                        <a:rPr lang="zh-CN" sz="1800" b="1" kern="100" dirty="0">
                          <a:latin typeface="黑体" pitchFamily="49" charset="-122"/>
                          <a:ea typeface="黑体" pitchFamily="49" charset="-122"/>
                          <a:cs typeface="Times New Roman"/>
                        </a:rPr>
                        <a:t>员</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zh-CN" sz="1800" b="1" kern="100">
                          <a:latin typeface="黑体" pitchFamily="49" charset="-122"/>
                          <a:ea typeface="黑体" pitchFamily="49" charset="-122"/>
                          <a:cs typeface="Times New Roman"/>
                        </a:rPr>
                        <a:t>数</a:t>
                      </a:r>
                      <a:r>
                        <a:rPr lang="en-US" sz="1800" b="1" kern="100">
                          <a:latin typeface="黑体" pitchFamily="49" charset="-122"/>
                          <a:ea typeface="黑体" pitchFamily="49" charset="-122"/>
                          <a:cs typeface="Times New Roman"/>
                        </a:rPr>
                        <a:t>  </a:t>
                      </a:r>
                      <a:r>
                        <a:rPr lang="zh-CN" sz="1800" b="1" kern="100">
                          <a:latin typeface="黑体" pitchFamily="49" charset="-122"/>
                          <a:ea typeface="黑体" pitchFamily="49" charset="-122"/>
                          <a:cs typeface="Times New Roman"/>
                        </a:rPr>
                        <a:t>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zh-CN" sz="1800" b="1" kern="100">
                          <a:latin typeface="黑体" pitchFamily="49" charset="-122"/>
                          <a:ea typeface="黑体" pitchFamily="49" charset="-122"/>
                          <a:cs typeface="Times New Roman"/>
                        </a:rPr>
                        <a:t>资 格 要 求</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zh-CN" sz="1800" b="1" kern="100">
                          <a:latin typeface="黑体" pitchFamily="49" charset="-122"/>
                          <a:ea typeface="黑体" pitchFamily="49" charset="-122"/>
                          <a:cs typeface="Times New Roman"/>
                        </a:rPr>
                        <a:t>在岗要求</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47112">
                <a:tc>
                  <a:txBody>
                    <a:bodyPr/>
                    <a:lstStyle/>
                    <a:p>
                      <a:pPr algn="ctr">
                        <a:lnSpc>
                          <a:spcPct val="125000"/>
                        </a:lnSpc>
                        <a:spcAft>
                          <a:spcPts val="0"/>
                        </a:spcAft>
                      </a:pPr>
                      <a:r>
                        <a:rPr lang="zh-CN" sz="1800" b="1" kern="100" dirty="0">
                          <a:latin typeface="黑体" pitchFamily="49" charset="-122"/>
                          <a:ea typeface="黑体" pitchFamily="49" charset="-122"/>
                          <a:cs typeface="Times New Roman"/>
                        </a:rPr>
                        <a:t>项目经理</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endParaRPr lang="en-US" sz="1800" b="1" kern="100" dirty="0">
                        <a:latin typeface="黑体" pitchFamily="49" charset="-122"/>
                        <a:ea typeface="黑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5000"/>
                        </a:lnSpc>
                        <a:spcAft>
                          <a:spcPts val="0"/>
                        </a:spcAft>
                      </a:pPr>
                      <a:endParaRPr lang="en-US" sz="1800" b="1" kern="100" dirty="0">
                        <a:latin typeface="黑体" pitchFamily="49" charset="-122"/>
                        <a:ea typeface="黑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just">
                        <a:lnSpc>
                          <a:spcPct val="125000"/>
                        </a:lnSpc>
                        <a:spcAft>
                          <a:spcPts val="0"/>
                        </a:spcAft>
                      </a:pPr>
                      <a:r>
                        <a:rPr lang="zh-CN" sz="1800" b="1" kern="100">
                          <a:latin typeface="黑体" pitchFamily="49" charset="-122"/>
                          <a:ea typeface="黑体" pitchFamily="49" charset="-122"/>
                          <a:cs typeface="Times New Roman"/>
                        </a:rPr>
                        <a:t>无在岗项目（指目前未在其他项目上任职，或虽在其他项目上任职但本项目中标后能够从该项目撤离）</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47112">
                <a:tc>
                  <a:txBody>
                    <a:bodyPr/>
                    <a:lstStyle/>
                    <a:p>
                      <a:pPr algn="ctr">
                        <a:lnSpc>
                          <a:spcPct val="125000"/>
                        </a:lnSpc>
                        <a:spcAft>
                          <a:spcPts val="0"/>
                        </a:spcAft>
                      </a:pPr>
                      <a:r>
                        <a:rPr lang="zh-CN" sz="1800" b="1" kern="100">
                          <a:latin typeface="黑体" pitchFamily="49" charset="-122"/>
                          <a:ea typeface="黑体" pitchFamily="49" charset="-122"/>
                          <a:cs typeface="Times New Roman"/>
                        </a:rPr>
                        <a:t>项目总工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endParaRPr lang="en-US" sz="1800" b="1" kern="100">
                        <a:latin typeface="黑体" pitchFamily="49" charset="-122"/>
                        <a:ea typeface="黑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5000"/>
                        </a:lnSpc>
                        <a:spcAft>
                          <a:spcPts val="0"/>
                        </a:spcAft>
                      </a:pPr>
                      <a:endParaRPr lang="en-US" sz="1800" b="1" kern="100" dirty="0">
                        <a:latin typeface="黑体" pitchFamily="49" charset="-122"/>
                        <a:ea typeface="黑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bl>
          </a:graphicData>
        </a:graphic>
      </p:graphicFrame>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（一）关于投标人的资格条件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2400"/>
              </a:spcBef>
              <a:spcAft>
                <a:spcPts val="600"/>
              </a:spcAft>
              <a:buClr>
                <a:srgbClr val="FFC000"/>
              </a:buClr>
              <a:buNone/>
              <a:defRPr/>
            </a:pPr>
            <a:r>
              <a:rPr lang="zh-CN" altLang="en-US" sz="3400" b="1" kern="100" dirty="0" smtClean="0">
                <a:latin typeface="黑体" pitchFamily="49" charset="-122"/>
                <a:ea typeface="黑体" pitchFamily="49" charset="-122"/>
              </a:rPr>
              <a:t>资格预审文件：</a:t>
            </a:r>
            <a:endParaRPr lang="en-US" altLang="zh-CN" sz="3400" b="1" kern="100" dirty="0" smtClean="0">
              <a:latin typeface="黑体" pitchFamily="49" charset="-122"/>
              <a:ea typeface="黑体" pitchFamily="49" charset="-122"/>
            </a:endParaRPr>
          </a:p>
          <a:p>
            <a:pPr marL="0" indent="0" algn="just">
              <a:spcBef>
                <a:spcPts val="2400"/>
              </a:spcBef>
              <a:spcAft>
                <a:spcPts val="600"/>
              </a:spcAft>
              <a:buClr>
                <a:srgbClr val="FFC000"/>
              </a:buClr>
              <a:buNone/>
              <a:defRPr/>
            </a:pPr>
            <a:r>
              <a:rPr lang="zh-CN" altLang="en-US" sz="3400" b="1" kern="100" dirty="0" smtClean="0">
                <a:latin typeface="黑体" pitchFamily="49" charset="-122"/>
                <a:ea typeface="黑体" pitchFamily="49" charset="-122"/>
              </a:rPr>
              <a:t>招标人自主决定是否对申请人的主要人员提出备选人员要求。</a:t>
            </a:r>
            <a:endParaRPr lang="en-US" altLang="zh-CN" sz="2400" kern="100" dirty="0" smtClean="0">
              <a:solidFill>
                <a:srgbClr val="FFFFFF"/>
              </a:solidFill>
              <a:ea typeface="黑体"/>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国家最新的招标范围和规模标准已公布</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cstate="print"/>
          <a:srcRect/>
          <a:stretch>
            <a:fillRect/>
          </a:stretch>
        </p:blipFill>
        <p:spPr bwMode="auto">
          <a:xfrm>
            <a:off x="1115616" y="913284"/>
            <a:ext cx="7056784" cy="4260850"/>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（一）关于投标人的资格条件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2400"/>
              </a:spcBef>
              <a:spcAft>
                <a:spcPts val="600"/>
              </a:spcAft>
              <a:buClr>
                <a:srgbClr val="FFC000"/>
              </a:buClr>
              <a:buNone/>
              <a:defRPr/>
            </a:pPr>
            <a:r>
              <a:rPr lang="zh-CN" altLang="en-US" sz="3000" b="1" kern="100" dirty="0" smtClean="0">
                <a:latin typeface="黑体" pitchFamily="49" charset="-122"/>
                <a:ea typeface="黑体" pitchFamily="49" charset="-122"/>
              </a:rPr>
              <a:t>资格预审文件：</a:t>
            </a:r>
            <a:endParaRPr lang="en-US" altLang="zh-CN" sz="3000" b="1" kern="100" dirty="0" smtClean="0">
              <a:latin typeface="黑体" pitchFamily="49" charset="-122"/>
              <a:ea typeface="黑体" pitchFamily="49" charset="-122"/>
            </a:endParaRPr>
          </a:p>
          <a:p>
            <a:pPr marL="0" indent="0" algn="just">
              <a:spcBef>
                <a:spcPts val="2400"/>
              </a:spcBef>
              <a:spcAft>
                <a:spcPts val="600"/>
              </a:spcAft>
              <a:buClr>
                <a:srgbClr val="FFC000"/>
              </a:buClr>
              <a:buNone/>
              <a:defRPr/>
            </a:pPr>
            <a:r>
              <a:rPr lang="zh-CN" altLang="zh-CN" sz="3000" b="1" kern="100" dirty="0" smtClean="0">
                <a:latin typeface="黑体" pitchFamily="49" charset="-122"/>
                <a:ea typeface="黑体" pitchFamily="49" charset="-122"/>
              </a:rPr>
              <a:t>单位负责人为同一人或者存在控股、管理关系的不同单位，对同一标段提出资格预审申请的，最多只能有一家单位通过资格预审。</a:t>
            </a:r>
            <a:endParaRPr lang="en-US" altLang="zh-CN" sz="3000" b="1" kern="100" dirty="0" smtClean="0">
              <a:latin typeface="黑体" pitchFamily="49" charset="-122"/>
              <a:ea typeface="黑体" pitchFamily="49" charset="-122"/>
            </a:endParaRPr>
          </a:p>
          <a:p>
            <a:pPr marL="0" indent="0" algn="just">
              <a:spcBef>
                <a:spcPts val="2400"/>
              </a:spcBef>
              <a:spcAft>
                <a:spcPts val="600"/>
              </a:spcAft>
              <a:buClr>
                <a:srgbClr val="FFC000"/>
              </a:buClr>
              <a:buNone/>
              <a:defRPr/>
            </a:pPr>
            <a:r>
              <a:rPr lang="zh-CN" altLang="en-US" sz="3000" b="1" kern="100" dirty="0" smtClean="0">
                <a:latin typeface="黑体" pitchFamily="49" charset="-122"/>
                <a:ea typeface="黑体" pitchFamily="49" charset="-122"/>
              </a:rPr>
              <a:t>（资格审查办法中约定详细审查的通过原则）</a:t>
            </a:r>
            <a:endParaRPr lang="en-US" altLang="zh-CN" sz="3000" b="1" kern="100" dirty="0" smtClean="0">
              <a:latin typeface="黑体" pitchFamily="49" charset="-122"/>
              <a:ea typeface="黑体" pitchFamily="49" charset="-122"/>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（一）关于投标人的资格条件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zh-CN" altLang="en-US" sz="2400" b="1" dirty="0" smtClean="0">
                <a:solidFill>
                  <a:srgbClr val="FF0000"/>
                </a:solidFill>
                <a:latin typeface="黑体" pitchFamily="49" charset="-122"/>
                <a:ea typeface="黑体" pitchFamily="49" charset="-122"/>
              </a:rPr>
              <a:t>对原标准文件中投标人须知</a:t>
            </a:r>
            <a:r>
              <a:rPr lang="en-US" altLang="zh-CN" sz="2400" b="1" dirty="0" smtClean="0">
                <a:solidFill>
                  <a:srgbClr val="FF0000"/>
                </a:solidFill>
                <a:latin typeface="黑体" pitchFamily="49" charset="-122"/>
                <a:ea typeface="黑体" pitchFamily="49" charset="-122"/>
              </a:rPr>
              <a:t>1.4.3</a:t>
            </a:r>
            <a:r>
              <a:rPr lang="zh-CN" altLang="en-US" sz="2400" b="1" dirty="0" smtClean="0">
                <a:solidFill>
                  <a:srgbClr val="FF0000"/>
                </a:solidFill>
                <a:latin typeface="黑体" pitchFamily="49" charset="-122"/>
                <a:ea typeface="黑体" pitchFamily="49" charset="-122"/>
              </a:rPr>
              <a:t>项进行了优化：</a:t>
            </a:r>
            <a:endParaRPr lang="en-US" altLang="zh-CN" sz="2400" b="1" dirty="0" smtClean="0">
              <a:latin typeface="黑体" pitchFamily="49" charset="-122"/>
              <a:ea typeface="黑体" pitchFamily="49" charset="-122"/>
            </a:endParaRPr>
          </a:p>
          <a:p>
            <a:pPr marL="0" indent="360000" algn="just">
              <a:buNone/>
            </a:pPr>
            <a:r>
              <a:rPr lang="en-US" altLang="zh-CN" sz="2200" b="1" dirty="0" smtClean="0">
                <a:latin typeface="黑体" pitchFamily="49" charset="-122"/>
                <a:ea typeface="黑体" pitchFamily="49" charset="-122"/>
              </a:rPr>
              <a:t>1.4.3 </a:t>
            </a:r>
            <a:r>
              <a:rPr lang="zh-CN" altLang="zh-CN" sz="2200" b="1" dirty="0" smtClean="0">
                <a:latin typeface="黑体" pitchFamily="49" charset="-122"/>
                <a:ea typeface="黑体" pitchFamily="49" charset="-122"/>
              </a:rPr>
              <a:t>投标人（包括联合体各成员）不得与本标段相关单位存在下列关联关系：</a:t>
            </a:r>
          </a:p>
          <a:p>
            <a:pPr marL="0" indent="360000" algn="just">
              <a:buNone/>
            </a:pPr>
            <a:r>
              <a:rPr lang="zh-CN" altLang="zh-CN" sz="2200" b="1" dirty="0" smtClean="0">
                <a:latin typeface="黑体" pitchFamily="49" charset="-122"/>
                <a:ea typeface="黑体" pitchFamily="49" charset="-122"/>
              </a:rPr>
              <a:t>（</a:t>
            </a:r>
            <a:r>
              <a:rPr lang="en-US" altLang="zh-CN" sz="2200" b="1" dirty="0" smtClean="0">
                <a:latin typeface="黑体" pitchFamily="49" charset="-122"/>
                <a:ea typeface="黑体" pitchFamily="49" charset="-122"/>
              </a:rPr>
              <a:t>1</a:t>
            </a:r>
            <a:r>
              <a:rPr lang="zh-CN" altLang="zh-CN" sz="2200" b="1" dirty="0" smtClean="0">
                <a:latin typeface="黑体" pitchFamily="49" charset="-122"/>
                <a:ea typeface="黑体" pitchFamily="49" charset="-122"/>
              </a:rPr>
              <a:t>）为招标人不具有独立法人资格的附属机构（单位）；</a:t>
            </a:r>
          </a:p>
          <a:p>
            <a:pPr marL="0" indent="360000" algn="just">
              <a:buNone/>
            </a:pPr>
            <a:r>
              <a:rPr lang="zh-CN" altLang="zh-CN" sz="2200" b="1" dirty="0" smtClean="0">
                <a:latin typeface="黑体" pitchFamily="49" charset="-122"/>
                <a:ea typeface="黑体" pitchFamily="49" charset="-122"/>
              </a:rPr>
              <a:t>（</a:t>
            </a:r>
            <a:r>
              <a:rPr lang="en-US" altLang="zh-CN" sz="2200" b="1" dirty="0" smtClean="0">
                <a:latin typeface="黑体" pitchFamily="49" charset="-122"/>
                <a:ea typeface="黑体" pitchFamily="49" charset="-122"/>
              </a:rPr>
              <a:t>2</a:t>
            </a:r>
            <a:r>
              <a:rPr lang="zh-CN" altLang="zh-CN" sz="2200" b="1" dirty="0" smtClean="0">
                <a:latin typeface="黑体" pitchFamily="49" charset="-122"/>
                <a:ea typeface="黑体" pitchFamily="49" charset="-122"/>
              </a:rPr>
              <a:t>）与招标人存在利害关系且可能影响招标公正性；</a:t>
            </a:r>
          </a:p>
          <a:p>
            <a:pPr marL="0" indent="360000" algn="just">
              <a:buNone/>
            </a:pPr>
            <a:r>
              <a:rPr lang="zh-CN" altLang="zh-CN" sz="2200" b="1" dirty="0" smtClean="0">
                <a:latin typeface="黑体" pitchFamily="49" charset="-122"/>
                <a:ea typeface="黑体" pitchFamily="49" charset="-122"/>
              </a:rPr>
              <a:t>（</a:t>
            </a:r>
            <a:r>
              <a:rPr lang="en-US" altLang="zh-CN" sz="2200" b="1" dirty="0" smtClean="0">
                <a:latin typeface="黑体" pitchFamily="49" charset="-122"/>
                <a:ea typeface="黑体" pitchFamily="49" charset="-122"/>
              </a:rPr>
              <a:t>3</a:t>
            </a:r>
            <a:r>
              <a:rPr lang="zh-CN" altLang="zh-CN" sz="2200" b="1" dirty="0" smtClean="0">
                <a:latin typeface="黑体" pitchFamily="49" charset="-122"/>
                <a:ea typeface="黑体" pitchFamily="49" charset="-122"/>
              </a:rPr>
              <a:t>）与本标段的其他投标人同为一个单位负责人；</a:t>
            </a:r>
          </a:p>
          <a:p>
            <a:pPr marL="0" indent="360000" algn="just">
              <a:buNone/>
            </a:pPr>
            <a:r>
              <a:rPr lang="zh-CN" altLang="zh-CN" sz="2200" b="1" dirty="0" smtClean="0">
                <a:latin typeface="黑体" pitchFamily="49" charset="-122"/>
                <a:ea typeface="黑体" pitchFamily="49" charset="-122"/>
              </a:rPr>
              <a:t>（</a:t>
            </a:r>
            <a:r>
              <a:rPr lang="en-US" altLang="zh-CN" sz="2200" b="1" dirty="0" smtClean="0">
                <a:latin typeface="黑体" pitchFamily="49" charset="-122"/>
                <a:ea typeface="黑体" pitchFamily="49" charset="-122"/>
              </a:rPr>
              <a:t>4</a:t>
            </a:r>
            <a:r>
              <a:rPr lang="zh-CN" altLang="zh-CN" sz="2200" b="1" dirty="0" smtClean="0">
                <a:latin typeface="黑体" pitchFamily="49" charset="-122"/>
                <a:ea typeface="黑体" pitchFamily="49" charset="-122"/>
              </a:rPr>
              <a:t>）与本标段的其他投标人存在控股、管理关系；</a:t>
            </a:r>
          </a:p>
          <a:p>
            <a:pPr marL="0" indent="360000" algn="just">
              <a:buNone/>
            </a:pPr>
            <a:r>
              <a:rPr lang="zh-CN" altLang="zh-CN" sz="2200" b="1" dirty="0" smtClean="0">
                <a:latin typeface="黑体" pitchFamily="49" charset="-122"/>
                <a:ea typeface="黑体" pitchFamily="49" charset="-122"/>
              </a:rPr>
              <a:t>（</a:t>
            </a:r>
            <a:r>
              <a:rPr lang="en-US" altLang="zh-CN" sz="2200" b="1" dirty="0" smtClean="0">
                <a:latin typeface="黑体" pitchFamily="49" charset="-122"/>
                <a:ea typeface="黑体" pitchFamily="49" charset="-122"/>
              </a:rPr>
              <a:t>5</a:t>
            </a:r>
            <a:r>
              <a:rPr lang="zh-CN" altLang="zh-CN" sz="2200" b="1" dirty="0" smtClean="0">
                <a:latin typeface="黑体" pitchFamily="49" charset="-122"/>
                <a:ea typeface="黑体" pitchFamily="49" charset="-122"/>
              </a:rPr>
              <a:t>）为本标段前期准备提供设计或咨询服务的法人或其任何附属机构（单位）；</a:t>
            </a:r>
          </a:p>
          <a:p>
            <a:pPr marL="0" indent="360000" algn="just">
              <a:buNone/>
            </a:pPr>
            <a:r>
              <a:rPr lang="zh-CN" altLang="zh-CN" sz="2200" b="1" dirty="0" smtClean="0">
                <a:latin typeface="黑体" pitchFamily="49" charset="-122"/>
                <a:ea typeface="黑体" pitchFamily="49" charset="-122"/>
              </a:rPr>
              <a:t>（</a:t>
            </a:r>
            <a:r>
              <a:rPr lang="en-US" altLang="zh-CN" sz="2200" b="1" dirty="0" smtClean="0">
                <a:latin typeface="黑体" pitchFamily="49" charset="-122"/>
                <a:ea typeface="黑体" pitchFamily="49" charset="-122"/>
              </a:rPr>
              <a:t>6</a:t>
            </a:r>
            <a:r>
              <a:rPr lang="zh-CN" altLang="zh-CN" sz="2200" b="1" dirty="0" smtClean="0">
                <a:latin typeface="黑体" pitchFamily="49" charset="-122"/>
                <a:ea typeface="黑体" pitchFamily="49" charset="-122"/>
              </a:rPr>
              <a:t>）为本标段的监理人；</a:t>
            </a:r>
            <a:endParaRPr lang="en-US" altLang="zh-CN" sz="2200" kern="100" dirty="0" smtClean="0">
              <a:solidFill>
                <a:srgbClr val="FFFFFF"/>
              </a:solidFill>
              <a:ea typeface="黑体"/>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（一）关于投标人的资格条件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en-US" altLang="zh-CN" sz="2400" b="1" dirty="0" smtClean="0">
                <a:latin typeface="黑体" pitchFamily="49" charset="-122"/>
                <a:ea typeface="黑体" pitchFamily="49" charset="-122"/>
              </a:rPr>
              <a:t>1.4.3 </a:t>
            </a:r>
            <a:r>
              <a:rPr lang="zh-CN" altLang="zh-CN" sz="2400" b="1" dirty="0" smtClean="0">
                <a:latin typeface="黑体" pitchFamily="49" charset="-122"/>
                <a:ea typeface="黑体" pitchFamily="49" charset="-122"/>
              </a:rPr>
              <a:t>投标人（包括联合体各成员）不得与本标段相关单位存在下列关联关系：</a:t>
            </a:r>
          </a:p>
          <a:p>
            <a:pPr marL="0" indent="360000" algn="just">
              <a:buNone/>
            </a:pPr>
            <a:r>
              <a:rPr lang="zh-CN" altLang="zh-CN" sz="2400" b="1" dirty="0" smtClean="0">
                <a:latin typeface="黑体" pitchFamily="49" charset="-122"/>
                <a:ea typeface="黑体" pitchFamily="49" charset="-122"/>
              </a:rPr>
              <a:t>（</a:t>
            </a:r>
            <a:r>
              <a:rPr lang="en-US" altLang="zh-CN" sz="2400" b="1" dirty="0" smtClean="0">
                <a:latin typeface="黑体" pitchFamily="49" charset="-122"/>
                <a:ea typeface="黑体" pitchFamily="49" charset="-122"/>
              </a:rPr>
              <a:t>7</a:t>
            </a:r>
            <a:r>
              <a:rPr lang="zh-CN" altLang="zh-CN" sz="2400" b="1" dirty="0" smtClean="0">
                <a:latin typeface="黑体" pitchFamily="49" charset="-122"/>
                <a:ea typeface="黑体" pitchFamily="49" charset="-122"/>
              </a:rPr>
              <a:t>）为本标段的代建人；</a:t>
            </a:r>
          </a:p>
          <a:p>
            <a:pPr marL="0" indent="360000" algn="just">
              <a:buNone/>
            </a:pPr>
            <a:r>
              <a:rPr lang="zh-CN" altLang="zh-CN" sz="2400" b="1" dirty="0" smtClean="0">
                <a:latin typeface="黑体" pitchFamily="49" charset="-122"/>
                <a:ea typeface="黑体" pitchFamily="49" charset="-122"/>
              </a:rPr>
              <a:t>（</a:t>
            </a:r>
            <a:r>
              <a:rPr lang="en-US" altLang="zh-CN" sz="2400" b="1" dirty="0" smtClean="0">
                <a:latin typeface="黑体" pitchFamily="49" charset="-122"/>
                <a:ea typeface="黑体" pitchFamily="49" charset="-122"/>
              </a:rPr>
              <a:t>8</a:t>
            </a:r>
            <a:r>
              <a:rPr lang="zh-CN" altLang="zh-CN" sz="2400" b="1" dirty="0" smtClean="0">
                <a:latin typeface="黑体" pitchFamily="49" charset="-122"/>
                <a:ea typeface="黑体" pitchFamily="49" charset="-122"/>
              </a:rPr>
              <a:t>）为本标段的招标代理机构；</a:t>
            </a:r>
          </a:p>
          <a:p>
            <a:pPr marL="0" indent="360000" algn="just">
              <a:buNone/>
            </a:pPr>
            <a:r>
              <a:rPr lang="zh-CN" altLang="zh-CN" sz="2400" b="1" dirty="0" smtClean="0">
                <a:latin typeface="黑体" pitchFamily="49" charset="-122"/>
                <a:ea typeface="黑体" pitchFamily="49" charset="-122"/>
              </a:rPr>
              <a:t>（</a:t>
            </a:r>
            <a:r>
              <a:rPr lang="en-US" altLang="zh-CN" sz="2400" b="1" dirty="0" smtClean="0">
                <a:latin typeface="黑体" pitchFamily="49" charset="-122"/>
                <a:ea typeface="黑体" pitchFamily="49" charset="-122"/>
              </a:rPr>
              <a:t>9</a:t>
            </a:r>
            <a:r>
              <a:rPr lang="zh-CN" altLang="zh-CN" sz="2400" b="1" dirty="0" smtClean="0">
                <a:latin typeface="黑体" pitchFamily="49" charset="-122"/>
                <a:ea typeface="黑体" pitchFamily="49" charset="-122"/>
              </a:rPr>
              <a:t>）与本标段的监理人或代建人或招标代理机构同为一个法定代表人；</a:t>
            </a:r>
          </a:p>
          <a:p>
            <a:pPr marL="0" indent="360000" algn="just">
              <a:buNone/>
            </a:pPr>
            <a:r>
              <a:rPr lang="zh-CN" altLang="zh-CN" sz="2400" b="1" dirty="0" smtClean="0">
                <a:latin typeface="黑体" pitchFamily="49" charset="-122"/>
                <a:ea typeface="黑体" pitchFamily="49" charset="-122"/>
              </a:rPr>
              <a:t>（</a:t>
            </a:r>
            <a:r>
              <a:rPr lang="en-US" altLang="zh-CN" sz="2400" b="1" dirty="0" smtClean="0">
                <a:latin typeface="黑体" pitchFamily="49" charset="-122"/>
                <a:ea typeface="黑体" pitchFamily="49" charset="-122"/>
              </a:rPr>
              <a:t>10</a:t>
            </a:r>
            <a:r>
              <a:rPr lang="zh-CN" altLang="zh-CN" sz="2400" b="1" dirty="0" smtClean="0">
                <a:latin typeface="黑体" pitchFamily="49" charset="-122"/>
                <a:ea typeface="黑体" pitchFamily="49" charset="-122"/>
              </a:rPr>
              <a:t>）与本标段的监理人或代建人或招标代理机构存在控股或参股关系；</a:t>
            </a:r>
          </a:p>
          <a:p>
            <a:pPr marL="0" indent="360000" algn="just">
              <a:buNone/>
            </a:pPr>
            <a:r>
              <a:rPr lang="zh-CN" altLang="zh-CN" sz="2400" b="1" dirty="0" smtClean="0">
                <a:latin typeface="黑体" pitchFamily="49" charset="-122"/>
                <a:ea typeface="黑体" pitchFamily="49" charset="-122"/>
              </a:rPr>
              <a:t>（</a:t>
            </a:r>
            <a:r>
              <a:rPr lang="en-US" altLang="zh-CN" sz="2400" b="1" dirty="0" smtClean="0">
                <a:latin typeface="黑体" pitchFamily="49" charset="-122"/>
                <a:ea typeface="黑体" pitchFamily="49" charset="-122"/>
              </a:rPr>
              <a:t>11</a:t>
            </a:r>
            <a:r>
              <a:rPr lang="zh-CN" altLang="zh-CN" sz="2400" b="1" dirty="0" smtClean="0">
                <a:latin typeface="黑体" pitchFamily="49" charset="-122"/>
                <a:ea typeface="黑体" pitchFamily="49" charset="-122"/>
              </a:rPr>
              <a:t>）法律法规或投标人须知前附表规定的其他情形。</a:t>
            </a: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（一）关于投标人的资格条件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Rectangle 3"/>
          <p:cNvSpPr txBox="1">
            <a:spLocks noChangeArrowheads="1"/>
          </p:cNvSpPr>
          <p:nvPr/>
        </p:nvSpPr>
        <p:spPr>
          <a:xfrm>
            <a:off x="827584" y="1057300"/>
            <a:ext cx="7776864" cy="4300537"/>
          </a:xfrm>
          <a:prstGeom prst="rect">
            <a:avLst/>
          </a:prstGeom>
        </p:spPr>
        <p:txBody>
          <a:bodyPr/>
          <a:lstStyle/>
          <a:p>
            <a:pPr algn="ctr"/>
            <a:r>
              <a:rPr lang="x-none" altLang="zh-CN" sz="2800" b="1" dirty="0" smtClean="0"/>
              <a:t>工程建设项目施工招标投标办法 </a:t>
            </a:r>
            <a:endParaRPr lang="zh-CN" altLang="zh-CN" sz="2800" b="1" dirty="0" smtClean="0"/>
          </a:p>
          <a:p>
            <a:pPr algn="ctr"/>
            <a:r>
              <a:rPr lang="zh-CN" altLang="zh-CN" sz="2000" dirty="0" smtClean="0"/>
              <a:t>中华人民共和国国家发展委员会、建设部、铁道部、交通部、</a:t>
            </a:r>
          </a:p>
          <a:p>
            <a:pPr algn="ctr"/>
            <a:r>
              <a:rPr lang="zh-CN" altLang="zh-CN" sz="2000" dirty="0" smtClean="0"/>
              <a:t>信息产业部、水利部、民用航空总局</a:t>
            </a:r>
            <a:r>
              <a:rPr lang="en-US" altLang="zh-CN" sz="2000" dirty="0" smtClean="0"/>
              <a:t>  </a:t>
            </a:r>
            <a:r>
              <a:rPr lang="zh-CN" altLang="zh-CN" sz="2000" dirty="0" smtClean="0"/>
              <a:t>第</a:t>
            </a:r>
            <a:r>
              <a:rPr lang="en-US" altLang="zh-CN" sz="2000" dirty="0" smtClean="0"/>
              <a:t>30</a:t>
            </a:r>
            <a:r>
              <a:rPr lang="zh-CN" altLang="zh-CN" sz="2000" dirty="0" smtClean="0"/>
              <a:t>号令</a:t>
            </a:r>
            <a:endParaRPr lang="en-US" altLang="zh-CN" sz="2000" dirty="0" smtClean="0"/>
          </a:p>
          <a:p>
            <a:r>
              <a:rPr lang="en-US" altLang="zh-CN" sz="2000" dirty="0" smtClean="0"/>
              <a:t> </a:t>
            </a:r>
            <a:endParaRPr lang="zh-CN" altLang="zh-CN" sz="2000" dirty="0" smtClean="0"/>
          </a:p>
          <a:p>
            <a:pPr algn="just"/>
            <a:r>
              <a:rPr lang="zh-CN" altLang="zh-CN" sz="2400" b="1" dirty="0" smtClean="0"/>
              <a:t>第三十五条　投标人是响应招标、参加投标竞争的法人或者其他组织。招标人的任何不具独立法人资格的附属机构</a:t>
            </a:r>
            <a:r>
              <a:rPr lang="en-US" altLang="zh-CN" sz="2400" b="1" dirty="0" smtClean="0"/>
              <a:t>(</a:t>
            </a:r>
            <a:r>
              <a:rPr lang="zh-CN" altLang="zh-CN" sz="2400" b="1" dirty="0" smtClean="0"/>
              <a:t>单位</a:t>
            </a:r>
            <a:r>
              <a:rPr lang="en-US" altLang="zh-CN" sz="2400" b="1" dirty="0" smtClean="0"/>
              <a:t>)</a:t>
            </a:r>
            <a:r>
              <a:rPr lang="zh-CN" altLang="zh-CN" sz="2400" b="1" dirty="0" smtClean="0"/>
              <a:t>，或者为</a:t>
            </a:r>
            <a:r>
              <a:rPr lang="zh-CN" altLang="zh-CN" sz="2400" b="1" dirty="0" smtClean="0">
                <a:solidFill>
                  <a:srgbClr val="FF0000"/>
                </a:solidFill>
              </a:rPr>
              <a:t>招标项目的前期准备或者监理工作提供设计、咨询服务的任何法人及其任何附属机构</a:t>
            </a:r>
            <a:r>
              <a:rPr lang="en-US" altLang="zh-CN" sz="2400" b="1" dirty="0" smtClean="0">
                <a:solidFill>
                  <a:srgbClr val="FF0000"/>
                </a:solidFill>
              </a:rPr>
              <a:t>(</a:t>
            </a:r>
            <a:r>
              <a:rPr lang="zh-CN" altLang="zh-CN" sz="2400" b="1" dirty="0" smtClean="0">
                <a:solidFill>
                  <a:srgbClr val="FF0000"/>
                </a:solidFill>
              </a:rPr>
              <a:t>单位</a:t>
            </a:r>
            <a:r>
              <a:rPr lang="en-US" altLang="zh-CN" sz="2400" b="1" dirty="0" smtClean="0">
                <a:solidFill>
                  <a:srgbClr val="FF0000"/>
                </a:solidFill>
              </a:rPr>
              <a:t>)</a:t>
            </a:r>
            <a:r>
              <a:rPr lang="zh-CN" altLang="zh-CN" sz="2400" b="1" dirty="0" smtClean="0"/>
              <a:t>，都无资格参加该招标项目的投标。</a:t>
            </a:r>
            <a:endParaRPr kumimoji="0" lang="en-US" altLang="zh-CN" sz="2400" b="1" i="0" u="none" strike="noStrike" kern="1200" cap="none" spc="0" normalizeH="0" baseline="0" noProof="0" dirty="0" smtClean="0">
              <a:ln>
                <a:noFill/>
              </a:ln>
              <a:solidFill>
                <a:srgbClr val="FF0000"/>
              </a:solidFill>
              <a:effectLst/>
              <a:uLnTx/>
              <a:uFillTx/>
              <a:latin typeface="黑体" pitchFamily="49" charset="-122"/>
              <a:ea typeface="黑体" pitchFamily="49" charset="-122"/>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（一）关于投标人的资格条件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en-US" altLang="zh-CN" sz="2400" b="1" dirty="0" smtClean="0">
                <a:latin typeface="黑体" pitchFamily="49" charset="-122"/>
                <a:ea typeface="黑体" pitchFamily="49" charset="-122"/>
              </a:rPr>
              <a:t>1.4.4 </a:t>
            </a:r>
            <a:r>
              <a:rPr lang="zh-CN" altLang="zh-CN" sz="2400" b="1" dirty="0" smtClean="0">
                <a:latin typeface="黑体" pitchFamily="49" charset="-122"/>
                <a:ea typeface="黑体" pitchFamily="49" charset="-122"/>
              </a:rPr>
              <a:t>投标人（包括联合体各成员）不得存在下列不良状况或不良信用记录：</a:t>
            </a:r>
          </a:p>
          <a:p>
            <a:pPr marL="0" indent="360000" algn="just">
              <a:buNone/>
            </a:pPr>
            <a:r>
              <a:rPr lang="zh-CN" altLang="zh-CN" sz="2400" b="1" dirty="0" smtClean="0">
                <a:latin typeface="黑体" pitchFamily="49" charset="-122"/>
                <a:ea typeface="黑体" pitchFamily="49" charset="-122"/>
              </a:rPr>
              <a:t>（</a:t>
            </a:r>
            <a:r>
              <a:rPr lang="en-US" altLang="zh-CN" sz="2400" b="1" dirty="0" smtClean="0">
                <a:latin typeface="黑体" pitchFamily="49" charset="-122"/>
                <a:ea typeface="黑体" pitchFamily="49" charset="-122"/>
              </a:rPr>
              <a:t>1</a:t>
            </a:r>
            <a:r>
              <a:rPr lang="zh-CN" altLang="zh-CN" sz="2400" b="1" dirty="0" smtClean="0">
                <a:latin typeface="黑体" pitchFamily="49" charset="-122"/>
                <a:ea typeface="黑体" pitchFamily="49" charset="-122"/>
              </a:rPr>
              <a:t>）被省级及以上交通运输主管部门取消招标项目所在地的投标资格且处于有效期内；</a:t>
            </a:r>
          </a:p>
          <a:p>
            <a:pPr marL="0" indent="360000" algn="just">
              <a:buNone/>
            </a:pPr>
            <a:r>
              <a:rPr lang="zh-CN" altLang="zh-CN" sz="2400" b="1" dirty="0" smtClean="0">
                <a:latin typeface="黑体" pitchFamily="49" charset="-122"/>
                <a:ea typeface="黑体" pitchFamily="49" charset="-122"/>
              </a:rPr>
              <a:t>（</a:t>
            </a:r>
            <a:r>
              <a:rPr lang="en-US" altLang="zh-CN" sz="2400" b="1" dirty="0" smtClean="0">
                <a:latin typeface="黑体" pitchFamily="49" charset="-122"/>
                <a:ea typeface="黑体" pitchFamily="49" charset="-122"/>
              </a:rPr>
              <a:t>2</a:t>
            </a:r>
            <a:r>
              <a:rPr lang="zh-CN" altLang="zh-CN" sz="2400" b="1" dirty="0" smtClean="0">
                <a:latin typeface="黑体" pitchFamily="49" charset="-122"/>
                <a:ea typeface="黑体" pitchFamily="49" charset="-122"/>
              </a:rPr>
              <a:t>）被责令停业，暂扣或吊销执照，或吊销资质证书；</a:t>
            </a:r>
          </a:p>
          <a:p>
            <a:pPr marL="0" indent="360000" algn="just">
              <a:buNone/>
            </a:pPr>
            <a:r>
              <a:rPr lang="zh-CN" altLang="zh-CN" sz="2400" b="1" dirty="0" smtClean="0">
                <a:latin typeface="黑体" pitchFamily="49" charset="-122"/>
                <a:ea typeface="黑体" pitchFamily="49" charset="-122"/>
              </a:rPr>
              <a:t>（</a:t>
            </a:r>
            <a:r>
              <a:rPr lang="en-US" altLang="zh-CN" sz="2400" b="1" dirty="0" smtClean="0">
                <a:latin typeface="黑体" pitchFamily="49" charset="-122"/>
                <a:ea typeface="黑体" pitchFamily="49" charset="-122"/>
              </a:rPr>
              <a:t>3</a:t>
            </a:r>
            <a:r>
              <a:rPr lang="zh-CN" altLang="zh-CN" sz="2400" b="1" dirty="0" smtClean="0">
                <a:latin typeface="黑体" pitchFamily="49" charset="-122"/>
                <a:ea typeface="黑体" pitchFamily="49" charset="-122"/>
              </a:rPr>
              <a:t>）进入清算程序，或被宣告破产，或其他丧失履约能力的情形；</a:t>
            </a:r>
          </a:p>
          <a:p>
            <a:pPr marL="0" indent="360000" algn="just">
              <a:buNone/>
            </a:pPr>
            <a:r>
              <a:rPr lang="zh-CN" altLang="zh-CN" sz="2400" b="1" dirty="0" smtClean="0">
                <a:latin typeface="黑体" pitchFamily="49" charset="-122"/>
                <a:ea typeface="黑体" pitchFamily="49" charset="-122"/>
              </a:rPr>
              <a:t>（</a:t>
            </a:r>
            <a:r>
              <a:rPr lang="en-US" altLang="zh-CN" sz="2400" b="1" dirty="0" smtClean="0">
                <a:latin typeface="黑体" pitchFamily="49" charset="-122"/>
                <a:ea typeface="黑体" pitchFamily="49" charset="-122"/>
              </a:rPr>
              <a:t>4</a:t>
            </a:r>
            <a:r>
              <a:rPr lang="zh-CN" altLang="zh-CN" sz="2400" b="1" dirty="0" smtClean="0">
                <a:latin typeface="黑体" pitchFamily="49" charset="-122"/>
                <a:ea typeface="黑体" pitchFamily="49" charset="-122"/>
              </a:rPr>
              <a:t>）在国家企业信用信息公示系统（</a:t>
            </a:r>
            <a:r>
              <a:rPr lang="en-US" altLang="zh-CN" sz="2400" b="1" dirty="0" smtClean="0">
                <a:latin typeface="黑体" pitchFamily="49" charset="-122"/>
                <a:ea typeface="黑体" pitchFamily="49" charset="-122"/>
              </a:rPr>
              <a:t>http:// www.gsxt.gov.cn/</a:t>
            </a:r>
            <a:r>
              <a:rPr lang="zh-CN" altLang="zh-CN" sz="2400" b="1" dirty="0" smtClean="0">
                <a:latin typeface="黑体" pitchFamily="49" charset="-122"/>
                <a:ea typeface="黑体" pitchFamily="49" charset="-122"/>
              </a:rPr>
              <a:t>）中被列入严重违法失信企业名单；</a:t>
            </a:r>
            <a:endParaRPr lang="en-US" altLang="zh-CN" sz="2400" kern="100" dirty="0" smtClean="0">
              <a:solidFill>
                <a:srgbClr val="FFFFFF"/>
              </a:solidFill>
              <a:ea typeface="黑体"/>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（一）关于投标人的资格条件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en-US" altLang="zh-CN" sz="2400" b="1" dirty="0" smtClean="0">
                <a:latin typeface="黑体" pitchFamily="49" charset="-122"/>
                <a:ea typeface="黑体" pitchFamily="49" charset="-122"/>
              </a:rPr>
              <a:t>1.4.4 </a:t>
            </a:r>
            <a:r>
              <a:rPr lang="zh-CN" altLang="zh-CN" sz="2400" b="1" dirty="0" smtClean="0">
                <a:latin typeface="黑体" pitchFamily="49" charset="-122"/>
                <a:ea typeface="黑体" pitchFamily="49" charset="-122"/>
              </a:rPr>
              <a:t>投标人（包括联合体各成员）不得存在下列不良状况或不良信用记录：</a:t>
            </a:r>
          </a:p>
          <a:p>
            <a:pPr marL="0" indent="360000" algn="just">
              <a:buNone/>
            </a:pPr>
            <a:r>
              <a:rPr lang="zh-CN" altLang="zh-CN" sz="2400" b="1" dirty="0" smtClean="0">
                <a:latin typeface="黑体" pitchFamily="49" charset="-122"/>
                <a:ea typeface="黑体" pitchFamily="49" charset="-122"/>
              </a:rPr>
              <a:t>（</a:t>
            </a:r>
            <a:r>
              <a:rPr lang="en-US" altLang="zh-CN" sz="2400" b="1" dirty="0" smtClean="0">
                <a:latin typeface="黑体" pitchFamily="49" charset="-122"/>
                <a:ea typeface="黑体" pitchFamily="49" charset="-122"/>
              </a:rPr>
              <a:t>5</a:t>
            </a:r>
            <a:r>
              <a:rPr lang="zh-CN" altLang="zh-CN" sz="2400" b="1" dirty="0" smtClean="0">
                <a:latin typeface="黑体" pitchFamily="49" charset="-122"/>
                <a:ea typeface="黑体" pitchFamily="49" charset="-122"/>
              </a:rPr>
              <a:t>）在“信用中国”网站（</a:t>
            </a:r>
            <a:r>
              <a:rPr lang="en-US" altLang="zh-CN" sz="2400" b="1" dirty="0" smtClean="0">
                <a:latin typeface="黑体" pitchFamily="49" charset="-122"/>
                <a:ea typeface="黑体" pitchFamily="49" charset="-122"/>
              </a:rPr>
              <a:t>http:// www.creditchina.gov.cn/</a:t>
            </a:r>
            <a:r>
              <a:rPr lang="zh-CN" altLang="zh-CN" sz="2400" b="1" dirty="0" smtClean="0">
                <a:latin typeface="黑体" pitchFamily="49" charset="-122"/>
                <a:ea typeface="黑体" pitchFamily="49" charset="-122"/>
              </a:rPr>
              <a:t>）中被列入失信被执行人名单；</a:t>
            </a:r>
          </a:p>
          <a:p>
            <a:pPr marL="0" indent="360000" algn="just">
              <a:buNone/>
            </a:pPr>
            <a:r>
              <a:rPr lang="zh-CN" altLang="zh-CN" sz="2400" b="1" dirty="0" smtClean="0">
                <a:latin typeface="黑体" pitchFamily="49" charset="-122"/>
                <a:ea typeface="黑体" pitchFamily="49" charset="-122"/>
              </a:rPr>
              <a:t>（</a:t>
            </a:r>
            <a:r>
              <a:rPr lang="en-US" altLang="zh-CN" sz="2400" b="1" dirty="0" smtClean="0">
                <a:latin typeface="黑体" pitchFamily="49" charset="-122"/>
                <a:ea typeface="黑体" pitchFamily="49" charset="-122"/>
              </a:rPr>
              <a:t>6</a:t>
            </a:r>
            <a:r>
              <a:rPr lang="zh-CN" altLang="zh-CN" sz="2400" b="1" dirty="0" smtClean="0">
                <a:latin typeface="黑体" pitchFamily="49" charset="-122"/>
                <a:ea typeface="黑体" pitchFamily="49" charset="-122"/>
              </a:rPr>
              <a:t>）投标人或其法定代表人、拟委任的项目经理在近三年内有行贿犯罪行为的（行贿犯罪行为的认定以检察机关职务犯罪预防部门出具的查询结果为准）；</a:t>
            </a:r>
          </a:p>
          <a:p>
            <a:pPr marL="0" indent="360000" algn="just">
              <a:buNone/>
            </a:pPr>
            <a:r>
              <a:rPr lang="zh-CN" altLang="zh-CN" sz="2400" b="1" dirty="0" smtClean="0">
                <a:latin typeface="黑体" pitchFamily="49" charset="-122"/>
                <a:ea typeface="黑体" pitchFamily="49" charset="-122"/>
              </a:rPr>
              <a:t>（</a:t>
            </a:r>
            <a:r>
              <a:rPr lang="en-US" altLang="zh-CN" sz="2400" b="1" dirty="0" smtClean="0">
                <a:latin typeface="黑体" pitchFamily="49" charset="-122"/>
                <a:ea typeface="黑体" pitchFamily="49" charset="-122"/>
              </a:rPr>
              <a:t>7</a:t>
            </a:r>
            <a:r>
              <a:rPr lang="zh-CN" altLang="zh-CN" sz="2400" b="1" dirty="0" smtClean="0">
                <a:latin typeface="黑体" pitchFamily="49" charset="-122"/>
                <a:ea typeface="黑体" pitchFamily="49" charset="-122"/>
              </a:rPr>
              <a:t>）法律法规或投标人须知前附表规定的其他情形。</a:t>
            </a:r>
            <a:endParaRPr lang="en-US" altLang="zh-CN" sz="2400" kern="100" dirty="0" smtClean="0">
              <a:solidFill>
                <a:srgbClr val="FFFFFF"/>
              </a:solidFill>
              <a:ea typeface="黑体"/>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（一）关于投标人的资格条件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Rectangle 3">
            <a:extLst>
              <a:ext uri="{FF2B5EF4-FFF2-40B4-BE49-F238E27FC236}">
                <a16:creationId xmlns="" xmlns:a16="http://schemas.microsoft.com/office/drawing/2014/main" id="{8C076169-F252-4923-94F4-77D227AADD01}"/>
              </a:ext>
            </a:extLst>
          </p:cNvPr>
          <p:cNvSpPr txBox="1">
            <a:spLocks noChangeArrowheads="1"/>
          </p:cNvSpPr>
          <p:nvPr/>
        </p:nvSpPr>
        <p:spPr>
          <a:xfrm>
            <a:off x="755576" y="1057300"/>
            <a:ext cx="7705725" cy="5113337"/>
          </a:xfrm>
          <a:prstGeom prst="rect">
            <a:avLst/>
          </a:prstGeom>
        </p:spPr>
        <p:txBody>
          <a:bodyPr/>
          <a:lstStyle/>
          <a:p>
            <a:pPr marL="0" marR="0" lvl="0" indent="0" algn="ctr" defTabSz="914400" rtl="0" eaLnBrk="1" fontAlgn="auto" latinLnBrk="0" hangingPunct="1">
              <a:lnSpc>
                <a:spcPct val="100000"/>
              </a:lnSpc>
              <a:spcBef>
                <a:spcPct val="20000"/>
              </a:spcBef>
              <a:spcAft>
                <a:spcPts val="0"/>
              </a:spcAft>
              <a:buClrTx/>
              <a:buSzTx/>
              <a:buFont typeface="Wingdings" pitchFamily="2" charset="2"/>
              <a:buNone/>
              <a:tabLst/>
              <a:defRPr/>
            </a:pPr>
            <a:r>
              <a:rPr kumimoji="0" lang="zh-CN" altLang="en-US" sz="28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严重违法失信企业名单管理暂行办法</a:t>
            </a:r>
            <a:endParaRPr kumimoji="0" lang="en-US" altLang="zh-CN" sz="2800" b="1" i="0" u="none" strike="noStrike" kern="1200" cap="none" spc="0" normalizeH="0" baseline="0" noProof="0" dirty="0" smtClean="0">
              <a:ln>
                <a:noFill/>
              </a:ln>
              <a:solidFill>
                <a:srgbClr val="FF0000"/>
              </a:solidFill>
              <a:effectLst/>
              <a:uLnTx/>
              <a:uFillTx/>
              <a:latin typeface="黑体" pitchFamily="49" charset="-122"/>
              <a:ea typeface="黑体" pitchFamily="49" charset="-122"/>
            </a:endParaRPr>
          </a:p>
          <a:p>
            <a:pPr marL="0" marR="0" lvl="0" indent="0" algn="ctr" defTabSz="914400" rtl="0" eaLnBrk="1" fontAlgn="auto" latinLnBrk="0" hangingPunct="1">
              <a:lnSpc>
                <a:spcPct val="100000"/>
              </a:lnSpc>
              <a:spcBef>
                <a:spcPct val="20000"/>
              </a:spcBef>
              <a:spcAft>
                <a:spcPts val="0"/>
              </a:spcAft>
              <a:buClrTx/>
              <a:buSzTx/>
              <a:buFont typeface="Wingdings" pitchFamily="2" charset="2"/>
              <a:buNone/>
              <a:tabLst/>
              <a:defRPr/>
            </a:pPr>
            <a:r>
              <a:rPr kumimoji="0" lang="zh-CN" altLang="en-US" sz="32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国家工商行政管理总局令</a:t>
            </a:r>
            <a:endParaRPr kumimoji="0" lang="en-US" altLang="zh-CN" sz="3200" b="1" i="0" u="none" strike="noStrike" kern="1200" cap="none" spc="0" normalizeH="0" baseline="0" noProof="0" dirty="0" smtClean="0">
              <a:ln>
                <a:noFill/>
              </a:ln>
              <a:solidFill>
                <a:srgbClr val="FF0000"/>
              </a:solidFill>
              <a:effectLst/>
              <a:uLnTx/>
              <a:uFillTx/>
              <a:latin typeface="黑体" pitchFamily="49" charset="-122"/>
              <a:ea typeface="黑体" pitchFamily="49" charset="-122"/>
            </a:endParaRPr>
          </a:p>
          <a:p>
            <a:pPr marL="0" marR="0" lvl="0" indent="0" algn="ctr" defTabSz="914400" rtl="0" eaLnBrk="1" fontAlgn="auto" latinLnBrk="0" hangingPunct="1">
              <a:lnSpc>
                <a:spcPct val="100000"/>
              </a:lnSpc>
              <a:spcBef>
                <a:spcPct val="20000"/>
              </a:spcBef>
              <a:spcAft>
                <a:spcPts val="0"/>
              </a:spcAft>
              <a:buClrTx/>
              <a:buSzTx/>
              <a:buFont typeface="Wingdings" pitchFamily="2" charset="2"/>
              <a:buNone/>
              <a:tabLst/>
              <a:defRPr/>
            </a:pPr>
            <a:r>
              <a:rPr kumimoji="0" lang="zh-CN" altLang="en-US" sz="32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 第</a:t>
            </a:r>
            <a:r>
              <a:rPr kumimoji="0" lang="en-US" altLang="zh-CN" sz="32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83</a:t>
            </a:r>
            <a:r>
              <a:rPr kumimoji="0" lang="zh-CN" altLang="en-US" sz="32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号</a:t>
            </a:r>
            <a:endParaRPr kumimoji="0" lang="en-US" altLang="zh-CN" sz="3200" b="1" i="0" u="none" strike="noStrike" kern="1200" cap="none" spc="0" normalizeH="0" baseline="0" noProof="0" dirty="0" smtClean="0">
              <a:ln>
                <a:noFill/>
              </a:ln>
              <a:solidFill>
                <a:srgbClr val="FF0000"/>
              </a:solidFill>
              <a:effectLst/>
              <a:uLnTx/>
              <a:uFillTx/>
              <a:latin typeface="黑体" pitchFamily="49" charset="-122"/>
              <a:ea typeface="黑体" pitchFamily="49" charset="-122"/>
            </a:endParaRPr>
          </a:p>
          <a:p>
            <a:pPr marL="0" marR="0" lvl="0" indent="0" algn="ctr"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zh-CN" altLang="en-US" sz="3200" b="1" i="0" u="none" strike="noStrike" kern="1200" cap="none" spc="0" normalizeH="0" baseline="0" noProof="0" dirty="0" smtClean="0">
              <a:ln>
                <a:noFill/>
              </a:ln>
              <a:solidFill>
                <a:srgbClr val="FF0000"/>
              </a:solidFill>
              <a:effectLst/>
              <a:uLnTx/>
              <a:uFillTx/>
              <a:latin typeface="黑体" pitchFamily="49" charset="-122"/>
              <a:ea typeface="黑体" pitchFamily="49" charset="-122"/>
            </a:endParaRPr>
          </a:p>
          <a:p>
            <a:pPr marL="0" marR="0" lvl="0" indent="0" algn="just" defTabSz="914400" rtl="0" eaLnBrk="1" fontAlgn="auto" latinLnBrk="0" hangingPunct="1">
              <a:lnSpc>
                <a:spcPct val="100000"/>
              </a:lnSpc>
              <a:spcBef>
                <a:spcPts val="600"/>
              </a:spcBef>
              <a:spcAft>
                <a:spcPts val="600"/>
              </a:spcAft>
              <a:buClrTx/>
              <a:buSzTx/>
              <a:buFont typeface="Wingdings" pitchFamily="2" charset="2"/>
              <a:buNone/>
              <a:tabLst/>
              <a:defRPr/>
            </a:pPr>
            <a:r>
              <a:rPr kumimoji="0" lang="zh-CN" altLang="en-US" sz="22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第十四条 工商行政管理部门应当将列入严重违法失信企业名单的信息记录在该企业的公示信息中，并通过企业信用信息公示系统统一公示。</a:t>
            </a:r>
          </a:p>
          <a:p>
            <a:pPr marL="0" marR="0" lvl="0" indent="0" algn="just" defTabSz="914400" rtl="0" eaLnBrk="1" fontAlgn="auto" latinLnBrk="0" hangingPunct="1">
              <a:lnSpc>
                <a:spcPct val="100000"/>
              </a:lnSpc>
              <a:spcBef>
                <a:spcPts val="600"/>
              </a:spcBef>
              <a:spcAft>
                <a:spcPts val="600"/>
              </a:spcAft>
              <a:buClrTx/>
              <a:buSzTx/>
              <a:buFont typeface="Wingdings" pitchFamily="2" charset="2"/>
              <a:buNone/>
              <a:tabLst/>
              <a:defRPr/>
            </a:pPr>
            <a:r>
              <a:rPr kumimoji="0" lang="zh-CN" altLang="en-US" sz="22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工商行政管理部门应当将严重违法失信企业名单信息与其他政府部门互联共享，</a:t>
            </a:r>
            <a:r>
              <a:rPr kumimoji="0" lang="zh-CN" altLang="en-US"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实施联合惩戒</a:t>
            </a:r>
            <a:r>
              <a:rPr kumimoji="0" lang="zh-CN" altLang="en-US" sz="22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a:t>
            </a:r>
            <a:endParaRPr kumimoji="0" lang="zh-CN" altLang="en-US" sz="2200" b="1" i="0" u="none" strike="noStrike" kern="1200" cap="none" spc="0" normalizeH="0" baseline="0" noProof="0" dirty="0">
              <a:ln>
                <a:noFill/>
              </a:ln>
              <a:solidFill>
                <a:schemeClr val="tx1"/>
              </a:solidFill>
              <a:effectLst/>
              <a:uLnTx/>
              <a:uFillTx/>
              <a:latin typeface="黑体" pitchFamily="49" charset="-122"/>
              <a:ea typeface="黑体" pitchFamily="49" charset="-122"/>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（一）关于投标人的资格条件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Rectangle 3">
            <a:extLst>
              <a:ext uri="{FF2B5EF4-FFF2-40B4-BE49-F238E27FC236}">
                <a16:creationId xmlns="" xmlns:a16="http://schemas.microsoft.com/office/drawing/2014/main" id="{AF5BE870-62AE-45B3-8D28-537B72715801}"/>
              </a:ext>
            </a:extLst>
          </p:cNvPr>
          <p:cNvSpPr txBox="1">
            <a:spLocks noChangeArrowheads="1"/>
          </p:cNvSpPr>
          <p:nvPr/>
        </p:nvSpPr>
        <p:spPr>
          <a:xfrm>
            <a:off x="663575" y="908050"/>
            <a:ext cx="8156575" cy="5113338"/>
          </a:xfrm>
          <a:prstGeom prst="rect">
            <a:avLst/>
          </a:prstGeom>
        </p:spPr>
        <p:txBody>
          <a:bodyPr/>
          <a:lstStyle/>
          <a:p>
            <a:pPr marL="0" marR="0" lvl="0" indent="0" algn="ctr" defTabSz="914400" rtl="0" eaLnBrk="1" fontAlgn="auto" latinLnBrk="0" hangingPunct="1">
              <a:lnSpc>
                <a:spcPct val="100000"/>
              </a:lnSpc>
              <a:spcBef>
                <a:spcPts val="300"/>
              </a:spcBef>
              <a:spcAft>
                <a:spcPts val="300"/>
              </a:spcAft>
              <a:buClrTx/>
              <a:buSzTx/>
              <a:buFont typeface="Wingdings" pitchFamily="2" charset="2"/>
              <a:buNone/>
              <a:tabLst/>
              <a:defRPr/>
            </a:pPr>
            <a:r>
              <a:rPr kumimoji="0" lang="zh-CN" altLang="zh-CN"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关于在招标投标活动中对失信被执行人实施联合惩戒的通知</a:t>
            </a:r>
            <a:endParaRPr kumimoji="0" lang="en-US" altLang="zh-CN"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endParaRPr>
          </a:p>
          <a:p>
            <a:pPr marL="0" marR="0" lvl="0" indent="0" algn="ctr" defTabSz="914400" rtl="0" eaLnBrk="1" fontAlgn="auto" latinLnBrk="0" hangingPunct="1">
              <a:lnSpc>
                <a:spcPct val="100000"/>
              </a:lnSpc>
              <a:spcBef>
                <a:spcPts val="300"/>
              </a:spcBef>
              <a:spcAft>
                <a:spcPts val="300"/>
              </a:spcAft>
              <a:buClrTx/>
              <a:buSzTx/>
              <a:buFont typeface="Wingdings" pitchFamily="2" charset="2"/>
              <a:buNone/>
              <a:tabLst/>
              <a:defRPr/>
            </a:pPr>
            <a:r>
              <a:rPr kumimoji="0" lang="zh-CN" altLang="zh-CN"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（法</a:t>
            </a:r>
            <a:r>
              <a:rPr kumimoji="0" lang="en-US" altLang="zh-CN"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[2016]285</a:t>
            </a:r>
            <a:r>
              <a:rPr kumimoji="0" lang="zh-CN" altLang="zh-CN"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号）</a:t>
            </a:r>
            <a:endParaRPr kumimoji="0" lang="en-US" altLang="zh-CN"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endParaRPr>
          </a:p>
          <a:p>
            <a:pPr marL="0" marR="0" lvl="0" indent="0" algn="just" defTabSz="914400" rtl="0" eaLnBrk="1" fontAlgn="auto" latinLnBrk="0" hangingPunct="1">
              <a:lnSpc>
                <a:spcPct val="100000"/>
              </a:lnSpc>
              <a:spcBef>
                <a:spcPts val="300"/>
              </a:spcBef>
              <a:spcAft>
                <a:spcPts val="300"/>
              </a:spcAft>
              <a:buClrTx/>
              <a:buSzTx/>
              <a:buFont typeface="Wingdings" pitchFamily="2" charset="2"/>
              <a:buNone/>
              <a:tabLst/>
              <a:defRPr/>
            </a:pP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最高人民法院将失信被执行人信息推送到</a:t>
            </a:r>
            <a:r>
              <a:rPr kumimoji="0" lang="zh-CN" altLang="zh-CN" sz="20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全国信用信息共享平台</a:t>
            </a: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和</a:t>
            </a:r>
            <a:r>
              <a:rPr kumimoji="0" lang="zh-CN" altLang="zh-CN" sz="20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“信用中国”</a:t>
            </a: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网站，并负责及时更新。</a:t>
            </a:r>
          </a:p>
          <a:p>
            <a:pPr marL="0" marR="0" lvl="0" indent="0" algn="just" defTabSz="914400" rtl="0" eaLnBrk="1" fontAlgn="auto" latinLnBrk="0" hangingPunct="1">
              <a:lnSpc>
                <a:spcPct val="100000"/>
              </a:lnSpc>
              <a:spcBef>
                <a:spcPts val="300"/>
              </a:spcBef>
              <a:spcAft>
                <a:spcPts val="300"/>
              </a:spcAft>
              <a:buClrTx/>
              <a:buSzTx/>
              <a:buFont typeface="Wingdings" pitchFamily="2" charset="2"/>
              <a:buNone/>
              <a:tabLst/>
              <a:defRPr/>
            </a:pP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招标人、招标代理机构、有关单位</a:t>
            </a:r>
            <a:r>
              <a:rPr kumimoji="0" lang="zh-CN" altLang="zh-CN" sz="20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应当</a:t>
            </a: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通过“信用中国”网站（</a:t>
            </a:r>
            <a:r>
              <a:rPr kumimoji="0" lang="en-US"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www.creditchina.gov.cn</a:t>
            </a: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）或各级信用信息共享平台</a:t>
            </a:r>
            <a:r>
              <a:rPr kumimoji="0" lang="zh-CN" altLang="zh-CN" sz="20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查询相关主体是否为失信被执行人</a:t>
            </a: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，并采取必要方式做好失信被执行人信息查询记录和证据留存。投标人可通过“信用中国”网站查询相关主体是否为失信被执行人。</a:t>
            </a:r>
          </a:p>
          <a:p>
            <a:pPr marL="0" marR="0" lvl="0" indent="0" algn="just" defTabSz="914400" rtl="0" eaLnBrk="1" fontAlgn="auto" latinLnBrk="0" hangingPunct="1">
              <a:lnSpc>
                <a:spcPct val="100000"/>
              </a:lnSpc>
              <a:spcBef>
                <a:spcPts val="300"/>
              </a:spcBef>
              <a:spcAft>
                <a:spcPts val="300"/>
              </a:spcAft>
              <a:buClrTx/>
              <a:buSzTx/>
              <a:buFont typeface="Wingdings" pitchFamily="2" charset="2"/>
              <a:buNone/>
              <a:tabLst/>
              <a:defRPr/>
            </a:pPr>
            <a:r>
              <a:rPr kumimoji="0" lang="zh-CN" altLang="zh-CN" sz="20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国家公共资源交易平台、中国招标投标公共服务平台、各省级信用信息共享平台</a:t>
            </a: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通过全国信用信息共享平台共享失信被执行人信息，各省级公共资源交易平台通过国家公共资源交易平台共享失信被执行人信息，逐步实现失信被执行人信息推送、接收、查询、应用的自动化。</a:t>
            </a:r>
            <a:endParaRPr kumimoji="0" lang="zh-CN" altLang="zh-CN" sz="2000" b="1" i="0" u="none" strike="noStrike" kern="1200" cap="none" spc="0" normalizeH="0" baseline="0" noProof="0" dirty="0">
              <a:ln>
                <a:noFill/>
              </a:ln>
              <a:solidFill>
                <a:schemeClr val="tx1"/>
              </a:solidFill>
              <a:effectLst/>
              <a:uLnTx/>
              <a:uFillTx/>
              <a:latin typeface="黑体" pitchFamily="49" charset="-122"/>
              <a:ea typeface="黑体" pitchFamily="49" charset="-122"/>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（一）关于投标人的资格条件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Rectangle 3">
            <a:extLst>
              <a:ext uri="{FF2B5EF4-FFF2-40B4-BE49-F238E27FC236}">
                <a16:creationId xmlns="" xmlns:a16="http://schemas.microsoft.com/office/drawing/2014/main" id="{493B9980-CC5C-4198-ACC6-CB6CF852D6EB}"/>
              </a:ext>
            </a:extLst>
          </p:cNvPr>
          <p:cNvSpPr txBox="1">
            <a:spLocks noChangeArrowheads="1"/>
          </p:cNvSpPr>
          <p:nvPr/>
        </p:nvSpPr>
        <p:spPr>
          <a:xfrm>
            <a:off x="611560" y="841276"/>
            <a:ext cx="8153400" cy="5113338"/>
          </a:xfrm>
          <a:prstGeom prst="rect">
            <a:avLst/>
          </a:prstGeom>
        </p:spPr>
        <p:txBody>
          <a:bodyPr/>
          <a:lstStyle/>
          <a:p>
            <a:pPr marL="0" marR="0" lvl="0" indent="0" algn="ctr" defTabSz="914400" rtl="0" eaLnBrk="1" fontAlgn="auto" latinLnBrk="0" hangingPunct="1">
              <a:lnSpc>
                <a:spcPct val="100000"/>
              </a:lnSpc>
              <a:spcBef>
                <a:spcPct val="20000"/>
              </a:spcBef>
              <a:spcAft>
                <a:spcPts val="0"/>
              </a:spcAft>
              <a:buClrTx/>
              <a:buSzTx/>
              <a:buFont typeface="Wingdings" pitchFamily="2" charset="2"/>
              <a:buNone/>
              <a:tabLst/>
              <a:defRPr/>
            </a:pPr>
            <a:r>
              <a:rPr kumimoji="0" lang="zh-CN" altLang="zh-CN" sz="20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关于在招标投标活动中全面开展行贿犯罪档案查询的通知</a:t>
            </a:r>
          </a:p>
          <a:p>
            <a:pPr marL="0" marR="0" lvl="0" indent="0" algn="ctr" defTabSz="914400" rtl="0" eaLnBrk="1" fontAlgn="auto" latinLnBrk="0" hangingPunct="1">
              <a:lnSpc>
                <a:spcPct val="100000"/>
              </a:lnSpc>
              <a:spcBef>
                <a:spcPts val="600"/>
              </a:spcBef>
              <a:spcAft>
                <a:spcPts val="1800"/>
              </a:spcAft>
              <a:buClrTx/>
              <a:buSzTx/>
              <a:buFont typeface="Wingdings" pitchFamily="2" charset="2"/>
              <a:buNone/>
              <a:tabLst/>
              <a:defRPr/>
            </a:pPr>
            <a:r>
              <a:rPr kumimoji="0" lang="zh-CN" altLang="zh-CN" sz="20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高检会</a:t>
            </a:r>
            <a:r>
              <a:rPr kumimoji="0" lang="en-US" altLang="zh-CN" sz="20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[2015]3</a:t>
            </a:r>
            <a:r>
              <a:rPr kumimoji="0" lang="zh-CN" altLang="zh-CN" sz="20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号</a:t>
            </a:r>
          </a:p>
          <a:p>
            <a:pPr marL="0" marR="0" lvl="0" indent="0" algn="just" defTabSz="914400" rtl="0" eaLnBrk="1" fontAlgn="auto" latinLnBrk="0" hangingPunct="1">
              <a:lnSpc>
                <a:spcPct val="100000"/>
              </a:lnSpc>
              <a:spcBef>
                <a:spcPts val="600"/>
              </a:spcBef>
              <a:spcAft>
                <a:spcPts val="600"/>
              </a:spcAft>
              <a:buClrTx/>
              <a:buSzTx/>
              <a:buFont typeface="Wingdings" pitchFamily="2" charset="2"/>
              <a:buNone/>
              <a:tabLst/>
              <a:defRPr/>
            </a:pP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依法必须进行招标的工程建设项目</a:t>
            </a:r>
            <a:r>
              <a:rPr kumimoji="0" lang="zh-CN" altLang="zh-CN" sz="20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应当在中标通知书发出前</a:t>
            </a: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对投标人进行行贿犯罪档案查询。</a:t>
            </a:r>
          </a:p>
          <a:p>
            <a:pPr marL="0" marR="0" lvl="0" indent="0" algn="just" defTabSz="914400" rtl="0" eaLnBrk="1" fontAlgn="auto" latinLnBrk="0" hangingPunct="1">
              <a:lnSpc>
                <a:spcPct val="100000"/>
              </a:lnSpc>
              <a:spcBef>
                <a:spcPts val="600"/>
              </a:spcBef>
              <a:spcAft>
                <a:spcPts val="600"/>
              </a:spcAft>
              <a:buClrTx/>
              <a:buSzTx/>
              <a:buFont typeface="Wingdings" pitchFamily="2" charset="2"/>
              <a:buNone/>
              <a:tabLst/>
              <a:defRPr/>
            </a:pP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行贿犯罪档案查询结果告知函自出具之日起</a:t>
            </a:r>
            <a:r>
              <a:rPr kumimoji="0" lang="en-US"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2</a:t>
            </a: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个月内有效。</a:t>
            </a:r>
          </a:p>
          <a:p>
            <a:pPr marL="0" marR="0" lvl="0" indent="0" algn="just" defTabSz="914400" rtl="0" eaLnBrk="1" fontAlgn="auto" latinLnBrk="0" hangingPunct="1">
              <a:lnSpc>
                <a:spcPct val="100000"/>
              </a:lnSpc>
              <a:spcBef>
                <a:spcPts val="600"/>
              </a:spcBef>
              <a:spcAft>
                <a:spcPts val="600"/>
              </a:spcAft>
              <a:buClrTx/>
              <a:buSzTx/>
              <a:buFont typeface="Wingdings" pitchFamily="2" charset="2"/>
              <a:buNone/>
              <a:tabLst/>
              <a:defRPr/>
            </a:pP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行贿犯罪记录应当作为招标的资质审查、招标代理机构资质认定、评标专家入库审查、招标代理机构选定、中标人推荐和确定、招标师注册等活动的重要依据。有关行政主管部门、建设单位（业主单位）应当依据有关法律法规和各地有关规定，对有行贿犯罪记录的单位或个人作出</a:t>
            </a:r>
            <a:r>
              <a:rPr kumimoji="0" lang="zh-CN" altLang="zh-CN" sz="20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一定时期内限制进入市场、取消投标资格、降低资质等级、不予聘用或者注册</a:t>
            </a: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等处置，并将处置情况在</a:t>
            </a:r>
            <a:r>
              <a:rPr kumimoji="0" lang="en-US"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10</a:t>
            </a:r>
            <a:r>
              <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rPr>
              <a:t>个工作日内反馈提供查询结果的人民检察院。</a:t>
            </a:r>
            <a:endParaRPr kumimoji="0" lang="en-US" altLang="zh-CN" sz="2000" b="1" i="0" u="none" strike="noStrike" kern="1200" cap="none" spc="0" normalizeH="0" baseline="0" noProof="0" dirty="0">
              <a:ln>
                <a:noFill/>
              </a:ln>
              <a:solidFill>
                <a:schemeClr val="tx1"/>
              </a:solidFill>
              <a:effectLst/>
              <a:uLnTx/>
              <a:uFillTx/>
              <a:latin typeface="黑体" pitchFamily="49" charset="-122"/>
              <a:ea typeface="黑体" pitchFamily="49" charset="-122"/>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（一）关于投标人的资格条件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zh-CN" altLang="en-US" sz="2400" b="1" dirty="0" smtClean="0">
                <a:solidFill>
                  <a:srgbClr val="FF0000"/>
                </a:solidFill>
                <a:latin typeface="黑体" pitchFamily="49" charset="-122"/>
                <a:ea typeface="黑体" pitchFamily="49" charset="-122"/>
              </a:rPr>
              <a:t>在执行过程中存在重大争议本次标准文件取消的条款：</a:t>
            </a:r>
            <a:endParaRPr lang="en-US" altLang="zh-CN" sz="2400" b="1" dirty="0" smtClean="0">
              <a:solidFill>
                <a:srgbClr val="FF0000"/>
              </a:solidFill>
              <a:latin typeface="黑体" pitchFamily="49" charset="-122"/>
              <a:ea typeface="黑体" pitchFamily="49" charset="-122"/>
            </a:endParaRPr>
          </a:p>
          <a:p>
            <a:pPr marL="0" indent="360000" algn="just">
              <a:buNone/>
            </a:pPr>
            <a:r>
              <a:rPr lang="zh-CN" altLang="zh-CN" sz="3600" b="1" dirty="0" smtClean="0">
                <a:latin typeface="黑体" pitchFamily="49" charset="-122"/>
                <a:ea typeface="黑体" pitchFamily="49" charset="-122"/>
              </a:rPr>
              <a:t>在最近三年内有骗取中标或严重违约或重大工程质量问题的</a:t>
            </a:r>
            <a:r>
              <a:rPr lang="zh-CN" altLang="en-US" sz="3600" b="1" dirty="0" smtClean="0">
                <a:latin typeface="黑体" pitchFamily="49" charset="-122"/>
                <a:ea typeface="黑体" pitchFamily="49" charset="-122"/>
              </a:rPr>
              <a:t>。</a:t>
            </a:r>
            <a:endParaRPr lang="en-US" altLang="zh-CN" sz="3600" b="1" dirty="0" smtClean="0">
              <a:latin typeface="黑体" pitchFamily="49" charset="-122"/>
              <a:ea typeface="黑体" pitchFamily="49" charset="-122"/>
            </a:endParaRPr>
          </a:p>
          <a:p>
            <a:pPr marL="0" indent="360000" algn="just">
              <a:buNone/>
            </a:pPr>
            <a:r>
              <a:rPr lang="zh-CN" altLang="zh-CN" sz="3600" b="1" dirty="0" smtClean="0">
                <a:latin typeface="黑体" pitchFamily="49" charset="-122"/>
                <a:ea typeface="黑体" pitchFamily="49" charset="-122"/>
              </a:rPr>
              <a:t>经评标委员会认定会对承担本招标项目造成重大影响的正在诉讼的案件</a:t>
            </a:r>
            <a:r>
              <a:rPr lang="zh-CN" altLang="en-US" sz="3600" b="1" dirty="0" smtClean="0">
                <a:latin typeface="黑体" pitchFamily="49" charset="-122"/>
                <a:ea typeface="黑体" pitchFamily="49" charset="-122"/>
              </a:rPr>
              <a:t>。</a:t>
            </a:r>
            <a:endParaRPr lang="en-US" altLang="zh-CN" sz="3600" kern="100" dirty="0" smtClean="0">
              <a:solidFill>
                <a:srgbClr val="FFFFFF"/>
              </a:solidFill>
              <a:ea typeface="黑体"/>
            </a:endParaRPr>
          </a:p>
          <a:p>
            <a:pPr marL="0" indent="360000" algn="just">
              <a:buNone/>
            </a:pPr>
            <a:endParaRPr lang="en-US" altLang="zh-CN" sz="3600" kern="100" dirty="0" smtClean="0">
              <a:solidFill>
                <a:srgbClr val="FFFFFF"/>
              </a:solidFill>
              <a:ea typeface="黑体"/>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国家最新的招标范围和规模标准已公布</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4" cstate="print"/>
          <a:srcRect/>
          <a:stretch>
            <a:fillRect/>
          </a:stretch>
        </p:blipFill>
        <p:spPr bwMode="auto">
          <a:xfrm>
            <a:off x="1263650" y="1054100"/>
            <a:ext cx="6980758" cy="3675608"/>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（一）关于投标人的资格条件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en-US" altLang="zh-CN" sz="2400" b="1" dirty="0" smtClean="0">
                <a:latin typeface="黑体" pitchFamily="49" charset="-122"/>
                <a:ea typeface="黑体" pitchFamily="49" charset="-122"/>
              </a:rPr>
              <a:t>1.4.5 </a:t>
            </a:r>
            <a:r>
              <a:rPr lang="zh-CN" altLang="zh-CN" sz="2400" b="1" dirty="0" smtClean="0">
                <a:latin typeface="黑体" pitchFamily="49" charset="-122"/>
                <a:ea typeface="黑体" pitchFamily="49" charset="-122"/>
              </a:rPr>
              <a:t>投标人（包括联合体各成员）应进入交通运输部“全国公路建设市场信用信息管理系统（</a:t>
            </a:r>
            <a:r>
              <a:rPr lang="en-US" altLang="zh-CN" sz="2400" b="1" dirty="0" smtClean="0">
                <a:latin typeface="黑体" pitchFamily="49" charset="-122"/>
                <a:ea typeface="黑体" pitchFamily="49" charset="-122"/>
              </a:rPr>
              <a:t>http</a:t>
            </a:r>
            <a:r>
              <a:rPr lang="zh-CN" altLang="zh-CN" sz="2400" b="1" dirty="0" smtClean="0">
                <a:latin typeface="黑体" pitchFamily="49" charset="-122"/>
                <a:ea typeface="黑体" pitchFamily="49" charset="-122"/>
              </a:rPr>
              <a:t>：</a:t>
            </a:r>
            <a:r>
              <a:rPr lang="en-US" altLang="zh-CN" sz="2400" b="1" dirty="0" smtClean="0">
                <a:latin typeface="黑体" pitchFamily="49" charset="-122"/>
                <a:ea typeface="黑体" pitchFamily="49" charset="-122"/>
              </a:rPr>
              <a:t>//glxy.mot.gov.cn</a:t>
            </a:r>
            <a:r>
              <a:rPr lang="zh-CN" altLang="zh-CN" sz="2400" b="1" dirty="0" smtClean="0">
                <a:latin typeface="黑体" pitchFamily="49" charset="-122"/>
                <a:ea typeface="黑体" pitchFamily="49" charset="-122"/>
              </a:rPr>
              <a:t>）”中的公路工程施工资质企业名录，且投标人名称和资质与该名录中的相应企业名称和资质完全一致。投标人不满足本项规定条件的，将被否决投标。 </a:t>
            </a:r>
            <a:endParaRPr lang="en-US" altLang="zh-CN" sz="2400" b="1" dirty="0" smtClean="0">
              <a:latin typeface="黑体" pitchFamily="49" charset="-122"/>
              <a:ea typeface="黑体" pitchFamily="49" charset="-122"/>
            </a:endParaRPr>
          </a:p>
          <a:p>
            <a:pPr marL="0" indent="360000" algn="just">
              <a:buNone/>
            </a:pPr>
            <a:endParaRPr lang="en-US" altLang="zh-CN" sz="2400" b="1" dirty="0" smtClean="0">
              <a:latin typeface="黑体" pitchFamily="49" charset="-122"/>
              <a:ea typeface="黑体" pitchFamily="49" charset="-122"/>
            </a:endParaRPr>
          </a:p>
          <a:p>
            <a:pPr marL="0" indent="360000" algn="just">
              <a:buNone/>
            </a:pPr>
            <a:r>
              <a:rPr lang="zh-CN" altLang="en-US" sz="2200" b="1" dirty="0" smtClean="0">
                <a:latin typeface="黑体" pitchFamily="49" charset="-122"/>
                <a:ea typeface="黑体" pitchFamily="49" charset="-122"/>
              </a:rPr>
              <a:t>（</a:t>
            </a:r>
            <a:r>
              <a:rPr lang="x-none" altLang="zh-CN" sz="2200" b="1" dirty="0" smtClean="0">
                <a:latin typeface="黑体" pitchFamily="49" charset="-122"/>
                <a:ea typeface="黑体" pitchFamily="49" charset="-122"/>
              </a:rPr>
              <a:t>本段规定仅适用于根据《关于发布公路工程从业企业资质名录的通知》（厅公路字〔2011〕114号）要求，招标人应通过名录对投标人资质条件进行审核的公路施工企业。</a:t>
            </a:r>
            <a:r>
              <a:rPr lang="zh-CN" altLang="en-US" sz="2200" b="1" dirty="0" smtClean="0">
                <a:latin typeface="黑体" pitchFamily="49" charset="-122"/>
                <a:ea typeface="黑体" pitchFamily="49" charset="-122"/>
              </a:rPr>
              <a:t>）</a:t>
            </a:r>
            <a:endParaRPr lang="en-US" altLang="zh-CN" sz="2200" kern="100" dirty="0" smtClean="0">
              <a:solidFill>
                <a:srgbClr val="FFFFFF"/>
              </a:solidFill>
              <a:ea typeface="黑体"/>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（一）关于投标人的资格条件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Rectangle 3"/>
          <p:cNvSpPr txBox="1">
            <a:spLocks noChangeArrowheads="1"/>
          </p:cNvSpPr>
          <p:nvPr/>
        </p:nvSpPr>
        <p:spPr>
          <a:xfrm>
            <a:off x="827584" y="1057300"/>
            <a:ext cx="7776864" cy="4300537"/>
          </a:xfrm>
          <a:prstGeom prst="rect">
            <a:avLst/>
          </a:prstGeom>
        </p:spPr>
        <p:txBody>
          <a:bodyPr/>
          <a:lstStyle/>
          <a:p>
            <a:pPr algn="ctr"/>
            <a:r>
              <a:rPr lang="x-none" altLang="zh-CN" sz="2000" b="1" dirty="0" smtClean="0"/>
              <a:t>关于发布公路工程从业企业资质名录的通知</a:t>
            </a:r>
            <a:endParaRPr lang="zh-CN" altLang="zh-CN" sz="2000" b="1" dirty="0" smtClean="0"/>
          </a:p>
          <a:p>
            <a:pPr algn="ctr"/>
            <a:r>
              <a:rPr lang="zh-CN" altLang="zh-CN" sz="2000" dirty="0" smtClean="0"/>
              <a:t>厅公路字〔</a:t>
            </a:r>
            <a:r>
              <a:rPr lang="en-US" altLang="zh-CN" sz="2000" dirty="0" smtClean="0"/>
              <a:t>2011</a:t>
            </a:r>
            <a:r>
              <a:rPr lang="zh-CN" altLang="zh-CN" sz="2000" dirty="0" smtClean="0"/>
              <a:t>〕</a:t>
            </a:r>
            <a:r>
              <a:rPr lang="en-US" altLang="zh-CN" sz="2000" dirty="0" smtClean="0"/>
              <a:t>114</a:t>
            </a:r>
            <a:r>
              <a:rPr lang="zh-CN" altLang="zh-CN" sz="2000" dirty="0" smtClean="0"/>
              <a:t>号</a:t>
            </a:r>
          </a:p>
          <a:p>
            <a:pPr algn="ctr"/>
            <a:r>
              <a:rPr lang="en-US" altLang="zh-CN" sz="2000" dirty="0" smtClean="0"/>
              <a:t> </a:t>
            </a:r>
            <a:endParaRPr lang="zh-CN" altLang="zh-CN" sz="2000" dirty="0" smtClean="0"/>
          </a:p>
          <a:p>
            <a:r>
              <a:rPr lang="zh-CN" altLang="zh-CN" sz="2000" dirty="0" smtClean="0"/>
              <a:t>各省、自治区、直辖市、新疆生产建设兵团交通运输厅（局、委），天津市市政公路管理局：</a:t>
            </a:r>
          </a:p>
          <a:p>
            <a:pPr indent="457200" algn="just"/>
            <a:r>
              <a:rPr lang="zh-CN" altLang="zh-CN" sz="2000" dirty="0" smtClean="0"/>
              <a:t>为加强公路工程从业企业资质管理工作，更好地为行业及社会服务，现将由部审核、审批的公路工程施工、设计、监理等从业企业资质信息以名录方式予以发布。有关事项通知如下：</a:t>
            </a:r>
          </a:p>
          <a:p>
            <a:pPr indent="457200" algn="just"/>
            <a:r>
              <a:rPr lang="zh-CN" altLang="zh-CN" sz="2000" b="1" dirty="0" smtClean="0"/>
              <a:t>一、名录范围</a:t>
            </a:r>
            <a:endParaRPr lang="zh-CN" altLang="zh-CN" sz="2000" dirty="0" smtClean="0"/>
          </a:p>
          <a:p>
            <a:pPr indent="457200" algn="just"/>
            <a:r>
              <a:rPr lang="zh-CN" altLang="zh-CN" sz="2000" dirty="0" smtClean="0"/>
              <a:t>发布范围为由部审核、审批资质的公路施工、设计和监理企业，具体包括：施工特级、一级及交通工程资质企业；设计甲级、乙级资质企业；监理甲级、乙级资质企业。</a:t>
            </a:r>
            <a:endParaRPr lang="en-US" altLang="zh-CN" sz="2000" dirty="0" smtClean="0"/>
          </a:p>
          <a:p>
            <a:pPr indent="457200" algn="just"/>
            <a:r>
              <a:rPr lang="zh-CN" altLang="zh-CN" sz="2000" dirty="0" smtClean="0">
                <a:latin typeface="Calibri"/>
                <a:cs typeface="Calibri"/>
              </a:rPr>
              <a:t>…</a:t>
            </a:r>
            <a:r>
              <a:rPr lang="en-US" altLang="zh-CN" sz="2000" dirty="0" smtClean="0">
                <a:latin typeface="Calibri"/>
                <a:cs typeface="Calibri"/>
              </a:rPr>
              <a:t>…</a:t>
            </a:r>
            <a:endParaRPr kumimoji="0" lang="en-US" altLang="zh-CN" sz="2000" b="1" i="0" u="none" strike="noStrike" kern="1200" cap="none" spc="0" normalizeH="0" baseline="0" noProof="0" dirty="0" smtClean="0">
              <a:ln>
                <a:noFill/>
              </a:ln>
              <a:solidFill>
                <a:srgbClr val="FF0000"/>
              </a:solidFill>
              <a:effectLst/>
              <a:uLnTx/>
              <a:uFillTx/>
              <a:latin typeface="黑体" pitchFamily="49" charset="-122"/>
              <a:ea typeface="黑体" pitchFamily="49" charset="-122"/>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（一）关于投标人的资格条件</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Rectangle 3"/>
          <p:cNvSpPr txBox="1">
            <a:spLocks noChangeArrowheads="1"/>
          </p:cNvSpPr>
          <p:nvPr/>
        </p:nvSpPr>
        <p:spPr>
          <a:xfrm>
            <a:off x="827584" y="1057300"/>
            <a:ext cx="7776864" cy="4300537"/>
          </a:xfrm>
          <a:prstGeom prst="rect">
            <a:avLst/>
          </a:prstGeom>
        </p:spPr>
        <p:txBody>
          <a:bodyPr/>
          <a:lstStyle/>
          <a:p>
            <a:pPr algn="ctr"/>
            <a:r>
              <a:rPr lang="x-none" altLang="zh-CN" sz="2000" b="1" dirty="0" smtClean="0"/>
              <a:t>关于发布公路工程从业企业资质名录的通知</a:t>
            </a:r>
            <a:endParaRPr lang="zh-CN" altLang="zh-CN" sz="2000" b="1" dirty="0" smtClean="0"/>
          </a:p>
          <a:p>
            <a:pPr algn="ctr"/>
            <a:r>
              <a:rPr lang="zh-CN" altLang="zh-CN" sz="2000" dirty="0" smtClean="0"/>
              <a:t>厅公路字〔</a:t>
            </a:r>
            <a:r>
              <a:rPr lang="en-US" altLang="zh-CN" sz="2000" dirty="0" smtClean="0"/>
              <a:t>2011</a:t>
            </a:r>
            <a:r>
              <a:rPr lang="zh-CN" altLang="zh-CN" sz="2000" dirty="0" smtClean="0"/>
              <a:t>〕</a:t>
            </a:r>
            <a:r>
              <a:rPr lang="en-US" altLang="zh-CN" sz="2000" dirty="0" smtClean="0"/>
              <a:t>114</a:t>
            </a:r>
            <a:r>
              <a:rPr lang="zh-CN" altLang="zh-CN" sz="2000" dirty="0" smtClean="0"/>
              <a:t>号</a:t>
            </a:r>
          </a:p>
          <a:p>
            <a:pPr algn="ctr"/>
            <a:r>
              <a:rPr lang="en-US" altLang="zh-CN" sz="2000" dirty="0" smtClean="0"/>
              <a:t> </a:t>
            </a:r>
            <a:endParaRPr lang="zh-CN" altLang="zh-CN" sz="2000" dirty="0" smtClean="0"/>
          </a:p>
          <a:p>
            <a:r>
              <a:rPr lang="zh-CN" altLang="zh-CN" sz="2000" dirty="0" smtClean="0"/>
              <a:t>各省、自治区、直辖市、新疆生产建设兵团交通运输厅（局、委），天津市市政公路管理局：</a:t>
            </a:r>
          </a:p>
          <a:p>
            <a:pPr indent="457200"/>
            <a:r>
              <a:rPr lang="zh-CN" altLang="zh-CN" sz="2000" b="1" dirty="0" smtClean="0"/>
              <a:t>五、名录效力及使用</a:t>
            </a:r>
          </a:p>
          <a:p>
            <a:pPr indent="457200"/>
            <a:r>
              <a:rPr lang="zh-CN" altLang="zh-CN" sz="2000" dirty="0" smtClean="0"/>
              <a:t>根据《通知》要求，招标人应通过名录对投标人资质条件进行审核。对未进入名录或与名录不符的投标人，招标人或有关部门应告知投标人及时办理有关更正事宜。对于资格审查时未列入名录的投标人，不得通过资格审查。</a:t>
            </a:r>
          </a:p>
          <a:p>
            <a:r>
              <a:rPr lang="en-US" altLang="zh-CN" sz="2000" dirty="0" smtClean="0"/>
              <a:t> </a:t>
            </a:r>
            <a:endParaRPr lang="zh-CN" altLang="zh-CN" sz="2000" dirty="0" smtClean="0"/>
          </a:p>
          <a:p>
            <a:pPr algn="r"/>
            <a:r>
              <a:rPr lang="zh-CN" altLang="zh-CN" sz="2000" dirty="0" smtClean="0"/>
              <a:t>中华人民共和国交通运输部办公厅</a:t>
            </a:r>
          </a:p>
          <a:p>
            <a:pPr algn="r"/>
            <a:r>
              <a:rPr lang="en-US" altLang="zh-CN" sz="2000" dirty="0" smtClean="0"/>
              <a:t> </a:t>
            </a:r>
            <a:r>
              <a:rPr lang="zh-CN" altLang="zh-CN" sz="2000" dirty="0" smtClean="0"/>
              <a:t>二〇一一年五月二十四日</a:t>
            </a:r>
            <a:endParaRPr kumimoji="0" lang="en-US" altLang="zh-CN" sz="2000" b="1" i="0" u="none" strike="noStrike" kern="1200" cap="none" spc="0" normalizeH="0" baseline="0" noProof="0" dirty="0" smtClean="0">
              <a:ln>
                <a:noFill/>
              </a:ln>
              <a:solidFill>
                <a:srgbClr val="FF0000"/>
              </a:solidFill>
              <a:effectLst/>
              <a:uLnTx/>
              <a:uFillTx/>
              <a:latin typeface="黑体" pitchFamily="49" charset="-122"/>
              <a:ea typeface="黑体" pitchFamily="49" charset="-122"/>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（二）关于资格审查方法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2400"/>
              </a:spcBef>
              <a:spcAft>
                <a:spcPts val="600"/>
              </a:spcAft>
              <a:buClr>
                <a:srgbClr val="FFC000"/>
              </a:buClr>
              <a:buFont typeface="Wingdings" pitchFamily="2" charset="2"/>
              <a:buChar char="u"/>
              <a:defRPr/>
            </a:pPr>
            <a:r>
              <a:rPr lang="zh-CN" altLang="en-US" sz="3600" b="1" kern="100" dirty="0" smtClean="0">
                <a:latin typeface="黑体" pitchFamily="49" charset="-122"/>
                <a:ea typeface="黑体" pitchFamily="49" charset="-122"/>
              </a:rPr>
              <a:t>合格制</a:t>
            </a:r>
            <a:endParaRPr lang="en-US" altLang="zh-CN" sz="3600" b="1" kern="100" dirty="0" smtClean="0">
              <a:latin typeface="黑体" pitchFamily="49" charset="-122"/>
              <a:ea typeface="黑体" pitchFamily="49" charset="-122"/>
            </a:endParaRPr>
          </a:p>
          <a:p>
            <a:pPr marL="0" indent="0" algn="just">
              <a:spcBef>
                <a:spcPts val="2400"/>
              </a:spcBef>
              <a:spcAft>
                <a:spcPts val="600"/>
              </a:spcAft>
              <a:buClr>
                <a:srgbClr val="FFC000"/>
              </a:buClr>
              <a:buFont typeface="Wingdings" pitchFamily="2" charset="2"/>
              <a:buChar char="u"/>
              <a:defRPr/>
            </a:pPr>
            <a:r>
              <a:rPr lang="zh-CN" altLang="en-US" sz="3600" b="1" kern="100" dirty="0" smtClean="0">
                <a:latin typeface="黑体" pitchFamily="49" charset="-122"/>
                <a:ea typeface="黑体" pitchFamily="49" charset="-122"/>
              </a:rPr>
              <a:t>有限数量制</a:t>
            </a:r>
            <a:endParaRPr lang="en-US" altLang="zh-CN" sz="3600" kern="100" dirty="0" smtClean="0">
              <a:solidFill>
                <a:srgbClr val="FFFFFF"/>
              </a:solidFill>
              <a:ea typeface="黑体"/>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（二）关于资格审查方法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5" name="表格 4"/>
          <p:cNvGraphicFramePr>
            <a:graphicFrameLocks noGrp="1"/>
          </p:cNvGraphicFramePr>
          <p:nvPr/>
        </p:nvGraphicFramePr>
        <p:xfrm>
          <a:off x="971597" y="1129307"/>
          <a:ext cx="7560842" cy="3934447"/>
        </p:xfrm>
        <a:graphic>
          <a:graphicData uri="http://schemas.openxmlformats.org/drawingml/2006/table">
            <a:tbl>
              <a:tblPr/>
              <a:tblGrid>
                <a:gridCol w="1512171"/>
                <a:gridCol w="1007519"/>
                <a:gridCol w="1656777"/>
                <a:gridCol w="863799"/>
                <a:gridCol w="1584473"/>
                <a:gridCol w="936103"/>
              </a:tblGrid>
              <a:tr h="228305">
                <a:tc gridSpan="2">
                  <a:txBody>
                    <a:bodyPr/>
                    <a:lstStyle/>
                    <a:p>
                      <a:pPr algn="ctr">
                        <a:lnSpc>
                          <a:spcPct val="100000"/>
                        </a:lnSpc>
                        <a:spcAft>
                          <a:spcPts val="0"/>
                        </a:spcAft>
                      </a:pPr>
                      <a:r>
                        <a:rPr lang="zh-CN" sz="1800" b="1" kern="100" dirty="0">
                          <a:solidFill>
                            <a:srgbClr val="000000"/>
                          </a:solidFill>
                          <a:latin typeface="Times New Roman" pitchFamily="18" charset="0"/>
                          <a:ea typeface="黑体" pitchFamily="49" charset="-122"/>
                          <a:cs typeface="Times New Roman" pitchFamily="18" charset="0"/>
                        </a:rPr>
                        <a:t>施工</a:t>
                      </a:r>
                      <a:endParaRPr lang="zh-CN" sz="1800" b="1" kern="100" dirty="0">
                        <a:latin typeface="Times New Roman" pitchFamily="18" charset="0"/>
                        <a:ea typeface="黑体" pitchFamily="49" charset="-122"/>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a:lnSpc>
                          <a:spcPct val="100000"/>
                        </a:lnSpc>
                        <a:spcAft>
                          <a:spcPts val="0"/>
                        </a:spcAft>
                      </a:pPr>
                      <a:r>
                        <a:rPr lang="zh-CN" sz="1800" b="1" kern="100" dirty="0">
                          <a:solidFill>
                            <a:srgbClr val="000000"/>
                          </a:solidFill>
                          <a:latin typeface="Times New Roman" pitchFamily="18" charset="0"/>
                          <a:ea typeface="黑体" pitchFamily="49" charset="-122"/>
                          <a:cs typeface="Times New Roman" pitchFamily="18" charset="0"/>
                        </a:rPr>
                        <a:t>勘察设计</a:t>
                      </a:r>
                      <a:endParaRPr lang="zh-CN" sz="1800" b="1" kern="100" dirty="0">
                        <a:latin typeface="Times New Roman" pitchFamily="18" charset="0"/>
                        <a:ea typeface="黑体" pitchFamily="49" charset="-122"/>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a:lnSpc>
                          <a:spcPct val="100000"/>
                        </a:lnSpc>
                        <a:spcAft>
                          <a:spcPts val="0"/>
                        </a:spcAft>
                      </a:pPr>
                      <a:r>
                        <a:rPr lang="zh-CN" sz="1800" b="1" kern="100">
                          <a:solidFill>
                            <a:srgbClr val="000000"/>
                          </a:solidFill>
                          <a:latin typeface="Times New Roman" pitchFamily="18" charset="0"/>
                          <a:ea typeface="黑体" pitchFamily="49" charset="-122"/>
                          <a:cs typeface="Times New Roman" pitchFamily="18" charset="0"/>
                        </a:rPr>
                        <a:t>监理</a:t>
                      </a:r>
                      <a:endParaRPr lang="zh-CN" sz="1800" b="1" kern="100">
                        <a:latin typeface="Times New Roman" pitchFamily="18" charset="0"/>
                        <a:ea typeface="黑体" pitchFamily="49" charset="-122"/>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2029377">
                <a:tc>
                  <a:txBody>
                    <a:bodyPr/>
                    <a:lstStyle/>
                    <a:p>
                      <a:pPr algn="ctr">
                        <a:lnSpc>
                          <a:spcPct val="100000"/>
                        </a:lnSpc>
                        <a:spcAft>
                          <a:spcPts val="0"/>
                        </a:spcAft>
                      </a:pPr>
                      <a:r>
                        <a:rPr lang="zh-CN" sz="1800" b="1" kern="100">
                          <a:latin typeface="Times New Roman" pitchFamily="18" charset="0"/>
                          <a:ea typeface="黑体" pitchFamily="49" charset="-122"/>
                          <a:cs typeface="Times New Roman" pitchFamily="18" charset="0"/>
                        </a:rPr>
                        <a:t>拟投入本标段的项目经理</a:t>
                      </a:r>
                      <a:r>
                        <a:rPr lang="en-US" sz="1800" b="1" kern="100">
                          <a:latin typeface="Times New Roman" pitchFamily="18" charset="0"/>
                          <a:ea typeface="黑体" pitchFamily="49" charset="-122"/>
                          <a:cs typeface="Times New Roman" pitchFamily="18" charset="0"/>
                        </a:rPr>
                        <a:t>(</a:t>
                      </a:r>
                      <a:r>
                        <a:rPr lang="zh-CN" sz="1800" b="1" kern="100">
                          <a:latin typeface="Times New Roman" pitchFamily="18" charset="0"/>
                          <a:ea typeface="黑体" pitchFamily="49" charset="-122"/>
                          <a:cs typeface="Times New Roman" pitchFamily="18" charset="0"/>
                        </a:rPr>
                        <a:t>包括备选人</a:t>
                      </a:r>
                      <a:r>
                        <a:rPr lang="en-US" sz="1800" b="1" kern="100">
                          <a:latin typeface="Times New Roman" pitchFamily="18" charset="0"/>
                          <a:ea typeface="黑体" pitchFamily="49" charset="-122"/>
                          <a:cs typeface="Times New Roman" pitchFamily="18" charset="0"/>
                        </a:rPr>
                        <a:t>)</a:t>
                      </a:r>
                      <a:r>
                        <a:rPr lang="zh-CN" sz="1800" b="1" kern="100">
                          <a:latin typeface="Times New Roman" pitchFamily="18" charset="0"/>
                          <a:ea typeface="黑体" pitchFamily="49" charset="-122"/>
                          <a:cs typeface="Times New Roman" pitchFamily="18" charset="0"/>
                        </a:rPr>
                        <a:t>和项目总工</a:t>
                      </a:r>
                      <a:r>
                        <a:rPr lang="en-US" sz="1800" b="1" kern="100">
                          <a:latin typeface="Times New Roman" pitchFamily="18" charset="0"/>
                          <a:ea typeface="黑体" pitchFamily="49" charset="-122"/>
                          <a:cs typeface="Times New Roman" pitchFamily="18" charset="0"/>
                        </a:rPr>
                        <a:t>(</a:t>
                      </a:r>
                      <a:r>
                        <a:rPr lang="zh-CN" sz="1800" b="1" kern="100">
                          <a:latin typeface="Times New Roman" pitchFamily="18" charset="0"/>
                          <a:ea typeface="黑体" pitchFamily="49" charset="-122"/>
                          <a:cs typeface="Times New Roman" pitchFamily="18" charset="0"/>
                        </a:rPr>
                        <a:t>包括备选人</a:t>
                      </a:r>
                      <a:r>
                        <a:rPr lang="en-US" sz="1800" b="1" kern="100">
                          <a:latin typeface="Times New Roman" pitchFamily="18" charset="0"/>
                          <a:ea typeface="黑体" pitchFamily="49" charset="-122"/>
                          <a:cs typeface="Times New Roman" pitchFamily="18" charset="0"/>
                        </a:rPr>
                        <a:t>)</a:t>
                      </a:r>
                      <a:r>
                        <a:rPr lang="zh-CN" sz="1800" b="1" kern="100">
                          <a:latin typeface="Times New Roman" pitchFamily="18" charset="0"/>
                          <a:ea typeface="黑体" pitchFamily="49" charset="-122"/>
                          <a:cs typeface="Times New Roman" pitchFamily="18" charset="0"/>
                        </a:rPr>
                        <a:t>资历、信誉</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800" b="1" kern="100" dirty="0">
                          <a:latin typeface="Times New Roman" pitchFamily="18" charset="0"/>
                          <a:ea typeface="黑体" pitchFamily="49" charset="-122"/>
                          <a:cs typeface="Times New Roman" pitchFamily="18" charset="0"/>
                        </a:rPr>
                        <a:t>25~40</a:t>
                      </a:r>
                      <a:endParaRPr lang="zh-CN" sz="1800" b="1" kern="100" dirty="0">
                        <a:latin typeface="Times New Roman" pitchFamily="18" charset="0"/>
                        <a:ea typeface="黑体" pitchFamily="49"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1800" b="1" kern="100" dirty="0">
                          <a:latin typeface="Times New Roman" pitchFamily="18" charset="0"/>
                          <a:ea typeface="黑体" pitchFamily="49" charset="-122"/>
                          <a:cs typeface="Times New Roman" pitchFamily="18" charset="0"/>
                        </a:rPr>
                        <a:t>拟投入本标段的项目负责人</a:t>
                      </a:r>
                      <a:r>
                        <a:rPr lang="en-US" sz="1800" b="1" kern="100" dirty="0">
                          <a:latin typeface="Times New Roman" pitchFamily="18" charset="0"/>
                          <a:ea typeface="黑体" pitchFamily="49" charset="-122"/>
                          <a:cs typeface="Times New Roman" pitchFamily="18" charset="0"/>
                        </a:rPr>
                        <a:t>(</a:t>
                      </a:r>
                      <a:r>
                        <a:rPr lang="zh-CN" sz="1800" b="1" kern="100" dirty="0">
                          <a:latin typeface="Times New Roman" pitchFamily="18" charset="0"/>
                          <a:ea typeface="黑体" pitchFamily="49" charset="-122"/>
                          <a:cs typeface="Times New Roman" pitchFamily="18" charset="0"/>
                        </a:rPr>
                        <a:t>包括备选人</a:t>
                      </a:r>
                      <a:r>
                        <a:rPr lang="en-US" sz="1800" b="1" kern="100" dirty="0">
                          <a:latin typeface="Times New Roman" pitchFamily="18" charset="0"/>
                          <a:ea typeface="黑体" pitchFamily="49" charset="-122"/>
                          <a:cs typeface="Times New Roman" pitchFamily="18" charset="0"/>
                        </a:rPr>
                        <a:t>)</a:t>
                      </a:r>
                      <a:r>
                        <a:rPr lang="zh-CN" sz="1800" b="1" kern="100" dirty="0">
                          <a:latin typeface="Times New Roman" pitchFamily="18" charset="0"/>
                          <a:ea typeface="黑体" pitchFamily="49" charset="-122"/>
                          <a:cs typeface="Times New Roman" pitchFamily="18" charset="0"/>
                        </a:rPr>
                        <a:t>资历、信誉</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00000"/>
                        </a:lnSpc>
                        <a:spcAft>
                          <a:spcPts val="0"/>
                        </a:spcAft>
                      </a:pPr>
                      <a:r>
                        <a:rPr lang="en-US" sz="1800" b="1" kern="100" dirty="0">
                          <a:solidFill>
                            <a:schemeClr val="tx1"/>
                          </a:solidFill>
                          <a:latin typeface="Times New Roman" pitchFamily="18" charset="0"/>
                          <a:ea typeface="黑体" pitchFamily="49" charset="-122"/>
                          <a:cs typeface="Times New Roman" pitchFamily="18" charset="0"/>
                        </a:rPr>
                        <a:t>25~40</a:t>
                      </a:r>
                      <a:endParaRPr lang="zh-CN" sz="1800" b="1" kern="100" dirty="0">
                        <a:solidFill>
                          <a:schemeClr val="tx1"/>
                        </a:solidFill>
                        <a:latin typeface="Times New Roman" pitchFamily="18" charset="0"/>
                        <a:ea typeface="黑体" pitchFamily="49"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1800" b="1" kern="100" dirty="0">
                          <a:latin typeface="Times New Roman" pitchFamily="18" charset="0"/>
                          <a:ea typeface="黑体" pitchFamily="49" charset="-122"/>
                          <a:cs typeface="Times New Roman" pitchFamily="18" charset="0"/>
                        </a:rPr>
                        <a:t>拟投入本标段的总监理工程师</a:t>
                      </a:r>
                      <a:r>
                        <a:rPr lang="en-US" sz="1800" b="1" kern="100" dirty="0">
                          <a:latin typeface="Times New Roman" pitchFamily="18" charset="0"/>
                          <a:ea typeface="黑体" pitchFamily="49" charset="-122"/>
                          <a:cs typeface="Times New Roman" pitchFamily="18" charset="0"/>
                        </a:rPr>
                        <a:t>(</a:t>
                      </a:r>
                      <a:r>
                        <a:rPr lang="zh-CN" sz="1800" b="1" kern="100" dirty="0">
                          <a:latin typeface="Times New Roman" pitchFamily="18" charset="0"/>
                          <a:ea typeface="黑体" pitchFamily="49" charset="-122"/>
                          <a:cs typeface="Times New Roman" pitchFamily="18" charset="0"/>
                        </a:rPr>
                        <a:t>包括备选人</a:t>
                      </a:r>
                      <a:r>
                        <a:rPr lang="en-US" sz="1800" b="1" kern="100" dirty="0">
                          <a:latin typeface="Times New Roman" pitchFamily="18" charset="0"/>
                          <a:ea typeface="黑体" pitchFamily="49" charset="-122"/>
                          <a:cs typeface="Times New Roman" pitchFamily="18" charset="0"/>
                        </a:rPr>
                        <a:t>)</a:t>
                      </a:r>
                      <a:r>
                        <a:rPr lang="zh-CN" sz="1800" b="1" kern="100" dirty="0">
                          <a:latin typeface="Times New Roman" pitchFamily="18" charset="0"/>
                          <a:ea typeface="黑体" pitchFamily="49" charset="-122"/>
                          <a:cs typeface="Times New Roman" pitchFamily="18" charset="0"/>
                        </a:rPr>
                        <a:t>或驻地监理工程师</a:t>
                      </a:r>
                      <a:r>
                        <a:rPr lang="en-US" sz="1800" b="1" kern="100" dirty="0">
                          <a:latin typeface="Times New Roman" pitchFamily="18" charset="0"/>
                          <a:ea typeface="黑体" pitchFamily="49" charset="-122"/>
                          <a:cs typeface="Times New Roman" pitchFamily="18" charset="0"/>
                        </a:rPr>
                        <a:t>(</a:t>
                      </a:r>
                      <a:r>
                        <a:rPr lang="zh-CN" sz="1800" b="1" kern="100" dirty="0">
                          <a:latin typeface="Times New Roman" pitchFamily="18" charset="0"/>
                          <a:ea typeface="黑体" pitchFamily="49" charset="-122"/>
                          <a:cs typeface="Times New Roman" pitchFamily="18" charset="0"/>
                        </a:rPr>
                        <a:t>包括备选人</a:t>
                      </a:r>
                      <a:r>
                        <a:rPr lang="en-US" sz="1800" b="1" kern="100" dirty="0">
                          <a:latin typeface="Times New Roman" pitchFamily="18" charset="0"/>
                          <a:ea typeface="黑体" pitchFamily="49" charset="-122"/>
                          <a:cs typeface="Times New Roman" pitchFamily="18" charset="0"/>
                        </a:rPr>
                        <a:t>)</a:t>
                      </a:r>
                      <a:r>
                        <a:rPr lang="zh-CN" sz="1800" b="1" kern="100" dirty="0">
                          <a:latin typeface="Times New Roman" pitchFamily="18" charset="0"/>
                          <a:ea typeface="黑体" pitchFamily="49" charset="-122"/>
                          <a:cs typeface="Times New Roman" pitchFamily="18" charset="0"/>
                        </a:rPr>
                        <a:t>资历、信誉</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00000"/>
                        </a:lnSpc>
                        <a:spcAft>
                          <a:spcPts val="0"/>
                        </a:spcAft>
                      </a:pPr>
                      <a:r>
                        <a:rPr lang="en-US" sz="1800" b="1" kern="100" dirty="0">
                          <a:solidFill>
                            <a:schemeClr val="tx1"/>
                          </a:solidFill>
                          <a:latin typeface="Times New Roman" pitchFamily="18" charset="0"/>
                          <a:ea typeface="黑体" pitchFamily="49" charset="-122"/>
                          <a:cs typeface="Times New Roman" pitchFamily="18" charset="0"/>
                        </a:rPr>
                        <a:t>30~45 </a:t>
                      </a:r>
                      <a:endParaRPr lang="zh-CN" sz="1800" b="1" kern="100" dirty="0">
                        <a:solidFill>
                          <a:schemeClr val="tx1"/>
                        </a:solidFill>
                        <a:latin typeface="Times New Roman" pitchFamily="18" charset="0"/>
                        <a:ea typeface="黑体" pitchFamily="49"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2300">
                <a:tc>
                  <a:txBody>
                    <a:bodyPr/>
                    <a:lstStyle/>
                    <a:p>
                      <a:pPr algn="ctr">
                        <a:lnSpc>
                          <a:spcPct val="100000"/>
                        </a:lnSpc>
                        <a:spcAft>
                          <a:spcPts val="0"/>
                        </a:spcAft>
                      </a:pPr>
                      <a:r>
                        <a:rPr lang="zh-CN" sz="1800" b="1" kern="100">
                          <a:latin typeface="Times New Roman" pitchFamily="18" charset="0"/>
                          <a:ea typeface="黑体" pitchFamily="49" charset="-122"/>
                          <a:cs typeface="Times New Roman" pitchFamily="18" charset="0"/>
                        </a:rPr>
                        <a:t>类似工程施工经验</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800" b="1" kern="100">
                          <a:latin typeface="Times New Roman" pitchFamily="18" charset="0"/>
                          <a:ea typeface="黑体" pitchFamily="49" charset="-122"/>
                          <a:cs typeface="Times New Roman" pitchFamily="18" charset="0"/>
                        </a:rPr>
                        <a:t>25~35</a:t>
                      </a:r>
                      <a:endParaRPr lang="zh-CN" sz="1800" b="1" kern="100">
                        <a:latin typeface="Times New Roman" pitchFamily="18" charset="0"/>
                        <a:ea typeface="黑体" pitchFamily="49"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1800" b="1" kern="100" dirty="0">
                          <a:latin typeface="Times New Roman" pitchFamily="18" charset="0"/>
                          <a:ea typeface="黑体" pitchFamily="49" charset="-122"/>
                          <a:cs typeface="Times New Roman" pitchFamily="18" charset="0"/>
                        </a:rPr>
                        <a:t>类似工程勘察设计经验</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00000"/>
                        </a:lnSpc>
                        <a:spcAft>
                          <a:spcPts val="0"/>
                        </a:spcAft>
                      </a:pPr>
                      <a:r>
                        <a:rPr lang="en-US" sz="1800" b="1" kern="100" dirty="0">
                          <a:solidFill>
                            <a:schemeClr val="tx1"/>
                          </a:solidFill>
                          <a:latin typeface="Times New Roman" pitchFamily="18" charset="0"/>
                          <a:ea typeface="黑体" pitchFamily="49" charset="-122"/>
                          <a:cs typeface="Times New Roman" pitchFamily="18" charset="0"/>
                        </a:rPr>
                        <a:t>40~50</a:t>
                      </a:r>
                      <a:endParaRPr lang="zh-CN" sz="1800" b="1" kern="100" dirty="0">
                        <a:solidFill>
                          <a:schemeClr val="tx1"/>
                        </a:solidFill>
                        <a:latin typeface="Times New Roman" pitchFamily="18" charset="0"/>
                        <a:ea typeface="黑体" pitchFamily="49"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1800" b="1" kern="100" dirty="0">
                          <a:latin typeface="Times New Roman" pitchFamily="18" charset="0"/>
                          <a:ea typeface="黑体" pitchFamily="49" charset="-122"/>
                          <a:cs typeface="Times New Roman" pitchFamily="18" charset="0"/>
                        </a:rPr>
                        <a:t>类似工程施工监理经验</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00000"/>
                        </a:lnSpc>
                        <a:spcAft>
                          <a:spcPts val="0"/>
                        </a:spcAft>
                      </a:pPr>
                      <a:r>
                        <a:rPr lang="en-US" sz="1800" b="1" kern="100" dirty="0">
                          <a:solidFill>
                            <a:schemeClr val="tx1"/>
                          </a:solidFill>
                          <a:latin typeface="Times New Roman" pitchFamily="18" charset="0"/>
                          <a:ea typeface="黑体" pitchFamily="49" charset="-122"/>
                          <a:cs typeface="Times New Roman" pitchFamily="18" charset="0"/>
                        </a:rPr>
                        <a:t>35~45</a:t>
                      </a:r>
                      <a:endParaRPr lang="zh-CN" sz="1800" b="1" kern="100" dirty="0">
                        <a:solidFill>
                          <a:schemeClr val="tx1"/>
                        </a:solidFill>
                        <a:latin typeface="Times New Roman" pitchFamily="18" charset="0"/>
                        <a:ea typeface="黑体" pitchFamily="49"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6150">
                <a:tc>
                  <a:txBody>
                    <a:bodyPr/>
                    <a:lstStyle/>
                    <a:p>
                      <a:pPr algn="ctr">
                        <a:lnSpc>
                          <a:spcPct val="100000"/>
                        </a:lnSpc>
                        <a:spcAft>
                          <a:spcPts val="0"/>
                        </a:spcAft>
                      </a:pPr>
                      <a:r>
                        <a:rPr lang="zh-CN" sz="1800" b="1" kern="100">
                          <a:latin typeface="Times New Roman" pitchFamily="18" charset="0"/>
                          <a:ea typeface="黑体" pitchFamily="49" charset="-122"/>
                          <a:cs typeface="Times New Roman" pitchFamily="18" charset="0"/>
                        </a:rPr>
                        <a:t>履约信誉</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800" b="1" kern="100">
                          <a:latin typeface="Times New Roman" pitchFamily="18" charset="0"/>
                          <a:ea typeface="黑体" pitchFamily="49" charset="-122"/>
                          <a:cs typeface="Times New Roman" pitchFamily="18" charset="0"/>
                        </a:rPr>
                        <a:t>10~25</a:t>
                      </a:r>
                      <a:endParaRPr lang="zh-CN" sz="1800" b="1" kern="100">
                        <a:latin typeface="Times New Roman" pitchFamily="18" charset="0"/>
                        <a:ea typeface="黑体" pitchFamily="49"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1800" b="1" kern="100">
                          <a:latin typeface="Times New Roman" pitchFamily="18" charset="0"/>
                          <a:ea typeface="黑体" pitchFamily="49" charset="-122"/>
                          <a:cs typeface="Times New Roman" pitchFamily="18" charset="0"/>
                        </a:rPr>
                        <a:t>履约信誉</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00000"/>
                        </a:lnSpc>
                        <a:spcAft>
                          <a:spcPts val="0"/>
                        </a:spcAft>
                      </a:pPr>
                      <a:r>
                        <a:rPr lang="en-US" sz="1800" b="1" kern="100" dirty="0">
                          <a:solidFill>
                            <a:schemeClr val="tx1"/>
                          </a:solidFill>
                          <a:latin typeface="Times New Roman" pitchFamily="18" charset="0"/>
                          <a:ea typeface="黑体" pitchFamily="49" charset="-122"/>
                          <a:cs typeface="Times New Roman" pitchFamily="18" charset="0"/>
                        </a:rPr>
                        <a:t>15~25 </a:t>
                      </a:r>
                      <a:endParaRPr lang="zh-CN" sz="1800" b="1" kern="100" dirty="0">
                        <a:solidFill>
                          <a:schemeClr val="tx1"/>
                        </a:solidFill>
                        <a:latin typeface="Times New Roman" pitchFamily="18" charset="0"/>
                        <a:ea typeface="黑体" pitchFamily="49"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1800" b="1" kern="100">
                          <a:latin typeface="Times New Roman" pitchFamily="18" charset="0"/>
                          <a:ea typeface="黑体" pitchFamily="49" charset="-122"/>
                          <a:cs typeface="Times New Roman" pitchFamily="18" charset="0"/>
                        </a:rPr>
                        <a:t>履约信誉</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00000"/>
                        </a:lnSpc>
                        <a:spcAft>
                          <a:spcPts val="0"/>
                        </a:spcAft>
                      </a:pPr>
                      <a:r>
                        <a:rPr lang="en-US" sz="1800" b="1" kern="100" dirty="0">
                          <a:solidFill>
                            <a:schemeClr val="tx1"/>
                          </a:solidFill>
                          <a:latin typeface="Times New Roman" pitchFamily="18" charset="0"/>
                          <a:ea typeface="黑体" pitchFamily="49" charset="-122"/>
                          <a:cs typeface="Times New Roman" pitchFamily="18" charset="0"/>
                        </a:rPr>
                        <a:t>15~25 </a:t>
                      </a:r>
                      <a:endParaRPr lang="zh-CN" sz="1800" b="1" kern="100" dirty="0">
                        <a:solidFill>
                          <a:schemeClr val="tx1"/>
                        </a:solidFill>
                        <a:latin typeface="Times New Roman" pitchFamily="18" charset="0"/>
                        <a:ea typeface="黑体" pitchFamily="49"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6150">
                <a:tc>
                  <a:txBody>
                    <a:bodyPr/>
                    <a:lstStyle/>
                    <a:p>
                      <a:pPr algn="ctr">
                        <a:lnSpc>
                          <a:spcPct val="100000"/>
                        </a:lnSpc>
                        <a:spcAft>
                          <a:spcPts val="0"/>
                        </a:spcAft>
                      </a:pPr>
                      <a:r>
                        <a:rPr lang="zh-CN" sz="1800" b="1" kern="100">
                          <a:latin typeface="Times New Roman" pitchFamily="18" charset="0"/>
                          <a:ea typeface="黑体" pitchFamily="49" charset="-122"/>
                          <a:cs typeface="Times New Roman" pitchFamily="18" charset="0"/>
                        </a:rPr>
                        <a:t>财务能力</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800" b="1" kern="100">
                          <a:latin typeface="Times New Roman" pitchFamily="18" charset="0"/>
                          <a:ea typeface="黑体" pitchFamily="49" charset="-122"/>
                          <a:cs typeface="Times New Roman" pitchFamily="18" charset="0"/>
                        </a:rPr>
                        <a:t>10~20</a:t>
                      </a:r>
                      <a:endParaRPr lang="zh-CN" sz="1800" b="1" kern="100">
                        <a:latin typeface="Times New Roman" pitchFamily="18" charset="0"/>
                        <a:ea typeface="黑体" pitchFamily="49"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1800" b="1" kern="100" dirty="0">
                          <a:latin typeface="Times New Roman" pitchFamily="18" charset="0"/>
                          <a:ea typeface="黑体" pitchFamily="49" charset="-122"/>
                          <a:cs typeface="Times New Roman" pitchFamily="18" charset="0"/>
                        </a:rPr>
                        <a:t>技术能力</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00000"/>
                        </a:lnSpc>
                        <a:spcAft>
                          <a:spcPts val="0"/>
                        </a:spcAft>
                      </a:pPr>
                      <a:r>
                        <a:rPr lang="en-US" sz="1800" b="1" kern="100" dirty="0">
                          <a:solidFill>
                            <a:schemeClr val="tx1"/>
                          </a:solidFill>
                          <a:latin typeface="Times New Roman" pitchFamily="18" charset="0"/>
                          <a:ea typeface="黑体" pitchFamily="49" charset="-122"/>
                          <a:cs typeface="Times New Roman" pitchFamily="18" charset="0"/>
                        </a:rPr>
                        <a:t>0~5 </a:t>
                      </a:r>
                      <a:endParaRPr lang="zh-CN" sz="1800" b="1" kern="100" dirty="0">
                        <a:solidFill>
                          <a:schemeClr val="tx1"/>
                        </a:solidFill>
                        <a:latin typeface="Times New Roman" pitchFamily="18" charset="0"/>
                        <a:ea typeface="黑体" pitchFamily="49"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1800" b="1" kern="100" dirty="0">
                          <a:latin typeface="Times New Roman" pitchFamily="18" charset="0"/>
                          <a:ea typeface="黑体" pitchFamily="49" charset="-122"/>
                          <a:cs typeface="Times New Roman" pitchFamily="18" charset="0"/>
                        </a:rPr>
                        <a:t>技术能力</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00000"/>
                        </a:lnSpc>
                        <a:spcAft>
                          <a:spcPts val="0"/>
                        </a:spcAft>
                      </a:pPr>
                      <a:r>
                        <a:rPr lang="en-US" sz="1800" b="1" kern="100" dirty="0">
                          <a:solidFill>
                            <a:schemeClr val="tx1"/>
                          </a:solidFill>
                          <a:latin typeface="Times New Roman" pitchFamily="18" charset="0"/>
                          <a:ea typeface="黑体" pitchFamily="49" charset="-122"/>
                          <a:cs typeface="Times New Roman" pitchFamily="18" charset="0"/>
                        </a:rPr>
                        <a:t>0~5 </a:t>
                      </a:r>
                      <a:endParaRPr lang="zh-CN" sz="1800" b="1" kern="100" dirty="0">
                        <a:solidFill>
                          <a:schemeClr val="tx1"/>
                        </a:solidFill>
                        <a:latin typeface="Times New Roman" pitchFamily="18" charset="0"/>
                        <a:ea typeface="黑体" pitchFamily="49"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6150">
                <a:tc>
                  <a:txBody>
                    <a:bodyPr/>
                    <a:lstStyle/>
                    <a:p>
                      <a:pPr algn="ctr">
                        <a:lnSpc>
                          <a:spcPct val="100000"/>
                        </a:lnSpc>
                        <a:spcAft>
                          <a:spcPts val="0"/>
                        </a:spcAft>
                      </a:pPr>
                      <a:r>
                        <a:rPr lang="zh-CN" sz="1800" b="1" kern="100">
                          <a:latin typeface="Times New Roman" pitchFamily="18" charset="0"/>
                          <a:ea typeface="黑体" pitchFamily="49" charset="-122"/>
                          <a:cs typeface="Times New Roman" pitchFamily="18" charset="0"/>
                        </a:rPr>
                        <a:t>技术能力</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800" b="1" kern="100">
                          <a:latin typeface="Times New Roman" pitchFamily="18" charset="0"/>
                          <a:ea typeface="黑体" pitchFamily="49" charset="-122"/>
                          <a:cs typeface="Times New Roman" pitchFamily="18" charset="0"/>
                        </a:rPr>
                        <a:t>0~10</a:t>
                      </a:r>
                      <a:endParaRPr lang="zh-CN" sz="1800" b="1" kern="100">
                        <a:latin typeface="Times New Roman" pitchFamily="18" charset="0"/>
                        <a:ea typeface="黑体" pitchFamily="49"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1800" b="1" kern="100">
                        <a:latin typeface="Times New Roman" pitchFamily="18" charset="0"/>
                        <a:ea typeface="黑体" pitchFamily="49"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1800" b="1" kern="100">
                        <a:latin typeface="Times New Roman" pitchFamily="18" charset="0"/>
                        <a:ea typeface="黑体" pitchFamily="49"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1800" b="1" kern="100">
                        <a:latin typeface="Times New Roman" pitchFamily="18" charset="0"/>
                        <a:ea typeface="黑体" pitchFamily="49"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1800" b="1" kern="100" dirty="0">
                        <a:latin typeface="Times New Roman" pitchFamily="18" charset="0"/>
                        <a:ea typeface="黑体" pitchFamily="49"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（二）关于资格审查方法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2400"/>
              </a:spcBef>
              <a:spcAft>
                <a:spcPts val="600"/>
              </a:spcAft>
              <a:buClr>
                <a:srgbClr val="FFC000"/>
              </a:buClr>
              <a:buNone/>
              <a:defRPr/>
            </a:pPr>
            <a:r>
              <a:rPr lang="zh-CN" altLang="en-US" sz="3000" b="1" kern="100" dirty="0" smtClean="0">
                <a:latin typeface="黑体" pitchFamily="49" charset="-122"/>
                <a:ea typeface="黑体" pitchFamily="49" charset="-122"/>
              </a:rPr>
              <a:t>施工招标：“技术能力”</a:t>
            </a:r>
            <a:r>
              <a:rPr lang="zh-CN" altLang="zh-CN" sz="3000" b="1" kern="100" dirty="0" smtClean="0">
                <a:latin typeface="黑体" pitchFamily="49" charset="-122"/>
                <a:ea typeface="黑体" pitchFamily="49" charset="-122"/>
              </a:rPr>
              <a:t>指申请人的科研开发和技术创新能力，招标人可结合招标项目的具体情况提出相关要求，包括申请人获得的</a:t>
            </a:r>
            <a:r>
              <a:rPr lang="zh-CN" altLang="zh-CN" sz="3600" b="1" kern="100" dirty="0" smtClean="0">
                <a:solidFill>
                  <a:srgbClr val="FF0000"/>
                </a:solidFill>
                <a:latin typeface="黑体" pitchFamily="49" charset="-122"/>
                <a:ea typeface="黑体" pitchFamily="49" charset="-122"/>
              </a:rPr>
              <a:t>与项目施工有关的</a:t>
            </a:r>
            <a:r>
              <a:rPr lang="zh-CN" altLang="zh-CN" sz="3000" b="1" kern="100" dirty="0" smtClean="0">
                <a:latin typeface="黑体" pitchFamily="49" charset="-122"/>
                <a:ea typeface="黑体" pitchFamily="49" charset="-122"/>
              </a:rPr>
              <a:t>国家级工法、专利（发明专利或实用新型专利）、国家或省级科学技术进步奖，主编或参编过的国家、行业或地方标准等。</a:t>
            </a:r>
            <a:endParaRPr lang="en-US" altLang="zh-CN" sz="3000" b="1" kern="100" dirty="0" smtClean="0">
              <a:latin typeface="黑体" pitchFamily="49" charset="-122"/>
              <a:ea typeface="黑体" pitchFamily="49" charset="-122"/>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（二）关于资格审查方法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2400"/>
              </a:spcBef>
              <a:spcAft>
                <a:spcPts val="600"/>
              </a:spcAft>
              <a:buClr>
                <a:srgbClr val="FFC000"/>
              </a:buClr>
              <a:buNone/>
              <a:defRPr/>
            </a:pPr>
            <a:r>
              <a:rPr lang="zh-CN" altLang="en-US" sz="3000" b="1" kern="100" dirty="0" smtClean="0">
                <a:latin typeface="黑体" pitchFamily="49" charset="-122"/>
                <a:ea typeface="黑体" pitchFamily="49" charset="-122"/>
              </a:rPr>
              <a:t>勘察设计、监理招标：</a:t>
            </a:r>
            <a:r>
              <a:rPr lang="zh-CN" altLang="zh-CN" sz="3000" b="1" kern="100" dirty="0" smtClean="0">
                <a:latin typeface="黑体" pitchFamily="49" charset="-122"/>
                <a:ea typeface="黑体" pitchFamily="49" charset="-122"/>
              </a:rPr>
              <a:t>“技术能力”指申请人的科研开发和技术创新能力，招标人可结合招标项目的具体情况提出相关要求，包括申请人获得的</a:t>
            </a:r>
            <a:r>
              <a:rPr lang="zh-CN" altLang="zh-CN" sz="3600" b="1" kern="100" dirty="0" smtClean="0">
                <a:solidFill>
                  <a:srgbClr val="FF0000"/>
                </a:solidFill>
                <a:latin typeface="黑体" pitchFamily="49" charset="-122"/>
                <a:ea typeface="黑体" pitchFamily="49" charset="-122"/>
              </a:rPr>
              <a:t>与</a:t>
            </a:r>
            <a:r>
              <a:rPr lang="zh-CN" altLang="en-US" sz="3600" b="1" kern="100" dirty="0" smtClean="0">
                <a:solidFill>
                  <a:srgbClr val="FF0000"/>
                </a:solidFill>
                <a:latin typeface="黑体" pitchFamily="49" charset="-122"/>
                <a:ea typeface="黑体" pitchFamily="49" charset="-122"/>
              </a:rPr>
              <a:t>工程咨询管理（包括勘察设计、监理等工程咨询工作）</a:t>
            </a:r>
            <a:r>
              <a:rPr lang="zh-CN" altLang="zh-CN" sz="3600" b="1" kern="100" dirty="0" smtClean="0">
                <a:solidFill>
                  <a:srgbClr val="FF0000"/>
                </a:solidFill>
                <a:latin typeface="黑体" pitchFamily="49" charset="-122"/>
                <a:ea typeface="黑体" pitchFamily="49" charset="-122"/>
              </a:rPr>
              <a:t>有关</a:t>
            </a:r>
            <a:r>
              <a:rPr lang="zh-CN" altLang="zh-CN" sz="3000" b="1" kern="100" dirty="0" smtClean="0">
                <a:latin typeface="黑体" pitchFamily="49" charset="-122"/>
                <a:ea typeface="黑体" pitchFamily="49" charset="-122"/>
              </a:rPr>
              <a:t>的专利（发明专利或实用新型专利） 、国家或省级科学技术进步奖，主编或参编过的国家、行业或地方标准等。</a:t>
            </a:r>
            <a:endParaRPr lang="en-US" altLang="zh-CN" sz="3000" b="1" kern="100" dirty="0" smtClean="0">
              <a:latin typeface="黑体" pitchFamily="49" charset="-122"/>
              <a:ea typeface="黑体" pitchFamily="49" charset="-122"/>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（二）关于资格审查方法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2400"/>
              </a:spcBef>
              <a:spcAft>
                <a:spcPts val="600"/>
              </a:spcAft>
              <a:buClr>
                <a:srgbClr val="FFC000"/>
              </a:buClr>
              <a:buNone/>
              <a:defRPr/>
            </a:pPr>
            <a:r>
              <a:rPr lang="zh-CN" altLang="zh-CN" sz="3000" b="1" kern="100" dirty="0" smtClean="0">
                <a:latin typeface="黑体" pitchFamily="49" charset="-122"/>
                <a:ea typeface="黑体" pitchFamily="49" charset="-122"/>
              </a:rPr>
              <a:t>对于特别复杂的特大桥梁和特长隧道项目主体工程以及其他有特殊要求的工程，还可以将其他</a:t>
            </a:r>
            <a:r>
              <a:rPr lang="zh-CN" altLang="en-US" sz="3000" b="1" kern="100" dirty="0" smtClean="0">
                <a:latin typeface="黑体" pitchFamily="49" charset="-122"/>
                <a:ea typeface="黑体" pitchFamily="49" charset="-122"/>
              </a:rPr>
              <a:t>要求</a:t>
            </a:r>
            <a:r>
              <a:rPr lang="zh-CN" altLang="zh-CN" sz="3000" b="1" kern="100" dirty="0" smtClean="0">
                <a:latin typeface="黑体" pitchFamily="49" charset="-122"/>
                <a:ea typeface="黑体" pitchFamily="49" charset="-122"/>
              </a:rPr>
              <a:t>列为评分因素进行评分，并适当调整标准文件规定的评分因素权重分值范围。</a:t>
            </a:r>
            <a:endParaRPr lang="en-US" altLang="zh-CN" sz="3000" b="1" kern="100" dirty="0" smtClean="0">
              <a:latin typeface="黑体" pitchFamily="49" charset="-122"/>
              <a:ea typeface="黑体" pitchFamily="49" charset="-122"/>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（三）关于评标办法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5" name="表格 4"/>
          <p:cNvGraphicFramePr>
            <a:graphicFrameLocks noGrp="1"/>
          </p:cNvGraphicFramePr>
          <p:nvPr/>
        </p:nvGraphicFramePr>
        <p:xfrm>
          <a:off x="827584" y="1140460"/>
          <a:ext cx="7920880" cy="4114800"/>
        </p:xfrm>
        <a:graphic>
          <a:graphicData uri="http://schemas.openxmlformats.org/drawingml/2006/table">
            <a:tbl>
              <a:tblPr/>
              <a:tblGrid>
                <a:gridCol w="2232248"/>
                <a:gridCol w="1727264"/>
                <a:gridCol w="1980684"/>
                <a:gridCol w="1980684"/>
              </a:tblGrid>
              <a:tr h="0">
                <a:tc gridSpan="2">
                  <a:txBody>
                    <a:bodyPr/>
                    <a:lstStyle/>
                    <a:p>
                      <a:pPr algn="ctr">
                        <a:lnSpc>
                          <a:spcPct val="100000"/>
                        </a:lnSpc>
                        <a:spcAft>
                          <a:spcPts val="0"/>
                        </a:spcAft>
                      </a:pPr>
                      <a:r>
                        <a:rPr lang="zh-CN" sz="1800" b="1" kern="100" dirty="0">
                          <a:latin typeface="Times New Roman" pitchFamily="18" charset="0"/>
                          <a:ea typeface="黑体" pitchFamily="49" charset="-122"/>
                          <a:cs typeface="Times New Roman" pitchFamily="18" charset="0"/>
                        </a:rPr>
                        <a:t>施工</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00000"/>
                        </a:lnSpc>
                        <a:spcAft>
                          <a:spcPts val="0"/>
                        </a:spcAft>
                      </a:pPr>
                      <a:r>
                        <a:rPr lang="zh-CN" sz="1800" b="1" kern="100">
                          <a:latin typeface="Times New Roman" pitchFamily="18" charset="0"/>
                          <a:ea typeface="黑体" pitchFamily="49" charset="-122"/>
                          <a:cs typeface="Times New Roman" pitchFamily="18" charset="0"/>
                        </a:rPr>
                        <a:t>勘察设计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1800" b="1" kern="100">
                          <a:latin typeface="Times New Roman" pitchFamily="18" charset="0"/>
                          <a:ea typeface="黑体" pitchFamily="49" charset="-122"/>
                          <a:cs typeface="Times New Roman" pitchFamily="18" charset="0"/>
                        </a:rPr>
                        <a:t>监理</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00000"/>
                        </a:lnSpc>
                        <a:spcAft>
                          <a:spcPts val="0"/>
                        </a:spcAft>
                      </a:pPr>
                      <a:r>
                        <a:rPr lang="zh-CN" sz="1800" b="1" kern="100" dirty="0">
                          <a:latin typeface="Times New Roman" pitchFamily="18" charset="0"/>
                          <a:ea typeface="黑体" pitchFamily="49" charset="-122"/>
                          <a:cs typeface="Times New Roman" pitchFamily="18" charset="0"/>
                        </a:rPr>
                        <a:t>技术评分最低标价法</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1800" b="1" kern="100" dirty="0">
                          <a:latin typeface="Times New Roman" pitchFamily="18" charset="0"/>
                          <a:ea typeface="黑体" pitchFamily="49" charset="-122"/>
                          <a:cs typeface="Times New Roman" pitchFamily="18" charset="0"/>
                        </a:rPr>
                        <a:t>综合评分法</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58750" algn="just">
                        <a:lnSpc>
                          <a:spcPct val="100000"/>
                        </a:lnSpc>
                        <a:spcAft>
                          <a:spcPts val="0"/>
                        </a:spcAft>
                      </a:pPr>
                      <a:r>
                        <a:rPr lang="zh-CN" sz="1800" b="1" kern="100" dirty="0">
                          <a:latin typeface="Times New Roman" pitchFamily="18" charset="0"/>
                          <a:ea typeface="黑体" pitchFamily="49" charset="-122"/>
                          <a:cs typeface="Times New Roman" pitchFamily="18" charset="0"/>
                        </a:rPr>
                        <a:t>技术建议书：</a:t>
                      </a:r>
                      <a:r>
                        <a:rPr lang="en-US" sz="1800" b="1" u="sng" kern="100" dirty="0">
                          <a:latin typeface="Times New Roman" pitchFamily="18" charset="0"/>
                          <a:ea typeface="黑体" pitchFamily="49" charset="-122"/>
                          <a:cs typeface="Times New Roman" pitchFamily="18" charset="0"/>
                        </a:rPr>
                        <a:t>30~45</a:t>
                      </a:r>
                      <a:r>
                        <a:rPr lang="zh-CN" sz="1800" b="1" kern="100" dirty="0">
                          <a:latin typeface="Times New Roman" pitchFamily="18" charset="0"/>
                          <a:ea typeface="黑体" pitchFamily="49" charset="-122"/>
                          <a:cs typeface="Times New Roman" pitchFamily="18" charset="0"/>
                        </a:rPr>
                        <a:t>分</a:t>
                      </a:r>
                    </a:p>
                    <a:p>
                      <a:pPr indent="158750" algn="just">
                        <a:lnSpc>
                          <a:spcPct val="100000"/>
                        </a:lnSpc>
                        <a:spcAft>
                          <a:spcPts val="0"/>
                        </a:spcAft>
                      </a:pPr>
                      <a:r>
                        <a:rPr lang="zh-CN" sz="1800" b="1" kern="100" dirty="0">
                          <a:latin typeface="Times New Roman" pitchFamily="18" charset="0"/>
                          <a:ea typeface="黑体" pitchFamily="49" charset="-122"/>
                          <a:cs typeface="Times New Roman" pitchFamily="18" charset="0"/>
                        </a:rPr>
                        <a:t>主要人员：</a:t>
                      </a:r>
                      <a:r>
                        <a:rPr lang="en-US" sz="1800" b="1" u="sng" kern="100" dirty="0" smtClean="0">
                          <a:latin typeface="Times New Roman" pitchFamily="18" charset="0"/>
                          <a:ea typeface="黑体" pitchFamily="49" charset="-122"/>
                          <a:cs typeface="Times New Roman" pitchFamily="18" charset="0"/>
                        </a:rPr>
                        <a:t>20~30</a:t>
                      </a:r>
                      <a:r>
                        <a:rPr lang="zh-CN" sz="1800" b="1" kern="100" dirty="0" smtClean="0">
                          <a:latin typeface="Times New Roman" pitchFamily="18" charset="0"/>
                          <a:ea typeface="黑体" pitchFamily="49" charset="-122"/>
                          <a:cs typeface="Times New Roman" pitchFamily="18" charset="0"/>
                        </a:rPr>
                        <a:t>分</a:t>
                      </a:r>
                      <a:endParaRPr lang="zh-CN" sz="1800" b="1" kern="100" dirty="0">
                        <a:latin typeface="Times New Roman" pitchFamily="18" charset="0"/>
                        <a:ea typeface="黑体" pitchFamily="49" charset="-122"/>
                        <a:cs typeface="Times New Roman" pitchFamily="18" charset="0"/>
                      </a:endParaRPr>
                    </a:p>
                    <a:p>
                      <a:pPr indent="158750" algn="just">
                        <a:lnSpc>
                          <a:spcPct val="100000"/>
                        </a:lnSpc>
                        <a:spcAft>
                          <a:spcPts val="0"/>
                        </a:spcAft>
                      </a:pPr>
                      <a:r>
                        <a:rPr lang="zh-CN" sz="1800" b="1" kern="100" dirty="0">
                          <a:latin typeface="Times New Roman" pitchFamily="18" charset="0"/>
                          <a:ea typeface="黑体" pitchFamily="49" charset="-122"/>
                          <a:cs typeface="Times New Roman" pitchFamily="18" charset="0"/>
                        </a:rPr>
                        <a:t>技术能力：</a:t>
                      </a:r>
                      <a:r>
                        <a:rPr lang="en-US" sz="1800" b="1" u="sng" kern="100" dirty="0">
                          <a:latin typeface="Times New Roman" pitchFamily="18" charset="0"/>
                          <a:ea typeface="黑体" pitchFamily="49" charset="-122"/>
                          <a:cs typeface="Times New Roman" pitchFamily="18" charset="0"/>
                        </a:rPr>
                        <a:t>0~5</a:t>
                      </a:r>
                      <a:r>
                        <a:rPr lang="zh-CN" sz="1800" b="1" kern="100" dirty="0">
                          <a:latin typeface="Times New Roman" pitchFamily="18" charset="0"/>
                          <a:ea typeface="黑体" pitchFamily="49" charset="-122"/>
                          <a:cs typeface="Times New Roman" pitchFamily="18" charset="0"/>
                        </a:rPr>
                        <a:t>分</a:t>
                      </a:r>
                    </a:p>
                    <a:p>
                      <a:pPr indent="158750" algn="just">
                        <a:lnSpc>
                          <a:spcPct val="100000"/>
                        </a:lnSpc>
                        <a:spcAft>
                          <a:spcPts val="0"/>
                        </a:spcAft>
                      </a:pPr>
                      <a:r>
                        <a:rPr lang="zh-CN" sz="1800" b="1" kern="100" dirty="0">
                          <a:latin typeface="Times New Roman" pitchFamily="18" charset="0"/>
                          <a:ea typeface="黑体" pitchFamily="49" charset="-122"/>
                          <a:cs typeface="Times New Roman" pitchFamily="18" charset="0"/>
                        </a:rPr>
                        <a:t>业绩：</a:t>
                      </a:r>
                      <a:r>
                        <a:rPr lang="en-US" sz="1800" b="1" u="sng" kern="100" dirty="0" smtClean="0">
                          <a:latin typeface="Times New Roman" pitchFamily="18" charset="0"/>
                          <a:ea typeface="黑体" pitchFamily="49" charset="-122"/>
                          <a:cs typeface="Times New Roman" pitchFamily="18" charset="0"/>
                        </a:rPr>
                        <a:t>10~25</a:t>
                      </a:r>
                      <a:r>
                        <a:rPr lang="zh-CN" sz="1800" b="1" kern="100" dirty="0" smtClean="0">
                          <a:latin typeface="Times New Roman" pitchFamily="18" charset="0"/>
                          <a:ea typeface="黑体" pitchFamily="49" charset="-122"/>
                          <a:cs typeface="Times New Roman" pitchFamily="18" charset="0"/>
                        </a:rPr>
                        <a:t>分</a:t>
                      </a:r>
                      <a:endParaRPr lang="zh-CN" sz="1800" b="1" kern="100" dirty="0">
                        <a:latin typeface="Times New Roman" pitchFamily="18" charset="0"/>
                        <a:ea typeface="黑体" pitchFamily="49" charset="-122"/>
                        <a:cs typeface="Times New Roman" pitchFamily="18" charset="0"/>
                      </a:endParaRPr>
                    </a:p>
                    <a:p>
                      <a:pPr>
                        <a:lnSpc>
                          <a:spcPct val="100000"/>
                        </a:lnSpc>
                        <a:spcAft>
                          <a:spcPts val="0"/>
                        </a:spcAft>
                      </a:pPr>
                      <a:r>
                        <a:rPr lang="zh-CN" sz="1800" b="1" kern="100" dirty="0">
                          <a:latin typeface="Times New Roman" pitchFamily="18" charset="0"/>
                          <a:ea typeface="黑体" pitchFamily="49" charset="-122"/>
                          <a:cs typeface="Times New Roman" pitchFamily="18" charset="0"/>
                        </a:rPr>
                        <a:t>履约信誉：</a:t>
                      </a:r>
                      <a:r>
                        <a:rPr lang="en-US" sz="1800" b="1" u="sng" kern="100" dirty="0">
                          <a:latin typeface="Times New Roman" pitchFamily="18" charset="0"/>
                          <a:ea typeface="黑体" pitchFamily="49" charset="-122"/>
                          <a:cs typeface="Times New Roman" pitchFamily="18" charset="0"/>
                        </a:rPr>
                        <a:t>5~10</a:t>
                      </a:r>
                      <a:r>
                        <a:rPr lang="zh-CN" sz="1800" b="1" kern="100" dirty="0">
                          <a:latin typeface="Times New Roman" pitchFamily="18" charset="0"/>
                          <a:ea typeface="黑体" pitchFamily="49" charset="-122"/>
                          <a:cs typeface="Times New Roman" pitchFamily="18" charset="0"/>
                        </a:rPr>
                        <a:t>分</a:t>
                      </a:r>
                    </a:p>
                    <a:p>
                      <a:pPr>
                        <a:lnSpc>
                          <a:spcPct val="100000"/>
                        </a:lnSpc>
                        <a:spcAft>
                          <a:spcPts val="0"/>
                        </a:spcAft>
                      </a:pPr>
                      <a:r>
                        <a:rPr lang="zh-CN" sz="1800" b="1" kern="100" dirty="0">
                          <a:latin typeface="Times New Roman" pitchFamily="18" charset="0"/>
                          <a:ea typeface="黑体" pitchFamily="49" charset="-122"/>
                          <a:cs typeface="Times New Roman" pitchFamily="18" charset="0"/>
                        </a:rPr>
                        <a:t>评标价</a:t>
                      </a:r>
                      <a:r>
                        <a:rPr lang="zh-CN" sz="1800" b="1" kern="100" dirty="0" smtClean="0">
                          <a:latin typeface="Times New Roman" pitchFamily="18" charset="0"/>
                          <a:ea typeface="黑体" pitchFamily="49" charset="-122"/>
                          <a:cs typeface="Times New Roman" pitchFamily="18" charset="0"/>
                        </a:rPr>
                        <a:t>：</a:t>
                      </a:r>
                      <a:r>
                        <a:rPr lang="zh-CN" altLang="en-US" sz="1800" b="1" kern="100" dirty="0" smtClean="0">
                          <a:latin typeface="Times New Roman" pitchFamily="18" charset="0"/>
                          <a:ea typeface="黑体" pitchFamily="49" charset="-122"/>
                          <a:cs typeface="Times New Roman" pitchFamily="18" charset="0"/>
                        </a:rPr>
                        <a:t>不宜超过</a:t>
                      </a:r>
                      <a:r>
                        <a:rPr lang="en-US" sz="1800" b="1" kern="100" dirty="0" smtClean="0">
                          <a:latin typeface="Times New Roman" pitchFamily="18" charset="0"/>
                          <a:ea typeface="黑体" pitchFamily="49" charset="-122"/>
                          <a:cs typeface="Times New Roman" pitchFamily="18" charset="0"/>
                        </a:rPr>
                        <a:t>10</a:t>
                      </a:r>
                      <a:r>
                        <a:rPr lang="zh-CN" sz="1800" b="1" kern="100" dirty="0">
                          <a:latin typeface="Times New Roman" pitchFamily="18" charset="0"/>
                          <a:ea typeface="黑体" pitchFamily="49" charset="-122"/>
                          <a:cs typeface="Times New Roman" pitchFamily="18" charset="0"/>
                        </a:rPr>
                        <a:t>分</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58750" algn="just">
                        <a:lnSpc>
                          <a:spcPct val="100000"/>
                        </a:lnSpc>
                        <a:spcAft>
                          <a:spcPts val="0"/>
                        </a:spcAft>
                      </a:pPr>
                      <a:r>
                        <a:rPr lang="zh-CN" sz="1800" b="1" kern="100" dirty="0">
                          <a:latin typeface="Times New Roman" pitchFamily="18" charset="0"/>
                          <a:ea typeface="黑体" pitchFamily="49" charset="-122"/>
                          <a:cs typeface="Times New Roman" pitchFamily="18" charset="0"/>
                        </a:rPr>
                        <a:t>技术建议书：</a:t>
                      </a:r>
                      <a:r>
                        <a:rPr lang="en-US" sz="1800" b="1" u="sng" kern="100" dirty="0" smtClean="0">
                          <a:latin typeface="Times New Roman" pitchFamily="18" charset="0"/>
                          <a:ea typeface="黑体" pitchFamily="49" charset="-122"/>
                          <a:cs typeface="Times New Roman" pitchFamily="18" charset="0"/>
                        </a:rPr>
                        <a:t>25~35</a:t>
                      </a:r>
                      <a:r>
                        <a:rPr lang="zh-CN" sz="1800" b="1" kern="100" dirty="0">
                          <a:latin typeface="Times New Roman" pitchFamily="18" charset="0"/>
                          <a:ea typeface="黑体" pitchFamily="49" charset="-122"/>
                          <a:cs typeface="Times New Roman" pitchFamily="18" charset="0"/>
                        </a:rPr>
                        <a:t>分</a:t>
                      </a:r>
                    </a:p>
                    <a:p>
                      <a:pPr indent="158750" algn="just">
                        <a:lnSpc>
                          <a:spcPct val="100000"/>
                        </a:lnSpc>
                        <a:spcAft>
                          <a:spcPts val="0"/>
                        </a:spcAft>
                      </a:pPr>
                      <a:r>
                        <a:rPr lang="zh-CN" sz="1800" b="1" kern="100" dirty="0">
                          <a:latin typeface="Times New Roman" pitchFamily="18" charset="0"/>
                          <a:ea typeface="黑体" pitchFamily="49" charset="-122"/>
                          <a:cs typeface="Times New Roman" pitchFamily="18" charset="0"/>
                        </a:rPr>
                        <a:t>主要人员</a:t>
                      </a:r>
                      <a:r>
                        <a:rPr lang="zh-CN" sz="1800" b="1" kern="100" dirty="0" smtClean="0">
                          <a:latin typeface="Times New Roman" pitchFamily="18" charset="0"/>
                          <a:ea typeface="黑体" pitchFamily="49" charset="-122"/>
                          <a:cs typeface="Times New Roman" pitchFamily="18" charset="0"/>
                        </a:rPr>
                        <a:t>：</a:t>
                      </a:r>
                      <a:r>
                        <a:rPr lang="en-US" sz="1800" b="1" u="sng" kern="100" dirty="0" smtClean="0">
                          <a:latin typeface="Times New Roman" pitchFamily="18" charset="0"/>
                          <a:ea typeface="黑体" pitchFamily="49" charset="-122"/>
                          <a:cs typeface="Times New Roman" pitchFamily="18" charset="0"/>
                        </a:rPr>
                        <a:t>25~40</a:t>
                      </a:r>
                      <a:r>
                        <a:rPr lang="zh-CN" sz="1800" b="1" kern="100" dirty="0" smtClean="0">
                          <a:latin typeface="Times New Roman" pitchFamily="18" charset="0"/>
                          <a:ea typeface="黑体" pitchFamily="49" charset="-122"/>
                          <a:cs typeface="Times New Roman" pitchFamily="18" charset="0"/>
                        </a:rPr>
                        <a:t>分</a:t>
                      </a:r>
                      <a:endParaRPr lang="en-US" altLang="zh-CN" sz="1800" b="1" kern="100" dirty="0" smtClean="0">
                        <a:latin typeface="Times New Roman" pitchFamily="18" charset="0"/>
                        <a:ea typeface="黑体" pitchFamily="49" charset="-122"/>
                        <a:cs typeface="Times New Roman" pitchFamily="18" charset="0"/>
                      </a:endParaRPr>
                    </a:p>
                    <a:p>
                      <a:pPr marL="0" marR="0" indent="158750" algn="just" defTabSz="914400" rtl="0" eaLnBrk="1" fontAlgn="auto" latinLnBrk="0" hangingPunct="1">
                        <a:lnSpc>
                          <a:spcPct val="100000"/>
                        </a:lnSpc>
                        <a:spcBef>
                          <a:spcPts val="0"/>
                        </a:spcBef>
                        <a:spcAft>
                          <a:spcPts val="0"/>
                        </a:spcAft>
                        <a:buClrTx/>
                        <a:buSzTx/>
                        <a:buFontTx/>
                        <a:buNone/>
                        <a:tabLst/>
                        <a:defRPr/>
                      </a:pPr>
                      <a:r>
                        <a:rPr lang="zh-CN" altLang="zh-CN" sz="1800" b="1" kern="100" dirty="0" smtClean="0">
                          <a:latin typeface="Times New Roman" pitchFamily="18" charset="0"/>
                          <a:ea typeface="黑体" pitchFamily="49" charset="-122"/>
                          <a:cs typeface="Times New Roman" pitchFamily="18" charset="0"/>
                        </a:rPr>
                        <a:t>技术能力：</a:t>
                      </a:r>
                      <a:r>
                        <a:rPr lang="en-US" altLang="zh-CN" sz="1800" b="1" u="sng" kern="100" dirty="0" smtClean="0">
                          <a:latin typeface="Times New Roman" pitchFamily="18" charset="0"/>
                          <a:ea typeface="黑体" pitchFamily="49" charset="-122"/>
                          <a:cs typeface="Times New Roman" pitchFamily="18" charset="0"/>
                        </a:rPr>
                        <a:t>0~5</a:t>
                      </a:r>
                      <a:r>
                        <a:rPr lang="zh-CN" altLang="zh-CN" sz="1800" b="1" kern="100" dirty="0" smtClean="0">
                          <a:latin typeface="Times New Roman" pitchFamily="18" charset="0"/>
                          <a:ea typeface="黑体" pitchFamily="49" charset="-122"/>
                          <a:cs typeface="Times New Roman" pitchFamily="18" charset="0"/>
                        </a:rPr>
                        <a:t>分</a:t>
                      </a:r>
                      <a:endParaRPr lang="zh-CN" sz="1800" b="1" kern="100" dirty="0">
                        <a:latin typeface="Times New Roman" pitchFamily="18" charset="0"/>
                        <a:ea typeface="黑体" pitchFamily="49" charset="-122"/>
                        <a:cs typeface="Times New Roman" pitchFamily="18" charset="0"/>
                      </a:endParaRPr>
                    </a:p>
                    <a:p>
                      <a:pPr indent="158750" algn="just">
                        <a:lnSpc>
                          <a:spcPct val="100000"/>
                        </a:lnSpc>
                        <a:spcAft>
                          <a:spcPts val="0"/>
                        </a:spcAft>
                      </a:pPr>
                      <a:r>
                        <a:rPr lang="zh-CN" sz="1800" b="1" kern="100" dirty="0">
                          <a:latin typeface="Times New Roman" pitchFamily="18" charset="0"/>
                          <a:ea typeface="黑体" pitchFamily="49" charset="-122"/>
                          <a:cs typeface="Times New Roman" pitchFamily="18" charset="0"/>
                        </a:rPr>
                        <a:t>业绩：</a:t>
                      </a:r>
                      <a:r>
                        <a:rPr lang="en-US" sz="1800" b="1" u="sng" kern="100" dirty="0" smtClean="0">
                          <a:latin typeface="Times New Roman" pitchFamily="18" charset="0"/>
                          <a:ea typeface="黑体" pitchFamily="49" charset="-122"/>
                          <a:cs typeface="Times New Roman" pitchFamily="18" charset="0"/>
                        </a:rPr>
                        <a:t>10~25</a:t>
                      </a:r>
                      <a:r>
                        <a:rPr lang="zh-CN" sz="1800" b="1" kern="100" dirty="0" smtClean="0">
                          <a:latin typeface="Times New Roman" pitchFamily="18" charset="0"/>
                          <a:ea typeface="黑体" pitchFamily="49" charset="-122"/>
                          <a:cs typeface="Times New Roman" pitchFamily="18" charset="0"/>
                        </a:rPr>
                        <a:t>分</a:t>
                      </a:r>
                      <a:endParaRPr lang="zh-CN" sz="1800" b="1" kern="100" dirty="0">
                        <a:latin typeface="Times New Roman" pitchFamily="18" charset="0"/>
                        <a:ea typeface="黑体" pitchFamily="49" charset="-122"/>
                        <a:cs typeface="Times New Roman" pitchFamily="18" charset="0"/>
                      </a:endParaRPr>
                    </a:p>
                    <a:p>
                      <a:pPr>
                        <a:lnSpc>
                          <a:spcPct val="100000"/>
                        </a:lnSpc>
                        <a:spcAft>
                          <a:spcPts val="0"/>
                        </a:spcAft>
                      </a:pPr>
                      <a:r>
                        <a:rPr lang="zh-CN" sz="1800" b="1" kern="100" dirty="0">
                          <a:latin typeface="Times New Roman" pitchFamily="18" charset="0"/>
                          <a:ea typeface="黑体" pitchFamily="49" charset="-122"/>
                          <a:cs typeface="Times New Roman" pitchFamily="18" charset="0"/>
                        </a:rPr>
                        <a:t>履约信誉：</a:t>
                      </a:r>
                      <a:r>
                        <a:rPr lang="en-US" sz="1800" b="1" u="sng" kern="100" dirty="0">
                          <a:latin typeface="Times New Roman" pitchFamily="18" charset="0"/>
                          <a:ea typeface="黑体" pitchFamily="49" charset="-122"/>
                          <a:cs typeface="Times New Roman" pitchFamily="18" charset="0"/>
                        </a:rPr>
                        <a:t>5~10</a:t>
                      </a:r>
                      <a:r>
                        <a:rPr lang="zh-CN" sz="1800" b="1" kern="100" dirty="0" smtClean="0">
                          <a:latin typeface="Times New Roman" pitchFamily="18" charset="0"/>
                          <a:ea typeface="黑体" pitchFamily="49" charset="-122"/>
                          <a:cs typeface="Times New Roman" pitchFamily="18" charset="0"/>
                        </a:rPr>
                        <a:t>分</a:t>
                      </a:r>
                      <a:endParaRPr lang="en-US" altLang="zh-CN" sz="1800" b="1" kern="100" dirty="0" smtClean="0">
                        <a:latin typeface="Times New Roman" pitchFamily="18" charset="0"/>
                        <a:ea typeface="黑体" pitchFamily="49" charset="-122"/>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800" b="1" kern="100" dirty="0" smtClean="0">
                          <a:latin typeface="Times New Roman" pitchFamily="18" charset="0"/>
                          <a:ea typeface="黑体" pitchFamily="49" charset="-122"/>
                          <a:cs typeface="Times New Roman" pitchFamily="18" charset="0"/>
                        </a:rPr>
                        <a:t>评标价：</a:t>
                      </a:r>
                      <a:r>
                        <a:rPr lang="zh-CN" altLang="en-US" sz="1800" b="1" kern="100" dirty="0" smtClean="0">
                          <a:latin typeface="Times New Roman" pitchFamily="18" charset="0"/>
                          <a:ea typeface="黑体" pitchFamily="49" charset="-122"/>
                          <a:cs typeface="Times New Roman" pitchFamily="18" charset="0"/>
                        </a:rPr>
                        <a:t>不宜超过</a:t>
                      </a:r>
                      <a:r>
                        <a:rPr lang="en-US" altLang="zh-CN" sz="1800" b="1" kern="100" dirty="0" smtClean="0">
                          <a:latin typeface="Times New Roman" pitchFamily="18" charset="0"/>
                          <a:ea typeface="黑体" pitchFamily="49" charset="-122"/>
                          <a:cs typeface="Times New Roman" pitchFamily="18" charset="0"/>
                        </a:rPr>
                        <a:t>10</a:t>
                      </a:r>
                      <a:r>
                        <a:rPr lang="zh-CN" altLang="zh-CN" sz="1800" b="1" kern="100" dirty="0" smtClean="0">
                          <a:latin typeface="Times New Roman" pitchFamily="18" charset="0"/>
                          <a:ea typeface="黑体" pitchFamily="49" charset="-122"/>
                          <a:cs typeface="Times New Roman" pitchFamily="18" charset="0"/>
                        </a:rPr>
                        <a:t>分</a:t>
                      </a:r>
                    </a:p>
                    <a:p>
                      <a:pPr>
                        <a:lnSpc>
                          <a:spcPct val="100000"/>
                        </a:lnSpc>
                        <a:spcAft>
                          <a:spcPts val="0"/>
                        </a:spcAft>
                      </a:pPr>
                      <a:endParaRPr lang="zh-CN" sz="1800" b="1" kern="100" dirty="0">
                        <a:latin typeface="Times New Roman" pitchFamily="18" charset="0"/>
                        <a:ea typeface="黑体" pitchFamily="49" charset="-122"/>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158750" algn="just">
                        <a:lnSpc>
                          <a:spcPct val="100000"/>
                        </a:lnSpc>
                        <a:spcAft>
                          <a:spcPts val="0"/>
                        </a:spcAft>
                      </a:pPr>
                      <a:r>
                        <a:rPr lang="zh-CN" sz="1800" b="1" kern="100">
                          <a:latin typeface="Times New Roman" pitchFamily="18" charset="0"/>
                          <a:ea typeface="黑体" pitchFamily="49" charset="-122"/>
                          <a:cs typeface="Times New Roman" pitchFamily="18" charset="0"/>
                        </a:rPr>
                        <a:t>施工组织设计：</a:t>
                      </a:r>
                      <a:r>
                        <a:rPr lang="en-US" sz="1800" b="1" u="sng" kern="100">
                          <a:latin typeface="Times New Roman" pitchFamily="18" charset="0"/>
                          <a:ea typeface="黑体" pitchFamily="49" charset="-122"/>
                          <a:cs typeface="Times New Roman" pitchFamily="18" charset="0"/>
                        </a:rPr>
                        <a:t>25~40</a:t>
                      </a:r>
                      <a:r>
                        <a:rPr lang="zh-CN" sz="1800" b="1" kern="100">
                          <a:latin typeface="Times New Roman" pitchFamily="18" charset="0"/>
                          <a:ea typeface="黑体" pitchFamily="49" charset="-122"/>
                          <a:cs typeface="Times New Roman" pitchFamily="18" charset="0"/>
                        </a:rPr>
                        <a:t>分</a:t>
                      </a:r>
                    </a:p>
                    <a:p>
                      <a:pPr indent="158750" algn="just">
                        <a:lnSpc>
                          <a:spcPct val="100000"/>
                        </a:lnSpc>
                        <a:spcAft>
                          <a:spcPts val="0"/>
                        </a:spcAft>
                      </a:pPr>
                      <a:r>
                        <a:rPr lang="zh-CN" sz="1800" b="1" kern="100">
                          <a:latin typeface="Times New Roman" pitchFamily="18" charset="0"/>
                          <a:ea typeface="黑体" pitchFamily="49" charset="-122"/>
                          <a:cs typeface="Times New Roman" pitchFamily="18" charset="0"/>
                        </a:rPr>
                        <a:t>主要人员：</a:t>
                      </a:r>
                      <a:r>
                        <a:rPr lang="en-US" sz="1800" b="1" u="sng" kern="100">
                          <a:latin typeface="Times New Roman" pitchFamily="18" charset="0"/>
                          <a:ea typeface="黑体" pitchFamily="49" charset="-122"/>
                          <a:cs typeface="Times New Roman" pitchFamily="18" charset="0"/>
                        </a:rPr>
                        <a:t>25~40</a:t>
                      </a:r>
                      <a:r>
                        <a:rPr lang="zh-CN" sz="1800" b="1" kern="100">
                          <a:latin typeface="Times New Roman" pitchFamily="18" charset="0"/>
                          <a:ea typeface="黑体" pitchFamily="49" charset="-122"/>
                          <a:cs typeface="Times New Roman" pitchFamily="18" charset="0"/>
                        </a:rPr>
                        <a:t>分</a:t>
                      </a:r>
                    </a:p>
                    <a:p>
                      <a:pPr indent="158750" algn="just">
                        <a:lnSpc>
                          <a:spcPct val="100000"/>
                        </a:lnSpc>
                        <a:spcAft>
                          <a:spcPts val="0"/>
                        </a:spcAft>
                      </a:pPr>
                      <a:r>
                        <a:rPr lang="zh-CN" sz="1800" b="1" kern="100">
                          <a:latin typeface="Times New Roman" pitchFamily="18" charset="0"/>
                          <a:ea typeface="黑体" pitchFamily="49" charset="-122"/>
                          <a:cs typeface="Times New Roman" pitchFamily="18" charset="0"/>
                        </a:rPr>
                        <a:t>技术能力：</a:t>
                      </a:r>
                      <a:r>
                        <a:rPr lang="en-US" sz="1800" b="1" u="sng" kern="100">
                          <a:latin typeface="Times New Roman" pitchFamily="18" charset="0"/>
                          <a:ea typeface="黑体" pitchFamily="49" charset="-122"/>
                          <a:cs typeface="Times New Roman" pitchFamily="18" charset="0"/>
                        </a:rPr>
                        <a:t>10~20</a:t>
                      </a:r>
                      <a:r>
                        <a:rPr lang="zh-CN" sz="1800" b="1" kern="100">
                          <a:latin typeface="Times New Roman" pitchFamily="18" charset="0"/>
                          <a:ea typeface="黑体" pitchFamily="49" charset="-122"/>
                          <a:cs typeface="Times New Roman" pitchFamily="18" charset="0"/>
                        </a:rPr>
                        <a:t>分</a:t>
                      </a:r>
                    </a:p>
                    <a:p>
                      <a:pPr>
                        <a:lnSpc>
                          <a:spcPct val="100000"/>
                        </a:lnSpc>
                        <a:spcAft>
                          <a:spcPts val="0"/>
                        </a:spcAft>
                      </a:pPr>
                      <a:r>
                        <a:rPr lang="zh-CN" sz="1800" b="1" kern="100">
                          <a:latin typeface="Times New Roman" pitchFamily="18" charset="0"/>
                          <a:ea typeface="黑体" pitchFamily="49" charset="-122"/>
                          <a:cs typeface="Times New Roman" pitchFamily="18" charset="0"/>
                        </a:rPr>
                        <a:t>履约信誉：</a:t>
                      </a:r>
                      <a:r>
                        <a:rPr lang="en-US" sz="1800" b="1" u="sng" kern="100">
                          <a:latin typeface="Times New Roman" pitchFamily="18" charset="0"/>
                          <a:ea typeface="黑体" pitchFamily="49" charset="-122"/>
                          <a:cs typeface="Times New Roman" pitchFamily="18" charset="0"/>
                        </a:rPr>
                        <a:t>15~25</a:t>
                      </a:r>
                      <a:r>
                        <a:rPr lang="zh-CN" sz="1800" b="1" kern="100">
                          <a:latin typeface="Times New Roman" pitchFamily="18" charset="0"/>
                          <a:ea typeface="黑体" pitchFamily="49" charset="-122"/>
                          <a:cs typeface="Times New Roman" pitchFamily="18" charset="0"/>
                        </a:rPr>
                        <a:t>分</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58750" algn="just">
                        <a:lnSpc>
                          <a:spcPct val="100000"/>
                        </a:lnSpc>
                        <a:spcAft>
                          <a:spcPts val="0"/>
                        </a:spcAft>
                      </a:pPr>
                      <a:r>
                        <a:rPr lang="zh-CN" sz="1800" b="1" kern="100" dirty="0">
                          <a:latin typeface="Times New Roman" pitchFamily="18" charset="0"/>
                          <a:ea typeface="黑体" pitchFamily="49" charset="-122"/>
                          <a:cs typeface="Times New Roman" pitchFamily="18" charset="0"/>
                        </a:rPr>
                        <a:t>施工组织设计：</a:t>
                      </a:r>
                      <a:r>
                        <a:rPr lang="en-US" sz="1800" b="1" u="sng" kern="100" dirty="0">
                          <a:latin typeface="Times New Roman" pitchFamily="18" charset="0"/>
                          <a:ea typeface="黑体" pitchFamily="49" charset="-122"/>
                          <a:cs typeface="Times New Roman" pitchFamily="18" charset="0"/>
                        </a:rPr>
                        <a:t>5~20</a:t>
                      </a:r>
                      <a:r>
                        <a:rPr lang="zh-CN" sz="1800" b="1" kern="100" dirty="0">
                          <a:latin typeface="Times New Roman" pitchFamily="18" charset="0"/>
                          <a:ea typeface="黑体" pitchFamily="49" charset="-122"/>
                          <a:cs typeface="Times New Roman" pitchFamily="18" charset="0"/>
                        </a:rPr>
                        <a:t>分</a:t>
                      </a:r>
                    </a:p>
                    <a:p>
                      <a:pPr indent="158750" algn="just">
                        <a:lnSpc>
                          <a:spcPct val="100000"/>
                        </a:lnSpc>
                        <a:spcAft>
                          <a:spcPts val="0"/>
                        </a:spcAft>
                      </a:pPr>
                      <a:r>
                        <a:rPr lang="zh-CN" sz="1800" b="1" kern="100" dirty="0">
                          <a:latin typeface="Times New Roman" pitchFamily="18" charset="0"/>
                          <a:ea typeface="黑体" pitchFamily="49" charset="-122"/>
                          <a:cs typeface="Times New Roman" pitchFamily="18" charset="0"/>
                        </a:rPr>
                        <a:t>主要人员：</a:t>
                      </a:r>
                      <a:r>
                        <a:rPr lang="en-US" sz="1800" b="1" u="sng" kern="100" dirty="0">
                          <a:latin typeface="Times New Roman" pitchFamily="18" charset="0"/>
                          <a:ea typeface="黑体" pitchFamily="49" charset="-122"/>
                          <a:cs typeface="Times New Roman" pitchFamily="18" charset="0"/>
                        </a:rPr>
                        <a:t>10~20</a:t>
                      </a:r>
                      <a:r>
                        <a:rPr lang="zh-CN" sz="1800" b="1" kern="100" dirty="0">
                          <a:latin typeface="Times New Roman" pitchFamily="18" charset="0"/>
                          <a:ea typeface="黑体" pitchFamily="49" charset="-122"/>
                          <a:cs typeface="Times New Roman" pitchFamily="18" charset="0"/>
                        </a:rPr>
                        <a:t>分</a:t>
                      </a:r>
                    </a:p>
                    <a:p>
                      <a:pPr indent="158750" algn="just">
                        <a:lnSpc>
                          <a:spcPct val="100000"/>
                        </a:lnSpc>
                        <a:spcAft>
                          <a:spcPts val="0"/>
                        </a:spcAft>
                      </a:pPr>
                      <a:r>
                        <a:rPr lang="zh-CN" sz="1800" b="1" kern="100" dirty="0">
                          <a:latin typeface="Times New Roman" pitchFamily="18" charset="0"/>
                          <a:ea typeface="黑体" pitchFamily="49" charset="-122"/>
                          <a:cs typeface="Times New Roman" pitchFamily="18" charset="0"/>
                        </a:rPr>
                        <a:t>技术能力：</a:t>
                      </a:r>
                      <a:r>
                        <a:rPr lang="en-US" sz="1800" b="1" u="sng" kern="100" dirty="0">
                          <a:latin typeface="Times New Roman" pitchFamily="18" charset="0"/>
                          <a:ea typeface="黑体" pitchFamily="49" charset="-122"/>
                          <a:cs typeface="Times New Roman" pitchFamily="18" charset="0"/>
                        </a:rPr>
                        <a:t>0~5</a:t>
                      </a:r>
                      <a:r>
                        <a:rPr lang="zh-CN" sz="1800" b="1" kern="100" dirty="0">
                          <a:latin typeface="Times New Roman" pitchFamily="18" charset="0"/>
                          <a:ea typeface="黑体" pitchFamily="49" charset="-122"/>
                          <a:cs typeface="Times New Roman" pitchFamily="18" charset="0"/>
                        </a:rPr>
                        <a:t>分</a:t>
                      </a:r>
                    </a:p>
                    <a:p>
                      <a:pPr indent="158750" algn="just">
                        <a:lnSpc>
                          <a:spcPct val="100000"/>
                        </a:lnSpc>
                        <a:spcAft>
                          <a:spcPts val="0"/>
                        </a:spcAft>
                      </a:pPr>
                      <a:r>
                        <a:rPr lang="zh-CN" sz="1800" b="1" kern="100" dirty="0">
                          <a:latin typeface="Times New Roman" pitchFamily="18" charset="0"/>
                          <a:ea typeface="黑体" pitchFamily="49" charset="-122"/>
                          <a:cs typeface="Times New Roman" pitchFamily="18" charset="0"/>
                        </a:rPr>
                        <a:t>财务能力：</a:t>
                      </a:r>
                      <a:r>
                        <a:rPr lang="en-US" sz="1800" b="1" u="sng" kern="100" dirty="0">
                          <a:latin typeface="Times New Roman" pitchFamily="18" charset="0"/>
                          <a:ea typeface="黑体" pitchFamily="49" charset="-122"/>
                          <a:cs typeface="Times New Roman" pitchFamily="18" charset="0"/>
                        </a:rPr>
                        <a:t>5~10</a:t>
                      </a:r>
                      <a:r>
                        <a:rPr lang="zh-CN" sz="1800" b="1" kern="100" dirty="0">
                          <a:latin typeface="Times New Roman" pitchFamily="18" charset="0"/>
                          <a:ea typeface="黑体" pitchFamily="49" charset="-122"/>
                          <a:cs typeface="Times New Roman" pitchFamily="18" charset="0"/>
                        </a:rPr>
                        <a:t>分</a:t>
                      </a:r>
                    </a:p>
                    <a:p>
                      <a:pPr indent="158750" algn="just">
                        <a:lnSpc>
                          <a:spcPct val="100000"/>
                        </a:lnSpc>
                        <a:spcAft>
                          <a:spcPts val="0"/>
                        </a:spcAft>
                      </a:pPr>
                      <a:r>
                        <a:rPr lang="zh-CN" sz="1800" b="1" kern="100" dirty="0">
                          <a:latin typeface="Times New Roman" pitchFamily="18" charset="0"/>
                          <a:ea typeface="黑体" pitchFamily="49" charset="-122"/>
                          <a:cs typeface="Times New Roman" pitchFamily="18" charset="0"/>
                        </a:rPr>
                        <a:t>业绩：</a:t>
                      </a:r>
                      <a:r>
                        <a:rPr lang="en-US" sz="1800" b="1" u="sng" kern="100" dirty="0">
                          <a:latin typeface="Times New Roman" pitchFamily="18" charset="0"/>
                          <a:ea typeface="黑体" pitchFamily="49" charset="-122"/>
                          <a:cs typeface="Times New Roman" pitchFamily="18" charset="0"/>
                        </a:rPr>
                        <a:t>5~12</a:t>
                      </a:r>
                      <a:r>
                        <a:rPr lang="zh-CN" sz="1800" b="1" kern="100" dirty="0">
                          <a:latin typeface="Times New Roman" pitchFamily="18" charset="0"/>
                          <a:ea typeface="黑体" pitchFamily="49" charset="-122"/>
                          <a:cs typeface="Times New Roman" pitchFamily="18" charset="0"/>
                        </a:rPr>
                        <a:t>分</a:t>
                      </a:r>
                    </a:p>
                    <a:p>
                      <a:pPr>
                        <a:lnSpc>
                          <a:spcPct val="100000"/>
                        </a:lnSpc>
                        <a:spcAft>
                          <a:spcPts val="0"/>
                        </a:spcAft>
                      </a:pPr>
                      <a:r>
                        <a:rPr lang="zh-CN" sz="1800" b="1" kern="100" dirty="0">
                          <a:latin typeface="Times New Roman" pitchFamily="18" charset="0"/>
                          <a:ea typeface="黑体" pitchFamily="49" charset="-122"/>
                          <a:cs typeface="Times New Roman" pitchFamily="18" charset="0"/>
                        </a:rPr>
                        <a:t>履约信誉：</a:t>
                      </a:r>
                      <a:r>
                        <a:rPr lang="en-US" sz="1800" b="1" u="sng" kern="100" dirty="0">
                          <a:latin typeface="Times New Roman" pitchFamily="18" charset="0"/>
                          <a:ea typeface="黑体" pitchFamily="49" charset="-122"/>
                          <a:cs typeface="Times New Roman" pitchFamily="18" charset="0"/>
                        </a:rPr>
                        <a:t>3~5</a:t>
                      </a:r>
                      <a:r>
                        <a:rPr lang="zh-CN" sz="1800" b="1" kern="100" dirty="0">
                          <a:latin typeface="Times New Roman" pitchFamily="18" charset="0"/>
                          <a:ea typeface="黑体" pitchFamily="49" charset="-122"/>
                          <a:cs typeface="Times New Roman" pitchFamily="18" charset="0"/>
                        </a:rPr>
                        <a:t>分</a:t>
                      </a:r>
                    </a:p>
                    <a:p>
                      <a:pPr>
                        <a:lnSpc>
                          <a:spcPct val="100000"/>
                        </a:lnSpc>
                        <a:spcAft>
                          <a:spcPts val="0"/>
                        </a:spcAft>
                      </a:pPr>
                      <a:r>
                        <a:rPr lang="zh-CN" sz="1800" b="1" kern="100" dirty="0">
                          <a:latin typeface="Times New Roman" pitchFamily="18" charset="0"/>
                          <a:ea typeface="黑体" pitchFamily="49" charset="-122"/>
                          <a:cs typeface="Times New Roman" pitchFamily="18" charset="0"/>
                        </a:rPr>
                        <a:t>评标价</a:t>
                      </a:r>
                      <a:r>
                        <a:rPr lang="zh-CN" sz="1800" b="1" kern="100" dirty="0" smtClean="0">
                          <a:latin typeface="Times New Roman" pitchFamily="18" charset="0"/>
                          <a:ea typeface="黑体" pitchFamily="49" charset="-122"/>
                          <a:cs typeface="Times New Roman" pitchFamily="18" charset="0"/>
                        </a:rPr>
                        <a:t>：</a:t>
                      </a:r>
                      <a:r>
                        <a:rPr lang="zh-CN" altLang="en-US" sz="1800" b="1" kern="100" dirty="0" smtClean="0">
                          <a:latin typeface="Times New Roman" pitchFamily="18" charset="0"/>
                          <a:ea typeface="黑体" pitchFamily="49" charset="-122"/>
                          <a:cs typeface="Times New Roman" pitchFamily="18" charset="0"/>
                        </a:rPr>
                        <a:t>不得低于</a:t>
                      </a:r>
                      <a:r>
                        <a:rPr lang="en-US" sz="1800" b="1" kern="100" dirty="0" smtClean="0">
                          <a:latin typeface="Times New Roman" pitchFamily="18" charset="0"/>
                          <a:ea typeface="黑体" pitchFamily="49" charset="-122"/>
                          <a:cs typeface="Times New Roman" pitchFamily="18" charset="0"/>
                        </a:rPr>
                        <a:t>50</a:t>
                      </a:r>
                      <a:r>
                        <a:rPr lang="zh-CN" sz="1800" b="1" kern="100" dirty="0">
                          <a:latin typeface="Times New Roman" pitchFamily="18" charset="0"/>
                          <a:ea typeface="黑体" pitchFamily="49" charset="-122"/>
                          <a:cs typeface="Times New Roman" pitchFamily="18" charset="0"/>
                        </a:rPr>
                        <a:t>分</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r>
            </a:tbl>
          </a:graphicData>
        </a:graphic>
      </p:graphicFrame>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（三）关于评标办法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spcBef>
                <a:spcPts val="2400"/>
              </a:spcBef>
              <a:spcAft>
                <a:spcPts val="600"/>
              </a:spcAft>
              <a:buClr>
                <a:srgbClr val="FFC000"/>
              </a:buClr>
              <a:buNone/>
              <a:defRPr/>
            </a:pPr>
            <a:r>
              <a:rPr lang="zh-CN" altLang="zh-CN" sz="3000" b="1" kern="100" dirty="0" smtClean="0">
                <a:latin typeface="黑体" pitchFamily="49" charset="-122"/>
                <a:ea typeface="黑体" pitchFamily="49" charset="-122"/>
              </a:rPr>
              <a:t>技术评分最低标价法中通过第一信封详细评审的投标人数量的设置——该数量的设置应当避免本办法演变为经评审的最低投标价法，该数量应不少于</a:t>
            </a:r>
            <a:r>
              <a:rPr lang="en-US" altLang="zh-CN" sz="3000" b="1" kern="100" dirty="0" smtClean="0">
                <a:latin typeface="黑体" pitchFamily="49" charset="-122"/>
                <a:ea typeface="黑体" pitchFamily="49" charset="-122"/>
              </a:rPr>
              <a:t>3</a:t>
            </a:r>
            <a:r>
              <a:rPr lang="zh-CN" altLang="zh-CN" sz="3000" b="1" kern="100" dirty="0" smtClean="0">
                <a:latin typeface="黑体" pitchFamily="49" charset="-122"/>
                <a:ea typeface="黑体" pitchFamily="49" charset="-122"/>
              </a:rPr>
              <a:t>名，最高不宜超过</a:t>
            </a:r>
            <a:r>
              <a:rPr lang="en-US" altLang="zh-CN" sz="3000" b="1" kern="100" dirty="0" smtClean="0">
                <a:latin typeface="黑体" pitchFamily="49" charset="-122"/>
                <a:ea typeface="黑体" pitchFamily="49" charset="-122"/>
              </a:rPr>
              <a:t>10</a:t>
            </a:r>
            <a:r>
              <a:rPr lang="zh-CN" altLang="zh-CN" sz="3000" b="1" kern="100" dirty="0" smtClean="0">
                <a:latin typeface="黑体" pitchFamily="49" charset="-122"/>
                <a:ea typeface="黑体" pitchFamily="49" charset="-122"/>
              </a:rPr>
              <a:t>名。此外，招标人可规定技术文件采用暗标形式编制。</a:t>
            </a:r>
            <a:endParaRPr lang="en-US" altLang="zh-CN" sz="3000" b="1" kern="100" dirty="0" smtClean="0">
              <a:latin typeface="黑体" pitchFamily="49" charset="-122"/>
              <a:ea typeface="黑体" pitchFamily="49" charset="-122"/>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国家最新的招标范围和规模标准已公布</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4" cstate="print"/>
          <a:srcRect/>
          <a:stretch>
            <a:fillRect/>
          </a:stretch>
        </p:blipFill>
        <p:spPr bwMode="auto">
          <a:xfrm>
            <a:off x="1475656" y="769268"/>
            <a:ext cx="6357317" cy="4320480"/>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（四）关于投标人应提供的资格审查资料</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zh-CN" altLang="zh-CN" sz="2100" b="1" dirty="0" smtClean="0">
                <a:latin typeface="黑体" pitchFamily="49" charset="-122"/>
                <a:ea typeface="黑体" pitchFamily="49" charset="-122"/>
              </a:rPr>
              <a:t>除投标人须知前附表另有规定外，投标人应按下列规定提供资格审查资料，以证明其满足本章第</a:t>
            </a:r>
            <a:r>
              <a:rPr lang="en-US" altLang="zh-CN" sz="2100" b="1" dirty="0" smtClean="0">
                <a:latin typeface="黑体" pitchFamily="49" charset="-122"/>
                <a:ea typeface="黑体" pitchFamily="49" charset="-122"/>
              </a:rPr>
              <a:t>1.4</a:t>
            </a:r>
            <a:r>
              <a:rPr lang="zh-CN" altLang="zh-CN" sz="2100" b="1" dirty="0" smtClean="0">
                <a:latin typeface="黑体" pitchFamily="49" charset="-122"/>
                <a:ea typeface="黑体" pitchFamily="49" charset="-122"/>
              </a:rPr>
              <a:t>款规定的资质、财务、业绩、信誉等要求。</a:t>
            </a:r>
          </a:p>
          <a:p>
            <a:pPr marL="0" indent="360000" algn="just">
              <a:buNone/>
            </a:pPr>
            <a:r>
              <a:rPr lang="en-US" altLang="zh-CN" sz="2100" b="1" dirty="0" smtClean="0">
                <a:latin typeface="黑体" pitchFamily="49" charset="-122"/>
                <a:ea typeface="黑体" pitchFamily="49" charset="-122"/>
              </a:rPr>
              <a:t>3.5.1 </a:t>
            </a:r>
            <a:r>
              <a:rPr lang="zh-CN" altLang="zh-CN" sz="2100" b="1" dirty="0" smtClean="0">
                <a:latin typeface="黑体" pitchFamily="49" charset="-122"/>
                <a:ea typeface="黑体" pitchFamily="49" charset="-122"/>
              </a:rPr>
              <a:t>“投标人基本情况表”应附企业法人营业执照副本和组织机构代码证副本（按照</a:t>
            </a:r>
            <a:r>
              <a:rPr lang="en-US" altLang="zh-CN" sz="2100" b="1" dirty="0" smtClean="0">
                <a:latin typeface="黑体" pitchFamily="49" charset="-122"/>
                <a:ea typeface="黑体" pitchFamily="49" charset="-122"/>
              </a:rPr>
              <a:t>“</a:t>
            </a:r>
            <a:r>
              <a:rPr lang="zh-CN" altLang="zh-CN" sz="2100" b="1" dirty="0" smtClean="0">
                <a:latin typeface="黑体" pitchFamily="49" charset="-122"/>
                <a:ea typeface="黑体" pitchFamily="49" charset="-122"/>
              </a:rPr>
              <a:t>三证合一</a:t>
            </a:r>
            <a:r>
              <a:rPr lang="en-US" altLang="zh-CN" sz="2100" b="1" dirty="0" smtClean="0">
                <a:latin typeface="黑体" pitchFamily="49" charset="-122"/>
                <a:ea typeface="黑体" pitchFamily="49" charset="-122"/>
              </a:rPr>
              <a:t>”</a:t>
            </a:r>
            <a:r>
              <a:rPr lang="zh-CN" altLang="zh-CN" sz="2100" b="1" dirty="0" smtClean="0">
                <a:latin typeface="黑体" pitchFamily="49" charset="-122"/>
                <a:ea typeface="黑体" pitchFamily="49" charset="-122"/>
              </a:rPr>
              <a:t>或</a:t>
            </a:r>
            <a:r>
              <a:rPr lang="en-US" altLang="zh-CN" sz="2100" b="1" dirty="0" smtClean="0">
                <a:latin typeface="黑体" pitchFamily="49" charset="-122"/>
                <a:ea typeface="黑体" pitchFamily="49" charset="-122"/>
              </a:rPr>
              <a:t>“</a:t>
            </a:r>
            <a:r>
              <a:rPr lang="zh-CN" altLang="zh-CN" sz="2100" b="1" dirty="0" smtClean="0">
                <a:latin typeface="黑体" pitchFamily="49" charset="-122"/>
                <a:ea typeface="黑体" pitchFamily="49" charset="-122"/>
              </a:rPr>
              <a:t>五证合一</a:t>
            </a:r>
            <a:r>
              <a:rPr lang="en-US" altLang="zh-CN" sz="2100" b="1" dirty="0" smtClean="0">
                <a:latin typeface="黑体" pitchFamily="49" charset="-122"/>
                <a:ea typeface="黑体" pitchFamily="49" charset="-122"/>
              </a:rPr>
              <a:t>”</a:t>
            </a:r>
            <a:r>
              <a:rPr lang="zh-CN" altLang="zh-CN" sz="2100" b="1" dirty="0" smtClean="0">
                <a:latin typeface="黑体" pitchFamily="49" charset="-122"/>
                <a:ea typeface="黑体" pitchFamily="49" charset="-122"/>
              </a:rPr>
              <a:t>登记制度进行登记的，可仅提供营业执照副本，下同）、施工资质证书副本、安全生产许可证副本、基本账户开户许可证的复印件</a:t>
            </a:r>
            <a:r>
              <a:rPr lang="zh-CN" altLang="zh-CN" sz="2100" b="1" dirty="0" smtClean="0">
                <a:solidFill>
                  <a:srgbClr val="FF0000"/>
                </a:solidFill>
                <a:latin typeface="黑体" pitchFamily="49" charset="-122"/>
                <a:ea typeface="黑体" pitchFamily="49" charset="-122"/>
              </a:rPr>
              <a:t>，</a:t>
            </a:r>
            <a:r>
              <a:rPr lang="zh-CN" altLang="zh-CN" sz="2100" b="1" dirty="0" smtClean="0">
                <a:latin typeface="黑体" pitchFamily="49" charset="-122"/>
                <a:ea typeface="黑体" pitchFamily="49" charset="-122"/>
              </a:rPr>
              <a:t>投标人在交通运输部“全国公路建设市场信用信息管理系统”公路工程施工资质企业名录中的网页截图复印件</a:t>
            </a:r>
            <a:r>
              <a:rPr lang="zh-CN" altLang="zh-CN" sz="2100" b="1" dirty="0" smtClean="0">
                <a:solidFill>
                  <a:srgbClr val="FF0000"/>
                </a:solidFill>
                <a:latin typeface="黑体" pitchFamily="49" charset="-122"/>
                <a:ea typeface="黑体" pitchFamily="49" charset="-122"/>
              </a:rPr>
              <a:t>，</a:t>
            </a:r>
            <a:r>
              <a:rPr lang="zh-CN" altLang="en-US" sz="2100" b="1" dirty="0" smtClean="0">
                <a:latin typeface="黑体" pitchFamily="49" charset="-122"/>
                <a:ea typeface="黑体" pitchFamily="49" charset="-122"/>
              </a:rPr>
              <a:t>以及</a:t>
            </a:r>
            <a:r>
              <a:rPr lang="zh-CN" altLang="zh-CN" sz="2100" b="1" dirty="0" smtClean="0">
                <a:latin typeface="黑体" pitchFamily="49" charset="-122"/>
                <a:ea typeface="黑体" pitchFamily="49" charset="-122"/>
              </a:rPr>
              <a:t>投标人在</a:t>
            </a:r>
            <a:r>
              <a:rPr lang="zh-CN" altLang="en-US" sz="2100" b="1" dirty="0" smtClean="0">
                <a:latin typeface="黑体" pitchFamily="49" charset="-122"/>
                <a:ea typeface="黑体" pitchFamily="49" charset="-122"/>
              </a:rPr>
              <a:t>国家</a:t>
            </a:r>
            <a:r>
              <a:rPr lang="zh-CN" altLang="zh-CN" sz="2100" b="1" dirty="0" smtClean="0">
                <a:latin typeface="黑体" pitchFamily="49" charset="-122"/>
                <a:ea typeface="黑体" pitchFamily="49" charset="-122"/>
              </a:rPr>
              <a:t>企业信用信息公示系统中基础信息（体现股东及出资详细信息）的网页截图</a:t>
            </a:r>
            <a:r>
              <a:rPr lang="zh-CN" altLang="zh-CN" sz="2800" b="1" dirty="0" smtClean="0">
                <a:solidFill>
                  <a:srgbClr val="FF0000"/>
                </a:solidFill>
                <a:latin typeface="黑体" pitchFamily="49" charset="-122"/>
                <a:ea typeface="黑体" pitchFamily="49" charset="-122"/>
              </a:rPr>
              <a:t>或</a:t>
            </a:r>
            <a:r>
              <a:rPr lang="zh-CN" altLang="zh-CN" sz="2100" b="1" dirty="0" smtClean="0">
                <a:latin typeface="黑体" pitchFamily="49" charset="-122"/>
                <a:ea typeface="黑体" pitchFamily="49" charset="-122"/>
              </a:rPr>
              <a:t>由法定的社会验资机构出具的验资报告</a:t>
            </a:r>
            <a:r>
              <a:rPr lang="zh-CN" altLang="zh-CN" sz="2800" b="1" dirty="0" smtClean="0">
                <a:solidFill>
                  <a:srgbClr val="FF0000"/>
                </a:solidFill>
                <a:latin typeface="黑体" pitchFamily="49" charset="-122"/>
                <a:ea typeface="黑体" pitchFamily="49" charset="-122"/>
              </a:rPr>
              <a:t>或</a:t>
            </a:r>
            <a:r>
              <a:rPr lang="zh-CN" altLang="zh-CN" sz="2100" b="1" dirty="0" smtClean="0">
                <a:latin typeface="黑体" pitchFamily="49" charset="-122"/>
                <a:ea typeface="黑体" pitchFamily="49" charset="-122"/>
              </a:rPr>
              <a:t>注册地工商部门出具的股东出资情况证明复印件。</a:t>
            </a: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txBody>
          <a:bodyPr/>
          <a:lstStyle/>
          <a:p>
            <a:r>
              <a:rPr lang="zh-CN" altLang="en-US" smtClean="0"/>
              <a:t>（四）关于投标人应提供的资格审查资料</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en-US" altLang="zh-CN" sz="2400" b="1" dirty="0" smtClean="0">
                <a:latin typeface="黑体" pitchFamily="49" charset="-122"/>
                <a:ea typeface="黑体" pitchFamily="49" charset="-122"/>
              </a:rPr>
              <a:t>3.5.1 </a:t>
            </a:r>
            <a:r>
              <a:rPr lang="zh-CN" altLang="zh-CN" sz="2400" b="1" dirty="0" smtClean="0">
                <a:latin typeface="黑体" pitchFamily="49" charset="-122"/>
                <a:ea typeface="黑体" pitchFamily="49" charset="-122"/>
              </a:rPr>
              <a:t>企业法人营业执照副本和组织机构代码证副本、施工资质证书副本、安全生产许可证副本、基本账户开户许可证的复印件应提供</a:t>
            </a:r>
            <a:r>
              <a:rPr lang="zh-CN" altLang="zh-CN" sz="2800" b="1" dirty="0" smtClean="0">
                <a:solidFill>
                  <a:srgbClr val="FF0000"/>
                </a:solidFill>
                <a:latin typeface="黑体" pitchFamily="49" charset="-122"/>
                <a:ea typeface="黑体" pitchFamily="49" charset="-122"/>
              </a:rPr>
              <a:t>全本</a:t>
            </a:r>
            <a:r>
              <a:rPr lang="zh-CN" altLang="zh-CN" sz="2400" b="1" dirty="0" smtClean="0">
                <a:latin typeface="黑体" pitchFamily="49" charset="-122"/>
                <a:ea typeface="黑体" pitchFamily="49" charset="-122"/>
              </a:rPr>
              <a:t>（证书封面、封底、空白页除外），应包括投标人名称、投标人其他相关信息、颁发机构名称、投标人信息变更情况等关键页在内，并逐页加盖投标人单位章。</a:t>
            </a:r>
          </a:p>
          <a:p>
            <a:pPr marL="0" indent="360000" algn="just">
              <a:buNone/>
            </a:pPr>
            <a:r>
              <a:rPr lang="en-US" altLang="zh-CN" sz="2400" b="1" dirty="0" smtClean="0">
                <a:latin typeface="黑体" pitchFamily="49" charset="-122"/>
                <a:ea typeface="黑体" pitchFamily="49" charset="-122"/>
              </a:rPr>
              <a:t>3.5.2 </a:t>
            </a:r>
            <a:r>
              <a:rPr lang="zh-CN" altLang="zh-CN" sz="2400" b="1" dirty="0" smtClean="0">
                <a:latin typeface="黑体" pitchFamily="49" charset="-122"/>
                <a:ea typeface="黑体" pitchFamily="49" charset="-122"/>
              </a:rPr>
              <a:t>“财务状况表”应附经会计师事务所或审计机构审计的财务会计报表，包括资产负债表、现金流量表、利润表和财务情况说明书的复印件，具体年份要求见投标人须知前附表。</a:t>
            </a:r>
            <a:r>
              <a:rPr lang="zh-CN" altLang="zh-CN" sz="2400" b="1" dirty="0" smtClean="0">
                <a:solidFill>
                  <a:srgbClr val="FF0000"/>
                </a:solidFill>
                <a:latin typeface="黑体" pitchFamily="49" charset="-122"/>
                <a:ea typeface="黑体" pitchFamily="49" charset="-122"/>
              </a:rPr>
              <a:t>投标人的成立时间少于投标人须知前附表规定年份的，应提供成立以来的财务状况表。</a:t>
            </a: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（四）关于投标人应提供的资格审查资料</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en-US" altLang="zh-CN" sz="2000" b="1" dirty="0" smtClean="0">
                <a:latin typeface="黑体" pitchFamily="49" charset="-122"/>
                <a:ea typeface="黑体" pitchFamily="49" charset="-122"/>
              </a:rPr>
              <a:t>3.5.3 </a:t>
            </a:r>
            <a:r>
              <a:rPr lang="zh-CN" altLang="zh-CN" sz="2000" b="1" dirty="0" smtClean="0">
                <a:latin typeface="黑体" pitchFamily="49" charset="-122"/>
                <a:ea typeface="黑体" pitchFamily="49" charset="-122"/>
              </a:rPr>
              <a:t>“近年完成的类似项目”应是已列入交通运输主管部门“公路建设市场信用信息管理系统”并公开的主包已建业绩或分包已建业绩，具体时间要求见投标人须知前附表。</a:t>
            </a:r>
          </a:p>
          <a:p>
            <a:pPr marL="0" indent="360000" algn="just">
              <a:buNone/>
            </a:pPr>
            <a:r>
              <a:rPr lang="zh-CN" altLang="zh-CN" sz="2000" b="1" dirty="0" smtClean="0">
                <a:latin typeface="黑体" pitchFamily="49" charset="-122"/>
                <a:ea typeface="黑体" pitchFamily="49" charset="-122"/>
              </a:rPr>
              <a:t>“近年完成的类似项目情况表”应附在交通运输部“全国公路建设市场信用信息管理系统”（网址：</a:t>
            </a:r>
            <a:r>
              <a:rPr lang="en-US" altLang="zh-CN" sz="2000" b="1" dirty="0" smtClean="0">
                <a:latin typeface="黑体" pitchFamily="49" charset="-122"/>
                <a:ea typeface="黑体" pitchFamily="49" charset="-122"/>
              </a:rPr>
              <a:t>http:// glxy.mot.gov.cn/BM/</a:t>
            </a:r>
            <a:r>
              <a:rPr lang="zh-CN" altLang="zh-CN" sz="2000" b="1" dirty="0" smtClean="0">
                <a:latin typeface="黑体" pitchFamily="49" charset="-122"/>
                <a:ea typeface="黑体" pitchFamily="49" charset="-122"/>
              </a:rPr>
              <a:t>）中查询到的企业“业绩信息”相关项目网页截图复印件，即包括“项目名称”、“标段类型”、“合同价”、“主要工程量”、“项目主要管理人员”等栏目在内的项目详细信息网页截图复印件。</a:t>
            </a:r>
            <a:r>
              <a:rPr lang="zh-CN" altLang="zh-CN" sz="2000" b="1" dirty="0" smtClean="0">
                <a:solidFill>
                  <a:srgbClr val="FF0000"/>
                </a:solidFill>
                <a:latin typeface="黑体" pitchFamily="49" charset="-122"/>
                <a:ea typeface="黑体" pitchFamily="49" charset="-122"/>
              </a:rPr>
              <a:t>在交通运输部“全国公路建设市场信用信息管理系统”中无法查询，但可在省级交通运输主管部门“公路建设市场信用信息管理系统”中查询的，应附省级交通运输主管部门“公路建设市场信用信息管理系统”中查询到的网页截图复印件。</a:t>
            </a:r>
            <a:r>
              <a:rPr lang="zh-CN" altLang="zh-CN" sz="2000" b="1" dirty="0" smtClean="0">
                <a:latin typeface="黑体" pitchFamily="49" charset="-122"/>
                <a:ea typeface="黑体" pitchFamily="49" charset="-122"/>
              </a:rPr>
              <a:t>除网页截图复印件外，投标人无</a:t>
            </a:r>
            <a:r>
              <a:rPr lang="zh-CN" altLang="en-US" sz="2000" b="1" dirty="0" smtClean="0">
                <a:latin typeface="黑体" pitchFamily="49" charset="-122"/>
                <a:ea typeface="黑体" pitchFamily="49" charset="-122"/>
              </a:rPr>
              <a:t>须</a:t>
            </a:r>
            <a:r>
              <a:rPr lang="zh-CN" altLang="zh-CN" sz="2000" b="1" dirty="0" smtClean="0">
                <a:latin typeface="黑体" pitchFamily="49" charset="-122"/>
                <a:ea typeface="黑体" pitchFamily="49" charset="-122"/>
              </a:rPr>
              <a:t>再提供任何业绩证明材料。</a:t>
            </a: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（四）关于投标人应提供的资格审查资料</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en-US" altLang="zh-CN" sz="2400" b="1" dirty="0" smtClean="0">
                <a:latin typeface="黑体" pitchFamily="49" charset="-122"/>
                <a:ea typeface="黑体" pitchFamily="49" charset="-122"/>
              </a:rPr>
              <a:t>3.5.3 </a:t>
            </a:r>
            <a:r>
              <a:rPr lang="zh-CN" altLang="zh-CN" sz="2400" b="1" dirty="0" smtClean="0">
                <a:latin typeface="黑体" pitchFamily="49" charset="-122"/>
                <a:ea typeface="黑体" pitchFamily="49" charset="-122"/>
              </a:rPr>
              <a:t>如投标人未提供相关项目网页截图复印件或相关项目网页截图中的信息无法证实投标人满足招标文件规定的资格审查条件（业绩最低要求），则该项目业绩不予认定。</a:t>
            </a:r>
          </a:p>
          <a:p>
            <a:pPr marL="0" indent="360000" algn="just">
              <a:buNone/>
            </a:pPr>
            <a:r>
              <a:rPr lang="en-US" altLang="zh-CN" sz="2400" b="1" dirty="0" smtClean="0">
                <a:latin typeface="黑体" pitchFamily="49" charset="-122"/>
                <a:ea typeface="黑体" pitchFamily="49" charset="-122"/>
              </a:rPr>
              <a:t>3.5.4 </a:t>
            </a:r>
            <a:r>
              <a:rPr lang="zh-CN" altLang="zh-CN" sz="2400" b="1" dirty="0" smtClean="0">
                <a:latin typeface="黑体" pitchFamily="49" charset="-122"/>
                <a:ea typeface="黑体" pitchFamily="49" charset="-122"/>
              </a:rPr>
              <a:t>“投标人的信誉情况</a:t>
            </a:r>
            <a:r>
              <a:rPr lang="zh-CN" altLang="en-US" sz="2400" b="1" dirty="0" smtClean="0">
                <a:latin typeface="黑体" pitchFamily="49" charset="-122"/>
                <a:ea typeface="黑体" pitchFamily="49" charset="-122"/>
              </a:rPr>
              <a:t>表</a:t>
            </a:r>
            <a:r>
              <a:rPr lang="zh-CN" altLang="zh-CN" sz="2400" b="1" dirty="0" smtClean="0">
                <a:latin typeface="黑体" pitchFamily="49" charset="-122"/>
                <a:ea typeface="黑体" pitchFamily="49" charset="-122"/>
              </a:rPr>
              <a:t>”应附投标人在</a:t>
            </a:r>
            <a:r>
              <a:rPr lang="zh-CN" altLang="en-US" sz="2400" b="1" dirty="0" smtClean="0">
                <a:latin typeface="黑体" pitchFamily="49" charset="-122"/>
                <a:ea typeface="黑体" pitchFamily="49" charset="-122"/>
              </a:rPr>
              <a:t>国家</a:t>
            </a:r>
            <a:r>
              <a:rPr lang="zh-CN" altLang="zh-CN" sz="2400" b="1" dirty="0" smtClean="0">
                <a:latin typeface="黑体" pitchFamily="49" charset="-122"/>
                <a:ea typeface="黑体" pitchFamily="49" charset="-122"/>
              </a:rPr>
              <a:t>企业信用信息公示系统中未被列入严重违法失信企业名单、在“信用中国”网站中未被列入失信被执行人名单的网页截图复印件，以及由项目所在地或投标人住所地检察机关职务犯罪预防部门出具的近三年内投标人及其法定代表人、拟委任的项目经理均无行贿犯罪行为的查询记录证明</a:t>
            </a:r>
            <a:r>
              <a:rPr lang="zh-CN" altLang="zh-CN" sz="2800" b="1" dirty="0" smtClean="0">
                <a:solidFill>
                  <a:srgbClr val="FF0000"/>
                </a:solidFill>
                <a:latin typeface="黑体" pitchFamily="49" charset="-122"/>
                <a:ea typeface="黑体" pitchFamily="49" charset="-122"/>
              </a:rPr>
              <a:t>原件</a:t>
            </a:r>
            <a:r>
              <a:rPr lang="zh-CN" altLang="zh-CN" sz="2400" b="1" dirty="0" smtClean="0">
                <a:latin typeface="黑体" pitchFamily="49" charset="-122"/>
                <a:ea typeface="黑体" pitchFamily="49" charset="-122"/>
              </a:rPr>
              <a:t>。</a:t>
            </a: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（四）关于投标人应提供的资格审查资料</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en-US" altLang="zh-CN" sz="2400" b="1" dirty="0" smtClean="0">
                <a:latin typeface="黑体" pitchFamily="49" charset="-122"/>
                <a:ea typeface="黑体" pitchFamily="49" charset="-122"/>
              </a:rPr>
              <a:t>3.5.5 </a:t>
            </a:r>
            <a:r>
              <a:rPr lang="zh-CN" altLang="zh-CN" sz="2400" b="1" dirty="0" smtClean="0">
                <a:latin typeface="黑体" pitchFamily="49" charset="-122"/>
                <a:ea typeface="黑体" pitchFamily="49" charset="-122"/>
              </a:rPr>
              <a:t>“拟委任的项目经理和项目总工资历表”应附项目经理和项目总工的身份证、职称资格证书以及资格审查条件所要求的其他相关证书（如建造师注册证书、安全生产考核合格证书等）的复印件，建造师注册证书、安全生产考核合格证书在政府相关部门网站上公开信息的网页截图复印件，</a:t>
            </a:r>
            <a:r>
              <a:rPr lang="zh-CN" altLang="en-US" sz="2400" b="1" dirty="0" smtClean="0">
                <a:latin typeface="黑体" pitchFamily="49" charset="-122"/>
                <a:ea typeface="黑体" pitchFamily="49" charset="-122"/>
              </a:rPr>
              <a:t>以及</a:t>
            </a:r>
            <a:r>
              <a:rPr lang="zh-CN" altLang="zh-CN" sz="2400" b="1" dirty="0" smtClean="0">
                <a:latin typeface="黑体" pitchFamily="49" charset="-122"/>
                <a:ea typeface="黑体" pitchFamily="49" charset="-122"/>
              </a:rPr>
              <a:t>投标人所属社保机构出具的拟委任的项目经理和项目总工的社保缴费证明或其他能够证明拟委任的项目经理和项目总工参加社保的有效证明材料复印件。</a:t>
            </a: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（四）关于投标人应提供的资格审查资料</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en-US" altLang="zh-CN" sz="2000" b="1" dirty="0" smtClean="0">
                <a:latin typeface="黑体" pitchFamily="49" charset="-122"/>
                <a:ea typeface="黑体" pitchFamily="49" charset="-122"/>
              </a:rPr>
              <a:t>3.5.5</a:t>
            </a:r>
            <a:r>
              <a:rPr lang="zh-CN" altLang="zh-CN" sz="2000" b="1" dirty="0" smtClean="0">
                <a:latin typeface="黑体" pitchFamily="49" charset="-122"/>
                <a:ea typeface="黑体" pitchFamily="49" charset="-122"/>
              </a:rPr>
              <a:t>“拟委任的项目经理和项目总工资历表”还应附交通运输部“全国公路建设市场信用信息管理系统”中载明的、能够证明项目经理和项目总工具有相关业绩的网页截图复印件。在交通运输部“全国公路建设市场信用信息管理系统”中无法查询，但可在省级交通运输主管部门“公路建设市场信用信息管理系统”中查询的，应附省级交通运输主管部门“公路建设市场信用信息管理系统”中查询到的网页截图复印件。除网页截图复印件外，投标人无</a:t>
            </a:r>
            <a:r>
              <a:rPr lang="zh-CN" altLang="en-US" sz="2000" b="1" dirty="0" smtClean="0">
                <a:latin typeface="黑体" pitchFamily="49" charset="-122"/>
                <a:ea typeface="黑体" pitchFamily="49" charset="-122"/>
              </a:rPr>
              <a:t>须</a:t>
            </a:r>
            <a:r>
              <a:rPr lang="zh-CN" altLang="zh-CN" sz="2000" b="1" dirty="0" smtClean="0">
                <a:latin typeface="黑体" pitchFamily="49" charset="-122"/>
                <a:ea typeface="黑体" pitchFamily="49" charset="-122"/>
              </a:rPr>
              <a:t>再提供任何业绩证明材料。如投标人未提供相关业绩网页截图复印件或相关业绩网页截图中的信息无法证实投标人满足招标文件规定的资格审查条件（项目经理和项目总工最低要求），则该业绩不予认定。</a:t>
            </a:r>
          </a:p>
          <a:p>
            <a:pPr marL="0" indent="360000" algn="just">
              <a:buNone/>
            </a:pPr>
            <a:r>
              <a:rPr lang="zh-CN" altLang="zh-CN" sz="2000" b="1" dirty="0" smtClean="0">
                <a:latin typeface="黑体" pitchFamily="49" charset="-122"/>
                <a:ea typeface="黑体" pitchFamily="49" charset="-122"/>
              </a:rPr>
              <a:t>如项目经理或项目总工目前仍在其他项目上任职，则投标人应提供由该项目发包人出具的、承诺上述人员能够从该项目撤离的书面证明材料</a:t>
            </a:r>
            <a:r>
              <a:rPr lang="zh-CN" altLang="zh-CN" sz="2800" b="1" dirty="0" smtClean="0">
                <a:solidFill>
                  <a:srgbClr val="FF0000"/>
                </a:solidFill>
                <a:latin typeface="黑体" pitchFamily="49" charset="-122"/>
                <a:ea typeface="黑体" pitchFamily="49" charset="-122"/>
              </a:rPr>
              <a:t>原件</a:t>
            </a:r>
            <a:r>
              <a:rPr lang="zh-CN" altLang="zh-CN" sz="2000" b="1" dirty="0" smtClean="0">
                <a:latin typeface="黑体" pitchFamily="49" charset="-122"/>
                <a:ea typeface="黑体" pitchFamily="49" charset="-122"/>
              </a:rPr>
              <a:t>。</a:t>
            </a:r>
            <a:endParaRPr lang="zh-CN" altLang="zh-CN" sz="2400" b="1" dirty="0" smtClean="0">
              <a:latin typeface="黑体" pitchFamily="49" charset="-122"/>
              <a:ea typeface="黑体" pitchFamily="49" charset="-122"/>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（四）关于投标人应提供的资格审查资料</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en-US" altLang="zh-CN" sz="2400" b="1" dirty="0" smtClean="0">
                <a:latin typeface="黑体" pitchFamily="49" charset="-122"/>
                <a:ea typeface="黑体" pitchFamily="49" charset="-122"/>
              </a:rPr>
              <a:t>3.5.6 </a:t>
            </a:r>
            <a:r>
              <a:rPr lang="zh-CN" altLang="zh-CN" sz="2400" b="1" dirty="0" smtClean="0">
                <a:latin typeface="黑体" pitchFamily="49" charset="-122"/>
                <a:ea typeface="黑体" pitchFamily="49" charset="-122"/>
              </a:rPr>
              <a:t>“拟委任的其他管理和技术人员汇总表”（如有）应填报满足本章前附表附录</a:t>
            </a:r>
            <a:r>
              <a:rPr lang="en-US" altLang="zh-CN" sz="2400" b="1" dirty="0" smtClean="0">
                <a:latin typeface="黑体" pitchFamily="49" charset="-122"/>
                <a:ea typeface="黑体" pitchFamily="49" charset="-122"/>
              </a:rPr>
              <a:t>6</a:t>
            </a:r>
            <a:r>
              <a:rPr lang="zh-CN" altLang="zh-CN" sz="2400" b="1" dirty="0" smtClean="0">
                <a:latin typeface="黑体" pitchFamily="49" charset="-122"/>
                <a:ea typeface="黑体" pitchFamily="49" charset="-122"/>
              </a:rPr>
              <a:t>规定的其他人员的相关信息。“拟委任的其他管理和技术人员资历表”（如有）中相关人员应附身份证、职称资格证书以及资格审查条件所要求的其他相关证书的复印件，相关业绩证明材料复印件，以及投标人所属社保机构出具的社保缴费证明或其他能够证明其参加社保的有效证明材料复印件。</a:t>
            </a: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（四）关于投标人应提供的资格审查资料</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en-US" altLang="zh-CN" sz="2400" b="1" dirty="0" smtClean="0">
                <a:latin typeface="黑体" pitchFamily="49" charset="-122"/>
                <a:ea typeface="黑体" pitchFamily="49" charset="-122"/>
              </a:rPr>
              <a:t>3.5.7 </a:t>
            </a:r>
            <a:r>
              <a:rPr lang="zh-CN" altLang="zh-CN" sz="2400" b="1" dirty="0" smtClean="0">
                <a:latin typeface="黑体" pitchFamily="49" charset="-122"/>
                <a:ea typeface="黑体" pitchFamily="49" charset="-122"/>
              </a:rPr>
              <a:t>“拟投入本标段的主要施工机械表”、“拟配备本标段的主要材料试验、测量、质检仪器设备表”（如有）应填报满足本章前附表附录</a:t>
            </a:r>
            <a:r>
              <a:rPr lang="en-US" altLang="zh-CN" sz="2400" b="1" dirty="0" smtClean="0">
                <a:latin typeface="黑体" pitchFamily="49" charset="-122"/>
                <a:ea typeface="黑体" pitchFamily="49" charset="-122"/>
              </a:rPr>
              <a:t>7</a:t>
            </a:r>
            <a:r>
              <a:rPr lang="zh-CN" altLang="zh-CN" sz="2400" b="1" dirty="0" smtClean="0">
                <a:latin typeface="黑体" pitchFamily="49" charset="-122"/>
                <a:ea typeface="黑体" pitchFamily="49" charset="-122"/>
              </a:rPr>
              <a:t>规定的机械设备和试验检测设备。</a:t>
            </a:r>
          </a:p>
          <a:p>
            <a:pPr marL="0" indent="360000" algn="just">
              <a:buNone/>
            </a:pPr>
            <a:endParaRPr lang="en-US" altLang="zh-CN" sz="2400" b="1" dirty="0" smtClean="0">
              <a:latin typeface="黑体" pitchFamily="49" charset="-122"/>
              <a:ea typeface="黑体" pitchFamily="49" charset="-122"/>
            </a:endParaRPr>
          </a:p>
          <a:p>
            <a:pPr marL="0" indent="360000" algn="just">
              <a:buNone/>
            </a:pPr>
            <a:r>
              <a:rPr lang="zh-CN" altLang="en-US" sz="2200" b="1" dirty="0" smtClean="0">
                <a:latin typeface="黑体" pitchFamily="49" charset="-122"/>
                <a:ea typeface="黑体" pitchFamily="49" charset="-122"/>
              </a:rPr>
              <a:t>脚注：</a:t>
            </a:r>
            <a:r>
              <a:rPr lang="x-none" altLang="zh-CN" sz="2200" b="1" dirty="0" smtClean="0">
                <a:latin typeface="黑体" pitchFamily="49" charset="-122"/>
                <a:ea typeface="黑体" pitchFamily="49" charset="-122"/>
              </a:rPr>
              <a:t>招标文件中要求投标人提供的各类</a:t>
            </a:r>
            <a:r>
              <a:rPr lang="zh-CN" altLang="zh-CN" sz="2200" b="1" dirty="0" smtClean="0">
                <a:latin typeface="黑体" pitchFamily="49" charset="-122"/>
                <a:ea typeface="黑体" pitchFamily="49" charset="-122"/>
              </a:rPr>
              <a:t>证照</a:t>
            </a:r>
            <a:r>
              <a:rPr lang="x-none" altLang="zh-CN" sz="2200" b="1" dirty="0" smtClean="0">
                <a:latin typeface="黑体" pitchFamily="49" charset="-122"/>
                <a:ea typeface="黑体" pitchFamily="49" charset="-122"/>
              </a:rPr>
              <a:t>复印件均指彩色扫描件或彩色复印件，其他</a:t>
            </a:r>
            <a:r>
              <a:rPr lang="zh-CN" altLang="zh-CN" sz="2200" b="1" dirty="0" smtClean="0">
                <a:latin typeface="黑体" pitchFamily="49" charset="-122"/>
                <a:ea typeface="黑体" pitchFamily="49" charset="-122"/>
              </a:rPr>
              <a:t>资料</a:t>
            </a:r>
            <a:r>
              <a:rPr lang="x-none" altLang="zh-CN" sz="2200" b="1" dirty="0" smtClean="0">
                <a:latin typeface="黑体" pitchFamily="49" charset="-122"/>
                <a:ea typeface="黑体" pitchFamily="49" charset="-122"/>
              </a:rPr>
              <a:t>的复印件可为黑白扫描件或黑白复印件。</a:t>
            </a:r>
            <a:endParaRPr lang="zh-CN" altLang="zh-CN" sz="2200" b="1" dirty="0" smtClean="0">
              <a:latin typeface="黑体" pitchFamily="49" charset="-122"/>
              <a:ea typeface="黑体" pitchFamily="49" charset="-122"/>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（四）关于投标人应提供的资格审查资料</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en-US" altLang="zh-CN" sz="2600" b="1" dirty="0" smtClean="0">
                <a:latin typeface="黑体" pitchFamily="49" charset="-122"/>
                <a:ea typeface="黑体" pitchFamily="49" charset="-122"/>
              </a:rPr>
              <a:t>3.5.10 </a:t>
            </a:r>
            <a:r>
              <a:rPr lang="zh-CN" altLang="zh-CN" sz="2600" b="1" dirty="0" smtClean="0">
                <a:latin typeface="黑体" pitchFamily="49" charset="-122"/>
                <a:ea typeface="黑体" pitchFamily="49" charset="-122"/>
              </a:rPr>
              <a:t>投标人在投标文件中填报的资质、业绩、主要人员资历和目前在岗情况、信用等级等信息，应与其在交通运输主管部门“公路建设市场信用信息管理系统”上填报并发布的相关信息一致。</a:t>
            </a:r>
            <a:r>
              <a:rPr lang="zh-CN" altLang="zh-CN" sz="2600" b="1" dirty="0" smtClean="0">
                <a:solidFill>
                  <a:srgbClr val="FF0000"/>
                </a:solidFill>
                <a:latin typeface="黑体" pitchFamily="49" charset="-122"/>
                <a:ea typeface="黑体" pitchFamily="49" charset="-122"/>
              </a:rPr>
              <a:t>投标人应根据本单位实际情况及时完成相关信息的申报、录入和动态更新，并对相关信息的真实性、完整性和准确性负责。</a:t>
            </a:r>
            <a:endParaRPr lang="zh-CN" altLang="zh-CN" sz="2400" b="1" dirty="0" smtClean="0">
              <a:solidFill>
                <a:srgbClr val="FF0000"/>
              </a:solidFill>
              <a:latin typeface="黑体" pitchFamily="49" charset="-122"/>
              <a:ea typeface="黑体" pitchFamily="49" charset="-122"/>
            </a:endParaRPr>
          </a:p>
        </p:txBody>
      </p:sp>
    </p:spTree>
    <p:extLst>
      <p:ext uri="{BB962C8B-B14F-4D97-AF65-F5344CB8AC3E}">
        <p14:creationId xmlns="" xmlns:p14="http://schemas.microsoft.com/office/powerpoint/2010/main" val="2700536234"/>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（四）关于投标人应提供的资格审查资料</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zh-CN" altLang="en-US" sz="2800" b="1" u="sng" dirty="0" smtClean="0">
                <a:latin typeface="黑体" pitchFamily="49" charset="-122"/>
                <a:ea typeface="黑体" pitchFamily="49" charset="-122"/>
              </a:rPr>
              <a:t>对于监理招标：</a:t>
            </a:r>
            <a:endParaRPr lang="en-US" altLang="zh-CN" sz="2800" b="1" u="sng" dirty="0" smtClean="0">
              <a:latin typeface="黑体" pitchFamily="49" charset="-122"/>
              <a:ea typeface="黑体" pitchFamily="49" charset="-122"/>
            </a:endParaRPr>
          </a:p>
          <a:p>
            <a:pPr marL="0" indent="360000" algn="just">
              <a:buNone/>
            </a:pPr>
            <a:r>
              <a:rPr lang="zh-CN" altLang="zh-CN" sz="2800" b="1" dirty="0" smtClean="0">
                <a:latin typeface="黑体" pitchFamily="49" charset="-122"/>
                <a:ea typeface="黑体" pitchFamily="49" charset="-122"/>
              </a:rPr>
              <a:t>由于交通运输部“全国公路建设市场信用信息管理系统”正在调试，监理单位业绩、监理单位主要人员业绩及其他相关信息暂时在交通运输部“公路水运建设质量与安全监督系统”（</a:t>
            </a:r>
            <a:r>
              <a:rPr lang="en-US" altLang="zh-CN" sz="2800" b="1" dirty="0" smtClean="0">
                <a:latin typeface="黑体" pitchFamily="49" charset="-122"/>
                <a:ea typeface="黑体" pitchFamily="49" charset="-122"/>
                <a:hlinkClick r:id="rId4"/>
              </a:rPr>
              <a:t>http://111.205.85.34:8070/rwqss/</a:t>
            </a:r>
            <a:endParaRPr lang="en-US" altLang="zh-CN" sz="2800" b="1" dirty="0" smtClean="0">
              <a:latin typeface="黑体" pitchFamily="49" charset="-122"/>
              <a:ea typeface="黑体" pitchFamily="49" charset="-122"/>
            </a:endParaRPr>
          </a:p>
          <a:p>
            <a:pPr marL="0" indent="360000" algn="just">
              <a:buNone/>
            </a:pPr>
            <a:r>
              <a:rPr lang="en-US" altLang="zh-CN" sz="2800" b="1" dirty="0" smtClean="0">
                <a:latin typeface="黑体" pitchFamily="49" charset="-122"/>
                <a:ea typeface="黑体" pitchFamily="49" charset="-122"/>
              </a:rPr>
              <a:t> index.html</a:t>
            </a:r>
            <a:r>
              <a:rPr lang="zh-CN" altLang="zh-CN" sz="2800" b="1" dirty="0" smtClean="0">
                <a:latin typeface="黑体" pitchFamily="49" charset="-122"/>
                <a:ea typeface="黑体" pitchFamily="49" charset="-122"/>
              </a:rPr>
              <a:t>）中查询。</a:t>
            </a:r>
          </a:p>
        </p:txBody>
      </p:sp>
    </p:spTree>
    <p:extLst>
      <p:ext uri="{BB962C8B-B14F-4D97-AF65-F5344CB8AC3E}">
        <p14:creationId xmlns="" xmlns:p14="http://schemas.microsoft.com/office/powerpoint/2010/main" val="2700536234"/>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grpSp>
        <p:nvGrpSpPr>
          <p:cNvPr id="97" name="Group 221"/>
          <p:cNvGrpSpPr>
            <a:grpSpLocks/>
          </p:cNvGrpSpPr>
          <p:nvPr/>
        </p:nvGrpSpPr>
        <p:grpSpPr bwMode="auto">
          <a:xfrm>
            <a:off x="1691680" y="985293"/>
            <a:ext cx="6480720" cy="1095749"/>
            <a:chOff x="1440" y="1680"/>
            <a:chExt cx="2928" cy="432"/>
          </a:xfrm>
        </p:grpSpPr>
        <p:sp>
          <p:nvSpPr>
            <p:cNvPr id="98" name="AutoShape 66"/>
            <p:cNvSpPr>
              <a:spLocks noChangeArrowheads="1"/>
            </p:cNvSpPr>
            <p:nvPr/>
          </p:nvSpPr>
          <p:spPr bwMode="auto">
            <a:xfrm>
              <a:off x="1654" y="1709"/>
              <a:ext cx="2714" cy="345"/>
            </a:xfrm>
            <a:prstGeom prst="roundRect">
              <a:avLst>
                <a:gd name="adj" fmla="val 50000"/>
              </a:avLst>
            </a:prstGeom>
            <a:gradFill rotWithShape="1">
              <a:gsLst>
                <a:gs pos="0">
                  <a:srgbClr val="F5EEB7">
                    <a:gamma/>
                    <a:tint val="57647"/>
                    <a:invGamma/>
                  </a:srgbClr>
                </a:gs>
                <a:gs pos="100000">
                  <a:srgbClr val="F5EEB7"/>
                </a:gs>
              </a:gsLst>
              <a:lin ang="0" scaled="1"/>
            </a:gradFill>
            <a:ln w="38100" algn="ctr">
              <a:solidFill>
                <a:srgbClr val="74A73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endParaRPr lang="zh-CN" altLang="en-US">
                <a:latin typeface="+mn-ea"/>
              </a:endParaRPr>
            </a:p>
          </p:txBody>
        </p:sp>
        <p:sp>
          <p:nvSpPr>
            <p:cNvPr id="99" name="Oval 67"/>
            <p:cNvSpPr>
              <a:spLocks noChangeArrowheads="1"/>
            </p:cNvSpPr>
            <p:nvPr/>
          </p:nvSpPr>
          <p:spPr bwMode="auto">
            <a:xfrm rot="1758052">
              <a:off x="1454" y="1695"/>
              <a:ext cx="514" cy="417"/>
            </a:xfrm>
            <a:prstGeom prst="ellipse">
              <a:avLst/>
            </a:prstGeom>
            <a:gradFill rotWithShape="1">
              <a:gsLst>
                <a:gs pos="0">
                  <a:srgbClr val="006600"/>
                </a:gs>
                <a:gs pos="100000">
                  <a:srgbClr val="006600">
                    <a:gamma/>
                    <a:shade val="46275"/>
                    <a:invGamma/>
                  </a:srgbClr>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mn-ea"/>
              </a:endParaRPr>
            </a:p>
          </p:txBody>
        </p:sp>
        <p:sp>
          <p:nvSpPr>
            <p:cNvPr id="100" name="Oval 68"/>
            <p:cNvSpPr>
              <a:spLocks noChangeArrowheads="1"/>
            </p:cNvSpPr>
            <p:nvPr/>
          </p:nvSpPr>
          <p:spPr bwMode="auto">
            <a:xfrm rot="1758052">
              <a:off x="1440" y="1680"/>
              <a:ext cx="514" cy="417"/>
            </a:xfrm>
            <a:prstGeom prst="ellipse">
              <a:avLst/>
            </a:prstGeom>
            <a:gradFill rotWithShape="1">
              <a:gsLst>
                <a:gs pos="0">
                  <a:srgbClr val="74A731"/>
                </a:gs>
                <a:gs pos="100000">
                  <a:srgbClr val="74A731">
                    <a:gamma/>
                    <a:shade val="46275"/>
                    <a:invGamma/>
                  </a:srgbClr>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mn-ea"/>
              </a:endParaRPr>
            </a:p>
          </p:txBody>
        </p:sp>
        <p:sp>
          <p:nvSpPr>
            <p:cNvPr id="101" name="Oval 69"/>
            <p:cNvSpPr>
              <a:spLocks noChangeArrowheads="1"/>
            </p:cNvSpPr>
            <p:nvPr/>
          </p:nvSpPr>
          <p:spPr bwMode="auto">
            <a:xfrm>
              <a:off x="1491" y="1706"/>
              <a:ext cx="231" cy="235"/>
            </a:xfrm>
            <a:prstGeom prst="ellipse">
              <a:avLst/>
            </a:prstGeom>
            <a:gradFill rotWithShape="1">
              <a:gsLst>
                <a:gs pos="0">
                  <a:srgbClr val="FFFFFF">
                    <a:alpha val="50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mn-ea"/>
              </a:endParaRPr>
            </a:p>
          </p:txBody>
        </p:sp>
        <p:sp>
          <p:nvSpPr>
            <p:cNvPr id="102" name="Text Box 70"/>
            <p:cNvSpPr txBox="1">
              <a:spLocks noChangeArrowheads="1"/>
            </p:cNvSpPr>
            <p:nvPr/>
          </p:nvSpPr>
          <p:spPr bwMode="auto">
            <a:xfrm>
              <a:off x="1920" y="1728"/>
              <a:ext cx="2160"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2400" b="1">
                  <a:solidFill>
                    <a:srgbClr val="000000"/>
                  </a:solidFill>
                  <a:latin typeface="+mn-ea"/>
                </a:rPr>
                <a:t>Click to add Title</a:t>
              </a:r>
            </a:p>
          </p:txBody>
        </p:sp>
        <p:sp>
          <p:nvSpPr>
            <p:cNvPr id="103" name="Text Box 71"/>
            <p:cNvSpPr txBox="1">
              <a:spLocks noChangeArrowheads="1"/>
            </p:cNvSpPr>
            <p:nvPr/>
          </p:nvSpPr>
          <p:spPr bwMode="auto">
            <a:xfrm>
              <a:off x="1560" y="1698"/>
              <a:ext cx="276" cy="3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3200" b="1">
                  <a:solidFill>
                    <a:srgbClr val="FFFFFF"/>
                  </a:solidFill>
                  <a:latin typeface="+mn-ea"/>
                </a:rPr>
                <a:t>2</a:t>
              </a:r>
            </a:p>
          </p:txBody>
        </p:sp>
        <p:sp>
          <p:nvSpPr>
            <p:cNvPr id="104" name="AutoShape 103"/>
            <p:cNvSpPr>
              <a:spLocks noChangeArrowheads="1"/>
            </p:cNvSpPr>
            <p:nvPr/>
          </p:nvSpPr>
          <p:spPr bwMode="gray">
            <a:xfrm>
              <a:off x="1654" y="1709"/>
              <a:ext cx="2714" cy="345"/>
            </a:xfrm>
            <a:prstGeom prst="roundRect">
              <a:avLst>
                <a:gd name="adj" fmla="val 50000"/>
              </a:avLst>
            </a:prstGeom>
            <a:gradFill rotWithShape="1">
              <a:gsLst>
                <a:gs pos="0">
                  <a:srgbClr val="D5D8FF">
                    <a:gamma/>
                    <a:tint val="0"/>
                    <a:invGamma/>
                  </a:srgbClr>
                </a:gs>
                <a:gs pos="100000">
                  <a:srgbClr val="D5D8FF"/>
                </a:gs>
              </a:gsLst>
              <a:lin ang="0" scaled="1"/>
            </a:gradFill>
            <a:ln w="38100" algn="ctr">
              <a:solidFill>
                <a:srgbClr val="6D85E9"/>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endParaRPr lang="zh-CN" altLang="en-US">
                <a:latin typeface="+mn-ea"/>
              </a:endParaRPr>
            </a:p>
          </p:txBody>
        </p:sp>
        <p:sp>
          <p:nvSpPr>
            <p:cNvPr id="105" name="Oval 104"/>
            <p:cNvSpPr>
              <a:spLocks noChangeArrowheads="1"/>
            </p:cNvSpPr>
            <p:nvPr/>
          </p:nvSpPr>
          <p:spPr bwMode="gray">
            <a:xfrm rot="1758052">
              <a:off x="1454" y="1695"/>
              <a:ext cx="514" cy="417"/>
            </a:xfrm>
            <a:prstGeom prst="ellipse">
              <a:avLst/>
            </a:prstGeom>
            <a:solidFill>
              <a:srgbClr val="55497D"/>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mn-ea"/>
              </a:endParaRPr>
            </a:p>
          </p:txBody>
        </p:sp>
        <p:sp>
          <p:nvSpPr>
            <p:cNvPr id="106" name="Oval 105"/>
            <p:cNvSpPr>
              <a:spLocks noChangeArrowheads="1"/>
            </p:cNvSpPr>
            <p:nvPr/>
          </p:nvSpPr>
          <p:spPr bwMode="gray">
            <a:xfrm rot="1758052">
              <a:off x="1440" y="1680"/>
              <a:ext cx="514" cy="417"/>
            </a:xfrm>
            <a:prstGeom prst="ellipse">
              <a:avLst/>
            </a:prstGeom>
            <a:gradFill rotWithShape="1">
              <a:gsLst>
                <a:gs pos="0">
                  <a:srgbClr val="95A8FB"/>
                </a:gs>
                <a:gs pos="100000">
                  <a:srgbClr val="95A8FB">
                    <a:gamma/>
                    <a:shade val="46275"/>
                    <a:invGamma/>
                  </a:srgbClr>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mn-ea"/>
              </a:endParaRPr>
            </a:p>
          </p:txBody>
        </p:sp>
        <p:sp>
          <p:nvSpPr>
            <p:cNvPr id="107" name="Text Box 107"/>
            <p:cNvSpPr txBox="1">
              <a:spLocks noChangeArrowheads="1"/>
            </p:cNvSpPr>
            <p:nvPr/>
          </p:nvSpPr>
          <p:spPr bwMode="gray">
            <a:xfrm>
              <a:off x="2002" y="1728"/>
              <a:ext cx="2160" cy="3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sz="2400" b="1" dirty="0" smtClean="0">
                  <a:solidFill>
                    <a:srgbClr val="000000"/>
                  </a:solidFill>
                  <a:latin typeface="+mn-ea"/>
                </a:rPr>
                <a:t>公路标准文件（</a:t>
              </a:r>
              <a:r>
                <a:rPr lang="en-US" altLang="zh-CN" sz="2400" b="1" dirty="0" smtClean="0">
                  <a:solidFill>
                    <a:srgbClr val="000000"/>
                  </a:solidFill>
                  <a:latin typeface="+mn-ea"/>
                </a:rPr>
                <a:t>2018</a:t>
              </a:r>
              <a:r>
                <a:rPr lang="zh-CN" altLang="en-US" sz="2400" b="1" dirty="0" smtClean="0">
                  <a:solidFill>
                    <a:srgbClr val="000000"/>
                  </a:solidFill>
                  <a:latin typeface="+mn-ea"/>
                </a:rPr>
                <a:t>年版）的修订背景和修订原则</a:t>
              </a:r>
              <a:endParaRPr lang="en-US" altLang="zh-CN" sz="2400" b="1" dirty="0">
                <a:solidFill>
                  <a:srgbClr val="000000"/>
                </a:solidFill>
                <a:latin typeface="+mn-ea"/>
              </a:endParaRPr>
            </a:p>
          </p:txBody>
        </p:sp>
        <p:pic>
          <p:nvPicPr>
            <p:cNvPr id="108" name="Picture 216" descr="Picture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88" y="1704"/>
              <a:ext cx="239" cy="243"/>
            </a:xfrm>
            <a:prstGeom prst="rect">
              <a:avLst/>
            </a:prstGeom>
            <a:noFill/>
            <a:extLst>
              <a:ext uri="{909E8E84-426E-40DD-AFC4-6F175D3DCCD1}">
                <a14:hiddenFill xmlns:a14="http://schemas.microsoft.com/office/drawing/2010/main" xmlns="">
                  <a:solidFill>
                    <a:srgbClr val="FFFFFF"/>
                  </a:solidFill>
                </a14:hiddenFill>
              </a:ext>
            </a:extLst>
          </p:spPr>
        </p:pic>
        <p:sp>
          <p:nvSpPr>
            <p:cNvPr id="109" name="Text Box 108"/>
            <p:cNvSpPr txBox="1">
              <a:spLocks noChangeArrowheads="1"/>
            </p:cNvSpPr>
            <p:nvPr/>
          </p:nvSpPr>
          <p:spPr bwMode="gray">
            <a:xfrm>
              <a:off x="1584" y="1698"/>
              <a:ext cx="276" cy="3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3200" b="1" dirty="0">
                  <a:solidFill>
                    <a:srgbClr val="FFFFFF"/>
                  </a:solidFill>
                  <a:latin typeface="+mn-ea"/>
                </a:rPr>
                <a:t>1</a:t>
              </a:r>
            </a:p>
          </p:txBody>
        </p:sp>
      </p:grpSp>
      <p:grpSp>
        <p:nvGrpSpPr>
          <p:cNvPr id="69" name="Group 221"/>
          <p:cNvGrpSpPr>
            <a:grpSpLocks/>
          </p:cNvGrpSpPr>
          <p:nvPr/>
        </p:nvGrpSpPr>
        <p:grpSpPr bwMode="auto">
          <a:xfrm>
            <a:off x="1691680" y="3793604"/>
            <a:ext cx="6480720" cy="1008112"/>
            <a:chOff x="1440" y="1680"/>
            <a:chExt cx="2928" cy="432"/>
          </a:xfrm>
        </p:grpSpPr>
        <p:sp>
          <p:nvSpPr>
            <p:cNvPr id="70" name="AutoShape 66"/>
            <p:cNvSpPr>
              <a:spLocks noChangeArrowheads="1"/>
            </p:cNvSpPr>
            <p:nvPr/>
          </p:nvSpPr>
          <p:spPr bwMode="auto">
            <a:xfrm>
              <a:off x="1654" y="1709"/>
              <a:ext cx="2714" cy="345"/>
            </a:xfrm>
            <a:prstGeom prst="roundRect">
              <a:avLst>
                <a:gd name="adj" fmla="val 50000"/>
              </a:avLst>
            </a:prstGeom>
            <a:gradFill rotWithShape="1">
              <a:gsLst>
                <a:gs pos="0">
                  <a:srgbClr val="F5EEB7">
                    <a:gamma/>
                    <a:tint val="57647"/>
                    <a:invGamma/>
                  </a:srgbClr>
                </a:gs>
                <a:gs pos="100000">
                  <a:srgbClr val="F5EEB7"/>
                </a:gs>
              </a:gsLst>
              <a:lin ang="0" scaled="1"/>
            </a:gradFill>
            <a:ln w="38100" algn="ctr">
              <a:solidFill>
                <a:srgbClr val="74A73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endParaRPr lang="zh-CN" altLang="en-US">
                <a:latin typeface="+mn-ea"/>
              </a:endParaRPr>
            </a:p>
          </p:txBody>
        </p:sp>
        <p:sp>
          <p:nvSpPr>
            <p:cNvPr id="71" name="Oval 67"/>
            <p:cNvSpPr>
              <a:spLocks noChangeArrowheads="1"/>
            </p:cNvSpPr>
            <p:nvPr/>
          </p:nvSpPr>
          <p:spPr bwMode="auto">
            <a:xfrm rot="1758052">
              <a:off x="1454" y="1695"/>
              <a:ext cx="514" cy="417"/>
            </a:xfrm>
            <a:prstGeom prst="ellipse">
              <a:avLst/>
            </a:prstGeom>
            <a:gradFill rotWithShape="1">
              <a:gsLst>
                <a:gs pos="0">
                  <a:srgbClr val="006600"/>
                </a:gs>
                <a:gs pos="100000">
                  <a:srgbClr val="006600">
                    <a:gamma/>
                    <a:shade val="46275"/>
                    <a:invGamma/>
                  </a:srgbClr>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mn-ea"/>
              </a:endParaRPr>
            </a:p>
          </p:txBody>
        </p:sp>
        <p:sp>
          <p:nvSpPr>
            <p:cNvPr id="72" name="Oval 68"/>
            <p:cNvSpPr>
              <a:spLocks noChangeArrowheads="1"/>
            </p:cNvSpPr>
            <p:nvPr/>
          </p:nvSpPr>
          <p:spPr bwMode="auto">
            <a:xfrm rot="1758052">
              <a:off x="1440" y="1680"/>
              <a:ext cx="514" cy="417"/>
            </a:xfrm>
            <a:prstGeom prst="ellipse">
              <a:avLst/>
            </a:prstGeom>
            <a:gradFill rotWithShape="1">
              <a:gsLst>
                <a:gs pos="0">
                  <a:srgbClr val="74A731"/>
                </a:gs>
                <a:gs pos="100000">
                  <a:srgbClr val="74A731">
                    <a:gamma/>
                    <a:shade val="46275"/>
                    <a:invGamma/>
                  </a:srgbClr>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mn-ea"/>
              </a:endParaRPr>
            </a:p>
          </p:txBody>
        </p:sp>
        <p:sp>
          <p:nvSpPr>
            <p:cNvPr id="73" name="Oval 69"/>
            <p:cNvSpPr>
              <a:spLocks noChangeArrowheads="1"/>
            </p:cNvSpPr>
            <p:nvPr/>
          </p:nvSpPr>
          <p:spPr bwMode="auto">
            <a:xfrm>
              <a:off x="1491" y="1706"/>
              <a:ext cx="231" cy="235"/>
            </a:xfrm>
            <a:prstGeom prst="ellipse">
              <a:avLst/>
            </a:prstGeom>
            <a:gradFill rotWithShape="1">
              <a:gsLst>
                <a:gs pos="0">
                  <a:srgbClr val="FFFFFF">
                    <a:alpha val="50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mn-ea"/>
              </a:endParaRPr>
            </a:p>
          </p:txBody>
        </p:sp>
        <p:sp>
          <p:nvSpPr>
            <p:cNvPr id="74" name="Text Box 70"/>
            <p:cNvSpPr txBox="1">
              <a:spLocks noChangeArrowheads="1"/>
            </p:cNvSpPr>
            <p:nvPr/>
          </p:nvSpPr>
          <p:spPr bwMode="auto">
            <a:xfrm>
              <a:off x="1920" y="1728"/>
              <a:ext cx="2160"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2400" b="1">
                  <a:solidFill>
                    <a:srgbClr val="000000"/>
                  </a:solidFill>
                  <a:latin typeface="+mn-ea"/>
                </a:rPr>
                <a:t>Click to add Title</a:t>
              </a:r>
            </a:p>
          </p:txBody>
        </p:sp>
        <p:sp>
          <p:nvSpPr>
            <p:cNvPr id="75" name="Text Box 71"/>
            <p:cNvSpPr txBox="1">
              <a:spLocks noChangeArrowheads="1"/>
            </p:cNvSpPr>
            <p:nvPr/>
          </p:nvSpPr>
          <p:spPr bwMode="auto">
            <a:xfrm>
              <a:off x="1560" y="1698"/>
              <a:ext cx="276" cy="3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3200" b="1">
                  <a:solidFill>
                    <a:srgbClr val="FFFFFF"/>
                  </a:solidFill>
                  <a:latin typeface="+mn-ea"/>
                </a:rPr>
                <a:t>2</a:t>
              </a:r>
            </a:p>
          </p:txBody>
        </p:sp>
        <p:sp>
          <p:nvSpPr>
            <p:cNvPr id="76" name="AutoShape 103"/>
            <p:cNvSpPr>
              <a:spLocks noChangeArrowheads="1"/>
            </p:cNvSpPr>
            <p:nvPr/>
          </p:nvSpPr>
          <p:spPr bwMode="gray">
            <a:xfrm>
              <a:off x="1654" y="1709"/>
              <a:ext cx="2714" cy="345"/>
            </a:xfrm>
            <a:prstGeom prst="roundRect">
              <a:avLst>
                <a:gd name="adj" fmla="val 50000"/>
              </a:avLst>
            </a:prstGeom>
            <a:gradFill rotWithShape="1">
              <a:gsLst>
                <a:gs pos="0">
                  <a:srgbClr val="D5D8FF">
                    <a:gamma/>
                    <a:tint val="0"/>
                    <a:invGamma/>
                  </a:srgbClr>
                </a:gs>
                <a:gs pos="100000">
                  <a:srgbClr val="D5D8FF"/>
                </a:gs>
              </a:gsLst>
              <a:lin ang="0" scaled="1"/>
            </a:gradFill>
            <a:ln w="38100" algn="ctr">
              <a:solidFill>
                <a:srgbClr val="6D85E9"/>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endParaRPr lang="zh-CN" altLang="en-US">
                <a:latin typeface="+mn-ea"/>
              </a:endParaRPr>
            </a:p>
          </p:txBody>
        </p:sp>
        <p:sp>
          <p:nvSpPr>
            <p:cNvPr id="77" name="Oval 104"/>
            <p:cNvSpPr>
              <a:spLocks noChangeArrowheads="1"/>
            </p:cNvSpPr>
            <p:nvPr/>
          </p:nvSpPr>
          <p:spPr bwMode="gray">
            <a:xfrm rot="1758052">
              <a:off x="1454" y="1695"/>
              <a:ext cx="514" cy="417"/>
            </a:xfrm>
            <a:prstGeom prst="ellipse">
              <a:avLst/>
            </a:prstGeom>
            <a:solidFill>
              <a:srgbClr val="55497D"/>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mn-ea"/>
              </a:endParaRPr>
            </a:p>
          </p:txBody>
        </p:sp>
        <p:sp>
          <p:nvSpPr>
            <p:cNvPr id="78" name="Oval 105"/>
            <p:cNvSpPr>
              <a:spLocks noChangeArrowheads="1"/>
            </p:cNvSpPr>
            <p:nvPr/>
          </p:nvSpPr>
          <p:spPr bwMode="gray">
            <a:xfrm rot="1758052">
              <a:off x="1440" y="1680"/>
              <a:ext cx="514" cy="417"/>
            </a:xfrm>
            <a:prstGeom prst="ellipse">
              <a:avLst/>
            </a:prstGeom>
            <a:gradFill rotWithShape="1">
              <a:gsLst>
                <a:gs pos="0">
                  <a:srgbClr val="95A8FB"/>
                </a:gs>
                <a:gs pos="100000">
                  <a:srgbClr val="95A8FB">
                    <a:gamma/>
                    <a:shade val="46275"/>
                    <a:invGamma/>
                  </a:srgbClr>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mn-ea"/>
              </a:endParaRPr>
            </a:p>
          </p:txBody>
        </p:sp>
        <p:sp>
          <p:nvSpPr>
            <p:cNvPr id="79" name="Text Box 107"/>
            <p:cNvSpPr txBox="1">
              <a:spLocks noChangeArrowheads="1"/>
            </p:cNvSpPr>
            <p:nvPr/>
          </p:nvSpPr>
          <p:spPr bwMode="gray">
            <a:xfrm>
              <a:off x="2002" y="1728"/>
              <a:ext cx="2160" cy="3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sz="2400" b="1" dirty="0" smtClean="0">
                  <a:solidFill>
                    <a:srgbClr val="000000"/>
                  </a:solidFill>
                  <a:latin typeface="+mn-ea"/>
                </a:rPr>
                <a:t>公路标准文件（</a:t>
              </a:r>
              <a:r>
                <a:rPr lang="en-US" altLang="zh-CN" sz="2400" b="1" dirty="0" smtClean="0">
                  <a:solidFill>
                    <a:srgbClr val="000000"/>
                  </a:solidFill>
                  <a:latin typeface="+mn-ea"/>
                </a:rPr>
                <a:t>2018</a:t>
              </a:r>
              <a:r>
                <a:rPr lang="zh-CN" altLang="en-US" sz="2400" b="1" dirty="0" smtClean="0">
                  <a:solidFill>
                    <a:srgbClr val="000000"/>
                  </a:solidFill>
                  <a:latin typeface="+mn-ea"/>
                </a:rPr>
                <a:t>年版）的编制要点介绍</a:t>
              </a:r>
              <a:endParaRPr lang="en-US" altLang="zh-CN" sz="2400" b="1" dirty="0">
                <a:solidFill>
                  <a:srgbClr val="000000"/>
                </a:solidFill>
                <a:latin typeface="+mn-ea"/>
              </a:endParaRPr>
            </a:p>
          </p:txBody>
        </p:sp>
        <p:pic>
          <p:nvPicPr>
            <p:cNvPr id="80" name="Picture 216" descr="Picture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88" y="1704"/>
              <a:ext cx="239" cy="243"/>
            </a:xfrm>
            <a:prstGeom prst="rect">
              <a:avLst/>
            </a:prstGeom>
            <a:noFill/>
            <a:extLst>
              <a:ext uri="{909E8E84-426E-40DD-AFC4-6F175D3DCCD1}">
                <a14:hiddenFill xmlns:a14="http://schemas.microsoft.com/office/drawing/2010/main" xmlns="">
                  <a:solidFill>
                    <a:srgbClr val="FFFFFF"/>
                  </a:solidFill>
                </a14:hiddenFill>
              </a:ext>
            </a:extLst>
          </p:spPr>
        </p:pic>
        <p:sp>
          <p:nvSpPr>
            <p:cNvPr id="81" name="Text Box 108"/>
            <p:cNvSpPr txBox="1">
              <a:spLocks noChangeArrowheads="1"/>
            </p:cNvSpPr>
            <p:nvPr/>
          </p:nvSpPr>
          <p:spPr bwMode="gray">
            <a:xfrm>
              <a:off x="1584" y="1698"/>
              <a:ext cx="276" cy="3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3200" b="1" dirty="0">
                  <a:solidFill>
                    <a:srgbClr val="FFFFFF"/>
                  </a:solidFill>
                  <a:latin typeface="+mn-ea"/>
                </a:rPr>
                <a:t>3</a:t>
              </a:r>
            </a:p>
          </p:txBody>
        </p:sp>
      </p:grpSp>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408377" y="49188"/>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82" name="Group 221"/>
          <p:cNvGrpSpPr>
            <a:grpSpLocks/>
          </p:cNvGrpSpPr>
          <p:nvPr/>
        </p:nvGrpSpPr>
        <p:grpSpPr bwMode="auto">
          <a:xfrm>
            <a:off x="1691679" y="2411832"/>
            <a:ext cx="6480721" cy="1103056"/>
            <a:chOff x="1440" y="1680"/>
            <a:chExt cx="2928" cy="432"/>
          </a:xfrm>
        </p:grpSpPr>
        <p:sp>
          <p:nvSpPr>
            <p:cNvPr id="83" name="AutoShape 66"/>
            <p:cNvSpPr>
              <a:spLocks noChangeArrowheads="1"/>
            </p:cNvSpPr>
            <p:nvPr/>
          </p:nvSpPr>
          <p:spPr bwMode="auto">
            <a:xfrm>
              <a:off x="1654" y="1709"/>
              <a:ext cx="2714" cy="345"/>
            </a:xfrm>
            <a:prstGeom prst="roundRect">
              <a:avLst>
                <a:gd name="adj" fmla="val 50000"/>
              </a:avLst>
            </a:prstGeom>
            <a:gradFill rotWithShape="1">
              <a:gsLst>
                <a:gs pos="0">
                  <a:srgbClr val="F5EEB7">
                    <a:gamma/>
                    <a:tint val="57647"/>
                    <a:invGamma/>
                  </a:srgbClr>
                </a:gs>
                <a:gs pos="100000">
                  <a:srgbClr val="F5EEB7"/>
                </a:gs>
              </a:gsLst>
              <a:lin ang="0" scaled="1"/>
            </a:gradFill>
            <a:ln w="38100" algn="ctr">
              <a:solidFill>
                <a:srgbClr val="74A73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endParaRPr lang="zh-CN" altLang="en-US">
                <a:latin typeface="+mn-ea"/>
              </a:endParaRPr>
            </a:p>
          </p:txBody>
        </p:sp>
        <p:sp>
          <p:nvSpPr>
            <p:cNvPr id="84" name="Oval 67"/>
            <p:cNvSpPr>
              <a:spLocks noChangeArrowheads="1"/>
            </p:cNvSpPr>
            <p:nvPr/>
          </p:nvSpPr>
          <p:spPr bwMode="auto">
            <a:xfrm rot="1758052">
              <a:off x="1454" y="1695"/>
              <a:ext cx="514" cy="417"/>
            </a:xfrm>
            <a:prstGeom prst="ellipse">
              <a:avLst/>
            </a:prstGeom>
            <a:gradFill rotWithShape="1">
              <a:gsLst>
                <a:gs pos="0">
                  <a:srgbClr val="006600"/>
                </a:gs>
                <a:gs pos="100000">
                  <a:srgbClr val="006600">
                    <a:gamma/>
                    <a:shade val="46275"/>
                    <a:invGamma/>
                  </a:srgbClr>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mn-ea"/>
              </a:endParaRPr>
            </a:p>
          </p:txBody>
        </p:sp>
        <p:sp>
          <p:nvSpPr>
            <p:cNvPr id="85" name="Oval 68"/>
            <p:cNvSpPr>
              <a:spLocks noChangeArrowheads="1"/>
            </p:cNvSpPr>
            <p:nvPr/>
          </p:nvSpPr>
          <p:spPr bwMode="auto">
            <a:xfrm rot="1758052">
              <a:off x="1440" y="1680"/>
              <a:ext cx="514" cy="417"/>
            </a:xfrm>
            <a:prstGeom prst="ellipse">
              <a:avLst/>
            </a:prstGeom>
            <a:gradFill rotWithShape="1">
              <a:gsLst>
                <a:gs pos="0">
                  <a:srgbClr val="74A731"/>
                </a:gs>
                <a:gs pos="100000">
                  <a:srgbClr val="74A731">
                    <a:gamma/>
                    <a:shade val="46275"/>
                    <a:invGamma/>
                  </a:srgbClr>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mn-ea"/>
              </a:endParaRPr>
            </a:p>
          </p:txBody>
        </p:sp>
        <p:sp>
          <p:nvSpPr>
            <p:cNvPr id="86" name="Oval 69"/>
            <p:cNvSpPr>
              <a:spLocks noChangeArrowheads="1"/>
            </p:cNvSpPr>
            <p:nvPr/>
          </p:nvSpPr>
          <p:spPr bwMode="auto">
            <a:xfrm>
              <a:off x="1491" y="1706"/>
              <a:ext cx="231" cy="235"/>
            </a:xfrm>
            <a:prstGeom prst="ellipse">
              <a:avLst/>
            </a:prstGeom>
            <a:gradFill rotWithShape="1">
              <a:gsLst>
                <a:gs pos="0">
                  <a:srgbClr val="FFFFFF">
                    <a:alpha val="50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mn-ea"/>
              </a:endParaRPr>
            </a:p>
          </p:txBody>
        </p:sp>
        <p:sp>
          <p:nvSpPr>
            <p:cNvPr id="87" name="Text Box 70"/>
            <p:cNvSpPr txBox="1">
              <a:spLocks noChangeArrowheads="1"/>
            </p:cNvSpPr>
            <p:nvPr/>
          </p:nvSpPr>
          <p:spPr bwMode="auto">
            <a:xfrm>
              <a:off x="1920" y="1728"/>
              <a:ext cx="2160"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2400" b="1">
                  <a:solidFill>
                    <a:srgbClr val="000000"/>
                  </a:solidFill>
                  <a:latin typeface="+mn-ea"/>
                </a:rPr>
                <a:t>Click to add Title</a:t>
              </a:r>
            </a:p>
          </p:txBody>
        </p:sp>
        <p:sp>
          <p:nvSpPr>
            <p:cNvPr id="88" name="Text Box 71"/>
            <p:cNvSpPr txBox="1">
              <a:spLocks noChangeArrowheads="1"/>
            </p:cNvSpPr>
            <p:nvPr/>
          </p:nvSpPr>
          <p:spPr bwMode="auto">
            <a:xfrm>
              <a:off x="1560" y="1698"/>
              <a:ext cx="276" cy="3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3200" b="1">
                  <a:solidFill>
                    <a:srgbClr val="FFFFFF"/>
                  </a:solidFill>
                  <a:latin typeface="+mn-ea"/>
                </a:rPr>
                <a:t>2</a:t>
              </a:r>
            </a:p>
          </p:txBody>
        </p:sp>
        <p:sp>
          <p:nvSpPr>
            <p:cNvPr id="89" name="AutoShape 103"/>
            <p:cNvSpPr>
              <a:spLocks noChangeArrowheads="1"/>
            </p:cNvSpPr>
            <p:nvPr/>
          </p:nvSpPr>
          <p:spPr bwMode="gray">
            <a:xfrm>
              <a:off x="1654" y="1709"/>
              <a:ext cx="2714" cy="345"/>
            </a:xfrm>
            <a:prstGeom prst="roundRect">
              <a:avLst>
                <a:gd name="adj" fmla="val 50000"/>
              </a:avLst>
            </a:prstGeom>
            <a:gradFill rotWithShape="1">
              <a:gsLst>
                <a:gs pos="0">
                  <a:srgbClr val="D5D8FF">
                    <a:gamma/>
                    <a:tint val="0"/>
                    <a:invGamma/>
                  </a:srgbClr>
                </a:gs>
                <a:gs pos="100000">
                  <a:srgbClr val="D5D8FF"/>
                </a:gs>
              </a:gsLst>
              <a:lin ang="0" scaled="1"/>
            </a:gradFill>
            <a:ln w="38100" algn="ctr">
              <a:solidFill>
                <a:srgbClr val="6D85E9"/>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endParaRPr lang="zh-CN" altLang="en-US">
                <a:latin typeface="+mn-ea"/>
              </a:endParaRPr>
            </a:p>
          </p:txBody>
        </p:sp>
        <p:sp>
          <p:nvSpPr>
            <p:cNvPr id="90" name="Oval 104"/>
            <p:cNvSpPr>
              <a:spLocks noChangeArrowheads="1"/>
            </p:cNvSpPr>
            <p:nvPr/>
          </p:nvSpPr>
          <p:spPr bwMode="gray">
            <a:xfrm rot="1758052">
              <a:off x="1454" y="1695"/>
              <a:ext cx="514" cy="417"/>
            </a:xfrm>
            <a:prstGeom prst="ellipse">
              <a:avLst/>
            </a:prstGeom>
            <a:solidFill>
              <a:srgbClr val="55497D"/>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mn-ea"/>
              </a:endParaRPr>
            </a:p>
          </p:txBody>
        </p:sp>
        <p:sp>
          <p:nvSpPr>
            <p:cNvPr id="91" name="Oval 105"/>
            <p:cNvSpPr>
              <a:spLocks noChangeArrowheads="1"/>
            </p:cNvSpPr>
            <p:nvPr/>
          </p:nvSpPr>
          <p:spPr bwMode="gray">
            <a:xfrm rot="1758052">
              <a:off x="1440" y="1680"/>
              <a:ext cx="514" cy="417"/>
            </a:xfrm>
            <a:prstGeom prst="ellipse">
              <a:avLst/>
            </a:prstGeom>
            <a:gradFill rotWithShape="1">
              <a:gsLst>
                <a:gs pos="0">
                  <a:srgbClr val="95A8FB"/>
                </a:gs>
                <a:gs pos="100000">
                  <a:srgbClr val="95A8FB">
                    <a:gamma/>
                    <a:shade val="46275"/>
                    <a:invGamma/>
                  </a:srgbClr>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latin typeface="+mn-ea"/>
              </a:endParaRPr>
            </a:p>
          </p:txBody>
        </p:sp>
        <p:sp>
          <p:nvSpPr>
            <p:cNvPr id="92" name="Text Box 107"/>
            <p:cNvSpPr txBox="1">
              <a:spLocks noChangeArrowheads="1"/>
            </p:cNvSpPr>
            <p:nvPr/>
          </p:nvSpPr>
          <p:spPr bwMode="gray">
            <a:xfrm>
              <a:off x="2002" y="1728"/>
              <a:ext cx="2160" cy="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sz="2400" b="1" dirty="0" smtClean="0">
                  <a:solidFill>
                    <a:srgbClr val="000000"/>
                  </a:solidFill>
                  <a:latin typeface="+mn-ea"/>
                </a:rPr>
                <a:t>公路标准文件（</a:t>
              </a:r>
              <a:r>
                <a:rPr lang="en-US" altLang="zh-CN" sz="2400" b="1" dirty="0" smtClean="0">
                  <a:solidFill>
                    <a:srgbClr val="000000"/>
                  </a:solidFill>
                  <a:latin typeface="+mn-ea"/>
                </a:rPr>
                <a:t>2018</a:t>
              </a:r>
              <a:r>
                <a:rPr lang="zh-CN" altLang="en-US" sz="2400" b="1" dirty="0" smtClean="0">
                  <a:solidFill>
                    <a:srgbClr val="000000"/>
                  </a:solidFill>
                  <a:latin typeface="+mn-ea"/>
                </a:rPr>
                <a:t>年版）的基本框架和总体思路</a:t>
              </a:r>
              <a:endParaRPr lang="en-US" altLang="zh-CN" sz="2400" b="1" dirty="0">
                <a:solidFill>
                  <a:srgbClr val="000000"/>
                </a:solidFill>
                <a:latin typeface="+mn-ea"/>
              </a:endParaRPr>
            </a:p>
          </p:txBody>
        </p:sp>
        <p:pic>
          <p:nvPicPr>
            <p:cNvPr id="93" name="Picture 216" descr="Picture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88" y="1704"/>
              <a:ext cx="239" cy="243"/>
            </a:xfrm>
            <a:prstGeom prst="rect">
              <a:avLst/>
            </a:prstGeom>
            <a:noFill/>
            <a:extLst>
              <a:ext uri="{909E8E84-426E-40DD-AFC4-6F175D3DCCD1}">
                <a14:hiddenFill xmlns:a14="http://schemas.microsoft.com/office/drawing/2010/main" xmlns="">
                  <a:solidFill>
                    <a:srgbClr val="FFFFFF"/>
                  </a:solidFill>
                </a14:hiddenFill>
              </a:ext>
            </a:extLst>
          </p:spPr>
        </p:pic>
        <p:sp>
          <p:nvSpPr>
            <p:cNvPr id="94" name="Text Box 108"/>
            <p:cNvSpPr txBox="1">
              <a:spLocks noChangeArrowheads="1"/>
            </p:cNvSpPr>
            <p:nvPr/>
          </p:nvSpPr>
          <p:spPr bwMode="gray">
            <a:xfrm>
              <a:off x="1584" y="1698"/>
              <a:ext cx="276" cy="3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3200" b="1" dirty="0">
                  <a:solidFill>
                    <a:srgbClr val="FFFFFF"/>
                  </a:solidFill>
                  <a:latin typeface="+mn-ea"/>
                </a:rPr>
                <a:t>2</a:t>
              </a:r>
            </a:p>
          </p:txBody>
        </p:sp>
      </p:grpSp>
    </p:spTree>
    <p:extLst>
      <p:ext uri="{BB962C8B-B14F-4D97-AF65-F5344CB8AC3E}">
        <p14:creationId xmlns:p14="http://schemas.microsoft.com/office/powerpoint/2010/main" xmlns="" val="832766505"/>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（五）关于各类保证金</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zh-CN" altLang="en-US" sz="2200" b="1" dirty="0" smtClean="0">
                <a:latin typeface="黑体" pitchFamily="49" charset="-122"/>
                <a:ea typeface="黑体" pitchFamily="49" charset="-122"/>
              </a:rPr>
              <a:t>根据</a:t>
            </a:r>
            <a:r>
              <a:rPr lang="en-US" altLang="zh-CN" sz="2200" b="1" dirty="0" smtClean="0">
                <a:latin typeface="黑体" pitchFamily="49" charset="-122"/>
                <a:ea typeface="黑体" pitchFamily="49" charset="-122"/>
              </a:rPr>
              <a:t>《</a:t>
            </a:r>
            <a:r>
              <a:rPr lang="zh-CN" altLang="en-US" sz="2200" b="1" dirty="0" smtClean="0">
                <a:latin typeface="黑体" pitchFamily="49" charset="-122"/>
                <a:ea typeface="黑体" pitchFamily="49" charset="-122"/>
              </a:rPr>
              <a:t>国务院办公厅关于清理规范工程建设领域保证金的通知</a:t>
            </a:r>
            <a:r>
              <a:rPr lang="en-US" altLang="zh-CN" sz="2200" b="1" dirty="0" smtClean="0">
                <a:latin typeface="黑体" pitchFamily="49" charset="-122"/>
                <a:ea typeface="黑体" pitchFamily="49" charset="-122"/>
              </a:rPr>
              <a:t>》</a:t>
            </a:r>
            <a:r>
              <a:rPr lang="zh-CN" altLang="en-US" sz="2200" b="1" dirty="0" smtClean="0">
                <a:latin typeface="黑体" pitchFamily="49" charset="-122"/>
                <a:ea typeface="黑体" pitchFamily="49" charset="-122"/>
              </a:rPr>
              <a:t>（国办发</a:t>
            </a:r>
            <a:r>
              <a:rPr lang="en-US" altLang="zh-CN" sz="2200" b="1" dirty="0" smtClean="0">
                <a:latin typeface="黑体" pitchFamily="49" charset="-122"/>
                <a:ea typeface="黑体" pitchFamily="49" charset="-122"/>
              </a:rPr>
              <a:t>〔</a:t>
            </a:r>
            <a:r>
              <a:rPr lang="en-US" altLang="en-US" sz="2200" b="1" dirty="0" smtClean="0">
                <a:latin typeface="黑体" pitchFamily="49" charset="-122"/>
                <a:ea typeface="黑体" pitchFamily="49" charset="-122"/>
              </a:rPr>
              <a:t>2016</a:t>
            </a:r>
            <a:r>
              <a:rPr lang="en-US" altLang="zh-CN" sz="2200" b="1" dirty="0" smtClean="0">
                <a:latin typeface="黑体" pitchFamily="49" charset="-122"/>
                <a:ea typeface="黑体" pitchFamily="49" charset="-122"/>
              </a:rPr>
              <a:t>〕</a:t>
            </a:r>
            <a:r>
              <a:rPr lang="en-US" altLang="en-US" sz="2200" b="1" dirty="0" smtClean="0">
                <a:latin typeface="黑体" pitchFamily="49" charset="-122"/>
                <a:ea typeface="黑体" pitchFamily="49" charset="-122"/>
              </a:rPr>
              <a:t>49</a:t>
            </a:r>
            <a:r>
              <a:rPr lang="zh-CN" altLang="en-US" sz="2200" b="1" dirty="0" smtClean="0">
                <a:latin typeface="黑体" pitchFamily="49" charset="-122"/>
                <a:ea typeface="黑体" pitchFamily="49" charset="-122"/>
              </a:rPr>
              <a:t>号）及交通部有关规定，对保证金相关条款进行调整：</a:t>
            </a:r>
          </a:p>
          <a:p>
            <a:pPr marL="0" indent="360000" algn="just">
              <a:buNone/>
            </a:pPr>
            <a:r>
              <a:rPr lang="en-US" altLang="zh-CN" sz="2200" b="1" dirty="0" smtClean="0">
                <a:latin typeface="黑体" pitchFamily="49" charset="-122"/>
                <a:ea typeface="黑体" pitchFamily="49" charset="-122"/>
              </a:rPr>
              <a:t>1</a:t>
            </a:r>
            <a:r>
              <a:rPr lang="zh-CN" altLang="en-US" sz="2200" b="1" dirty="0" smtClean="0">
                <a:latin typeface="黑体" pitchFamily="49" charset="-122"/>
                <a:ea typeface="黑体" pitchFamily="49" charset="-122"/>
              </a:rPr>
              <a:t>、投标保证金、履约保证金、工程质量保证金、农民工工资保证金均可采用银行保函形式缴纳，招标人或发包人不得强制限定采用现金或支票形式缴纳；</a:t>
            </a:r>
          </a:p>
          <a:p>
            <a:pPr marL="0" indent="360000" algn="just">
              <a:buNone/>
            </a:pPr>
            <a:r>
              <a:rPr lang="en-US" altLang="en-US" sz="2200" b="1" dirty="0" smtClean="0">
                <a:latin typeface="黑体" pitchFamily="49" charset="-122"/>
                <a:ea typeface="黑体" pitchFamily="49" charset="-122"/>
              </a:rPr>
              <a:t>2</a:t>
            </a:r>
            <a:r>
              <a:rPr lang="zh-CN" altLang="en-US" sz="2200" b="1" dirty="0" smtClean="0">
                <a:latin typeface="黑体" pitchFamily="49" charset="-122"/>
                <a:ea typeface="黑体" pitchFamily="49" charset="-122"/>
              </a:rPr>
              <a:t>、在合同条款中增加约束招标人或发包人不按时返还保证金的违约条款；</a:t>
            </a:r>
          </a:p>
          <a:p>
            <a:pPr marL="0" indent="360000" algn="just">
              <a:buNone/>
            </a:pPr>
            <a:r>
              <a:rPr lang="en-US" altLang="en-US" sz="2200" b="1" dirty="0" smtClean="0">
                <a:latin typeface="黑体" pitchFamily="49" charset="-122"/>
                <a:ea typeface="黑体" pitchFamily="49" charset="-122"/>
              </a:rPr>
              <a:t>3</a:t>
            </a:r>
            <a:r>
              <a:rPr lang="zh-CN" altLang="en-US" sz="2200" b="1" dirty="0" smtClean="0">
                <a:latin typeface="黑体" pitchFamily="49" charset="-122"/>
                <a:ea typeface="黑体" pitchFamily="49" charset="-122"/>
              </a:rPr>
              <a:t>、工程质量保证金不再按月从期中付款中扣除，在交工验收证书颁发后、且承包人按照合同约定缴纳工程质量保证金后，发包人才能退还其履约保证金； </a:t>
            </a:r>
          </a:p>
          <a:p>
            <a:pPr marL="0" indent="360000" algn="just">
              <a:buNone/>
            </a:pPr>
            <a:r>
              <a:rPr lang="en-US" altLang="en-US" sz="2200" b="1" dirty="0" smtClean="0">
                <a:latin typeface="黑体" pitchFamily="49" charset="-122"/>
                <a:ea typeface="黑体" pitchFamily="49" charset="-122"/>
              </a:rPr>
              <a:t>4</a:t>
            </a:r>
            <a:r>
              <a:rPr lang="zh-CN" altLang="en-US" sz="2200" b="1" dirty="0" smtClean="0">
                <a:latin typeface="黑体" pitchFamily="49" charset="-122"/>
                <a:ea typeface="黑体" pitchFamily="49" charset="-122"/>
              </a:rPr>
              <a:t>、在合同条款中增加农民工工资保证金相关条款。</a:t>
            </a:r>
            <a:endParaRPr lang="zh-CN" altLang="zh-CN" sz="2200" b="1" dirty="0" smtClean="0">
              <a:latin typeface="黑体" pitchFamily="49" charset="-122"/>
              <a:ea typeface="黑体" pitchFamily="49" charset="-122"/>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（五）关于各类保证金</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Rectangle 3"/>
          <p:cNvSpPr txBox="1">
            <a:spLocks noChangeArrowheads="1"/>
          </p:cNvSpPr>
          <p:nvPr/>
        </p:nvSpPr>
        <p:spPr>
          <a:xfrm>
            <a:off x="827584" y="1057300"/>
            <a:ext cx="7776864" cy="4300537"/>
          </a:xfrm>
          <a:prstGeom prst="rect">
            <a:avLst/>
          </a:prstGeom>
        </p:spPr>
        <p:txBody>
          <a:bodyPr/>
          <a:lstStyle/>
          <a:p>
            <a:pPr algn="ctr"/>
            <a:r>
              <a:rPr lang="zh-CN" altLang="zh-CN" sz="2000" b="1" dirty="0" smtClean="0"/>
              <a:t>交通运输部办公厅关于切实做好清理规范公路水运工程建设领域保证金有关工作的通知</a:t>
            </a:r>
          </a:p>
          <a:p>
            <a:pPr algn="ctr"/>
            <a:r>
              <a:rPr lang="zh-CN" altLang="zh-CN" sz="2000" dirty="0" smtClean="0"/>
              <a:t>交办公路〔</a:t>
            </a:r>
            <a:r>
              <a:rPr lang="en-US" altLang="zh-CN" sz="2000" dirty="0" smtClean="0"/>
              <a:t>2016</a:t>
            </a:r>
            <a:r>
              <a:rPr lang="zh-CN" altLang="zh-CN" sz="2000" dirty="0" smtClean="0"/>
              <a:t>〕</a:t>
            </a:r>
            <a:r>
              <a:rPr lang="en-US" altLang="zh-CN" sz="2000" dirty="0" smtClean="0"/>
              <a:t>108</a:t>
            </a:r>
            <a:r>
              <a:rPr lang="zh-CN" altLang="zh-CN" sz="2000" dirty="0" smtClean="0"/>
              <a:t>号</a:t>
            </a:r>
          </a:p>
          <a:p>
            <a:pPr algn="ctr"/>
            <a:r>
              <a:rPr lang="en-US" altLang="zh-CN" sz="2000" dirty="0" smtClean="0"/>
              <a:t> </a:t>
            </a:r>
            <a:endParaRPr lang="zh-CN" altLang="zh-CN" sz="2000" dirty="0" smtClean="0"/>
          </a:p>
          <a:p>
            <a:pPr indent="457200"/>
            <a:r>
              <a:rPr lang="zh-CN" altLang="zh-CN" sz="2000" dirty="0" smtClean="0"/>
              <a:t>一、全面清理各类保证金。各省级交通运输主管部门要按照国务院统一部署，配合住房城乡建设和财政等有关部门，切实开展公路、水运工程建设领域保证金清理工作。</a:t>
            </a:r>
            <a:r>
              <a:rPr lang="zh-CN" altLang="zh-CN" sz="2000" dirty="0" smtClean="0">
                <a:solidFill>
                  <a:srgbClr val="FF0000"/>
                </a:solidFill>
              </a:rPr>
              <a:t>对建筑业企业在公路、水运工程建设中需缴纳的保证金，应严格限定在依法依规设立的投标保证金、履约保证金、工程质量保证金和农民工工资保证金（以下统称四项保证金）的范围内。其他保证金一律取消，停止收取。</a:t>
            </a:r>
            <a:r>
              <a:rPr lang="en-US" altLang="zh-CN" sz="2000" dirty="0" smtClean="0">
                <a:solidFill>
                  <a:srgbClr val="FF0000"/>
                </a:solidFill>
              </a:rPr>
              <a:t> </a:t>
            </a:r>
            <a:r>
              <a:rPr lang="en-US" altLang="zh-CN" sz="2000" dirty="0" smtClean="0"/>
              <a:t/>
            </a:r>
            <a:br>
              <a:rPr lang="en-US" altLang="zh-CN" sz="2000" dirty="0" smtClean="0"/>
            </a:br>
            <a:r>
              <a:rPr lang="zh-CN" altLang="zh-CN" sz="2000" dirty="0" smtClean="0"/>
              <a:t>　　二、转变保证金缴纳方式。对依法保留的投标保证金、履约保证金，从事公路、水运建设的工程企业可以银行保函的方式缴纳，相关行业管理机构、招标人、建设管理单位等不得强制规定或约定以现金形式缴纳。</a:t>
            </a:r>
            <a:endParaRPr kumimoji="0" lang="en-US" altLang="zh-CN" sz="2000" b="1" i="0" u="none" strike="noStrike" kern="1200" cap="none" spc="0" normalizeH="0" baseline="0" noProof="0" dirty="0" smtClean="0">
              <a:ln>
                <a:noFill/>
              </a:ln>
              <a:solidFill>
                <a:srgbClr val="FF0000"/>
              </a:solidFill>
              <a:effectLst/>
              <a:uLnTx/>
              <a:uFillTx/>
              <a:latin typeface="黑体" pitchFamily="49" charset="-122"/>
              <a:ea typeface="黑体" pitchFamily="49" charset="-122"/>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（五）关于各类保证金</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5" name="表格 4"/>
          <p:cNvGraphicFramePr>
            <a:graphicFrameLocks noGrp="1"/>
          </p:cNvGraphicFramePr>
          <p:nvPr/>
        </p:nvGraphicFramePr>
        <p:xfrm>
          <a:off x="1331639" y="1057300"/>
          <a:ext cx="7416824" cy="2829092"/>
        </p:xfrm>
        <a:graphic>
          <a:graphicData uri="http://schemas.openxmlformats.org/drawingml/2006/table">
            <a:tbl>
              <a:tblPr/>
              <a:tblGrid>
                <a:gridCol w="1853771"/>
                <a:gridCol w="1853771"/>
                <a:gridCol w="1854641"/>
                <a:gridCol w="1854641"/>
              </a:tblGrid>
              <a:tr h="286590">
                <a:tc>
                  <a:txBody>
                    <a:bodyPr/>
                    <a:lstStyle/>
                    <a:p>
                      <a:pPr algn="just">
                        <a:spcAft>
                          <a:spcPts val="0"/>
                        </a:spcAft>
                      </a:pPr>
                      <a:endParaRPr lang="en-US" sz="1800" b="1" kern="100" dirty="0">
                        <a:latin typeface="黑体" pitchFamily="49" charset="-122"/>
                        <a:ea typeface="黑体" pitchFamily="49" charset="-12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dirty="0">
                          <a:latin typeface="黑体" pitchFamily="49" charset="-122"/>
                          <a:ea typeface="黑体" pitchFamily="49" charset="-122"/>
                          <a:cs typeface="Times New Roman"/>
                        </a:rPr>
                        <a:t>施工</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dirty="0">
                          <a:latin typeface="黑体" pitchFamily="49" charset="-122"/>
                          <a:ea typeface="黑体" pitchFamily="49" charset="-122"/>
                          <a:cs typeface="Times New Roman"/>
                        </a:rPr>
                        <a:t>勘察设计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dirty="0">
                          <a:latin typeface="黑体" pitchFamily="49" charset="-122"/>
                          <a:ea typeface="黑体" pitchFamily="49" charset="-122"/>
                          <a:cs typeface="Times New Roman"/>
                        </a:rPr>
                        <a:t>监理</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1298">
                <a:tc>
                  <a:txBody>
                    <a:bodyPr/>
                    <a:lstStyle/>
                    <a:p>
                      <a:pPr algn="just">
                        <a:spcAft>
                          <a:spcPts val="0"/>
                        </a:spcAft>
                      </a:pPr>
                      <a:r>
                        <a:rPr lang="zh-CN" sz="1800" b="1" kern="100">
                          <a:latin typeface="黑体" pitchFamily="49" charset="-122"/>
                          <a:ea typeface="黑体" pitchFamily="49" charset="-122"/>
                          <a:cs typeface="Times New Roman"/>
                        </a:rPr>
                        <a:t>暂列金额</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altLang="en-US" sz="1800" b="1" kern="100" dirty="0" smtClean="0">
                          <a:latin typeface="黑体" pitchFamily="49" charset="-122"/>
                          <a:ea typeface="黑体" pitchFamily="49" charset="-122"/>
                          <a:cs typeface="Times New Roman"/>
                        </a:rPr>
                        <a:t>不宜超过</a:t>
                      </a:r>
                      <a:r>
                        <a:rPr lang="en-US" altLang="zh-CN" sz="1800" b="1" kern="100" dirty="0" smtClean="0">
                          <a:latin typeface="黑体" pitchFamily="49" charset="-122"/>
                          <a:ea typeface="黑体" pitchFamily="49" charset="-122"/>
                          <a:cs typeface="Times New Roman"/>
                        </a:rPr>
                        <a:t>3%</a:t>
                      </a:r>
                      <a:endParaRPr lang="zh-CN" sz="1800" b="1" kern="100" dirty="0">
                        <a:latin typeface="黑体" pitchFamily="49" charset="-122"/>
                        <a:ea typeface="黑体" pitchFamily="49" charset="-12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b="1" kern="100" dirty="0">
                          <a:latin typeface="黑体" pitchFamily="49" charset="-122"/>
                          <a:ea typeface="黑体" pitchFamily="49" charset="-122"/>
                          <a:cs typeface="Times New Roman"/>
                        </a:rPr>
                        <a:t>暂列金额的百分比宜控制在</a:t>
                      </a:r>
                      <a:r>
                        <a:rPr lang="en-US" sz="1800" b="1" kern="100" dirty="0">
                          <a:latin typeface="黑体" pitchFamily="49" charset="-122"/>
                          <a:ea typeface="黑体" pitchFamily="49" charset="-122"/>
                          <a:cs typeface="Times New Roman"/>
                        </a:rPr>
                        <a:t>5%</a:t>
                      </a:r>
                      <a:r>
                        <a:rPr lang="zh-CN" sz="1800" b="1" kern="100" dirty="0">
                          <a:latin typeface="黑体" pitchFamily="49" charset="-122"/>
                          <a:ea typeface="黑体" pitchFamily="49" charset="-122"/>
                          <a:cs typeface="Times New Roman"/>
                        </a:rPr>
                        <a:t>以内</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b="1" kern="100">
                          <a:latin typeface="黑体" pitchFamily="49" charset="-122"/>
                          <a:ea typeface="黑体" pitchFamily="49" charset="-122"/>
                          <a:cs typeface="Times New Roman"/>
                        </a:rPr>
                        <a:t>暂列金额的百分比宜控制在</a:t>
                      </a:r>
                      <a:r>
                        <a:rPr lang="en-US" sz="1800" b="1" kern="100">
                          <a:latin typeface="黑体" pitchFamily="49" charset="-122"/>
                          <a:ea typeface="黑体" pitchFamily="49" charset="-122"/>
                          <a:cs typeface="Times New Roman"/>
                        </a:rPr>
                        <a:t>5%</a:t>
                      </a:r>
                      <a:r>
                        <a:rPr lang="zh-CN" sz="1800" b="1" kern="100">
                          <a:latin typeface="黑体" pitchFamily="49" charset="-122"/>
                          <a:ea typeface="黑体" pitchFamily="49" charset="-122"/>
                          <a:cs typeface="Times New Roman"/>
                        </a:rPr>
                        <a:t>以内</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9542">
                <a:tc>
                  <a:txBody>
                    <a:bodyPr/>
                    <a:lstStyle/>
                    <a:p>
                      <a:pPr algn="just">
                        <a:spcAft>
                          <a:spcPts val="0"/>
                        </a:spcAft>
                      </a:pPr>
                      <a:r>
                        <a:rPr lang="zh-CN" sz="1800" b="1" kern="100">
                          <a:latin typeface="黑体" pitchFamily="49" charset="-122"/>
                          <a:ea typeface="黑体" pitchFamily="49" charset="-122"/>
                          <a:cs typeface="Times New Roman"/>
                        </a:rPr>
                        <a:t>质量保证金</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b="1" kern="100">
                          <a:latin typeface="黑体" pitchFamily="49" charset="-122"/>
                          <a:ea typeface="黑体" pitchFamily="49" charset="-122"/>
                          <a:cs typeface="Times New Roman"/>
                        </a:rPr>
                        <a:t>最高不超过</a:t>
                      </a:r>
                      <a:r>
                        <a:rPr lang="en-US" sz="1800" b="1" kern="100">
                          <a:latin typeface="黑体" pitchFamily="49" charset="-122"/>
                          <a:ea typeface="黑体" pitchFamily="49" charset="-122"/>
                          <a:cs typeface="Times New Roman"/>
                        </a:rPr>
                        <a:t>3%</a:t>
                      </a:r>
                      <a:endParaRPr lang="zh-CN" sz="1800" b="1" kern="100">
                        <a:latin typeface="黑体" pitchFamily="49" charset="-122"/>
                        <a:ea typeface="黑体" pitchFamily="49" charset="-12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b="1" kern="100" dirty="0">
                          <a:latin typeface="黑体" pitchFamily="49" charset="-122"/>
                          <a:ea typeface="黑体" pitchFamily="49" charset="-122"/>
                          <a:cs typeface="Times New Roman"/>
                        </a:rPr>
                        <a:t>最高不超过</a:t>
                      </a:r>
                      <a:r>
                        <a:rPr lang="en-US" sz="1800" b="1" kern="100" dirty="0">
                          <a:latin typeface="黑体" pitchFamily="49" charset="-122"/>
                          <a:ea typeface="黑体" pitchFamily="49" charset="-122"/>
                          <a:cs typeface="Times New Roman"/>
                        </a:rPr>
                        <a:t>3%</a:t>
                      </a:r>
                      <a:endParaRPr lang="zh-CN" sz="1800" b="1" kern="100" dirty="0">
                        <a:latin typeface="黑体" pitchFamily="49" charset="-122"/>
                        <a:ea typeface="黑体" pitchFamily="49" charset="-12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1800" b="1" kern="100" dirty="0" smtClean="0">
                          <a:latin typeface="黑体" pitchFamily="49" charset="-122"/>
                          <a:ea typeface="黑体" pitchFamily="49" charset="-122"/>
                        </a:rPr>
                        <a:t>不要求</a:t>
                      </a:r>
                      <a:r>
                        <a:rPr lang="zh-CN" sz="1800" b="1" kern="100" dirty="0">
                          <a:latin typeface="黑体" pitchFamily="49" charset="-122"/>
                          <a:ea typeface="黑体" pitchFamily="49" charset="-122"/>
                        </a:rPr>
                        <a:t>监理人提交质量保证金，有缺陷责任期</a:t>
                      </a:r>
                      <a:r>
                        <a:rPr lang="zh-CN" sz="1800" b="1" kern="100" dirty="0" smtClean="0">
                          <a:latin typeface="黑体" pitchFamily="49" charset="-122"/>
                          <a:ea typeface="黑体" pitchFamily="49" charset="-122"/>
                        </a:rPr>
                        <a:t>保函——</a:t>
                      </a:r>
                      <a:r>
                        <a:rPr lang="zh-CN" sz="1800" b="1" kern="100" dirty="0">
                          <a:latin typeface="黑体" pitchFamily="49" charset="-122"/>
                          <a:ea typeface="黑体" pitchFamily="49" charset="-122"/>
                        </a:rPr>
                        <a:t>合同金额</a:t>
                      </a:r>
                      <a:r>
                        <a:rPr lang="zh-CN" sz="1800" b="1" kern="100" dirty="0" smtClean="0">
                          <a:latin typeface="黑体" pitchFamily="49" charset="-122"/>
                          <a:ea typeface="黑体" pitchFamily="49" charset="-122"/>
                        </a:rPr>
                        <a:t>的</a:t>
                      </a:r>
                      <a:r>
                        <a:rPr lang="en-US" sz="1800" b="1" kern="100" dirty="0" smtClean="0">
                          <a:latin typeface="黑体" pitchFamily="49" charset="-122"/>
                          <a:ea typeface="黑体" pitchFamily="49" charset="-122"/>
                        </a:rPr>
                        <a:t>3%</a:t>
                      </a:r>
                      <a:endParaRPr lang="zh-CN" sz="1800" b="1" kern="100" dirty="0">
                        <a:latin typeface="黑体" pitchFamily="49" charset="-122"/>
                        <a:ea typeface="黑体" pitchFamily="49"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（五）关于各类保证金</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Rectangle 3"/>
          <p:cNvSpPr txBox="1">
            <a:spLocks noChangeArrowheads="1"/>
          </p:cNvSpPr>
          <p:nvPr/>
        </p:nvSpPr>
        <p:spPr>
          <a:xfrm>
            <a:off x="827584" y="1057300"/>
            <a:ext cx="7776864" cy="4300537"/>
          </a:xfrm>
          <a:prstGeom prst="rect">
            <a:avLst/>
          </a:prstGeom>
        </p:spPr>
        <p:txBody>
          <a:bodyPr/>
          <a:lstStyle/>
          <a:p>
            <a:pPr algn="ctr"/>
            <a:r>
              <a:rPr lang="zh-CN" altLang="zh-CN" sz="2000" b="1" dirty="0" smtClean="0"/>
              <a:t>住房城乡建设部 财政部关于印发建设工程</a:t>
            </a:r>
            <a:endParaRPr lang="en-US" altLang="zh-CN" sz="2000" b="1" dirty="0" smtClean="0"/>
          </a:p>
          <a:p>
            <a:pPr algn="ctr"/>
            <a:r>
              <a:rPr lang="zh-CN" altLang="zh-CN" sz="2000" b="1" dirty="0" smtClean="0"/>
              <a:t>质量保证金管理办法的通</a:t>
            </a:r>
            <a:r>
              <a:rPr lang="zh-CN" altLang="en-US" sz="2000" b="1" dirty="0" smtClean="0"/>
              <a:t>知</a:t>
            </a:r>
            <a:endParaRPr lang="zh-CN" altLang="zh-CN" sz="2000" b="1" dirty="0" smtClean="0"/>
          </a:p>
          <a:p>
            <a:pPr algn="ctr"/>
            <a:r>
              <a:rPr lang="zh-CN" altLang="zh-CN" sz="2000" dirty="0" smtClean="0"/>
              <a:t>建质</a:t>
            </a:r>
            <a:r>
              <a:rPr lang="en-US" altLang="zh-CN" sz="2000" dirty="0" smtClean="0"/>
              <a:t>[2017]138</a:t>
            </a:r>
            <a:r>
              <a:rPr lang="zh-CN" altLang="zh-CN" sz="2000" dirty="0" smtClean="0"/>
              <a:t>号</a:t>
            </a:r>
          </a:p>
          <a:p>
            <a:pPr algn="ctr"/>
            <a:r>
              <a:rPr lang="en-US" altLang="zh-CN" sz="2000" dirty="0" smtClean="0"/>
              <a:t> </a:t>
            </a:r>
            <a:endParaRPr lang="zh-CN" altLang="zh-CN" sz="2000" dirty="0" smtClean="0"/>
          </a:p>
          <a:p>
            <a:pPr indent="457200"/>
            <a:r>
              <a:rPr lang="zh-CN" altLang="zh-CN" dirty="0" smtClean="0"/>
              <a:t>第二条　缺陷责任期一般为</a:t>
            </a:r>
            <a:r>
              <a:rPr lang="en-US" altLang="zh-CN" dirty="0" smtClean="0"/>
              <a:t>1</a:t>
            </a:r>
            <a:r>
              <a:rPr lang="zh-CN" altLang="zh-CN" dirty="0" smtClean="0"/>
              <a:t>年，最长不超过</a:t>
            </a:r>
            <a:r>
              <a:rPr lang="en-US" altLang="zh-CN" dirty="0" smtClean="0"/>
              <a:t>2</a:t>
            </a:r>
            <a:r>
              <a:rPr lang="zh-CN" altLang="zh-CN" dirty="0" smtClean="0"/>
              <a:t>年，由发、承包双方在合同中约定。</a:t>
            </a:r>
            <a:endParaRPr lang="en-US" altLang="zh-CN" dirty="0" smtClean="0"/>
          </a:p>
          <a:p>
            <a:pPr indent="457200"/>
            <a:r>
              <a:rPr lang="zh-CN" altLang="zh-CN" dirty="0" smtClean="0"/>
              <a:t>第三条　发包人应当在招标文件中明确保证金预留、返还等内容，并与承包人在合同条款中对涉及保证金的下列事项进行约定：</a:t>
            </a:r>
          </a:p>
          <a:p>
            <a:r>
              <a:rPr lang="zh-CN" altLang="zh-CN" dirty="0" smtClean="0"/>
              <a:t>　　（一）保证金预留、返还方式；</a:t>
            </a:r>
          </a:p>
          <a:p>
            <a:r>
              <a:rPr lang="zh-CN" altLang="zh-CN" dirty="0" smtClean="0"/>
              <a:t>　　（二）保证金预留比例、期限；</a:t>
            </a:r>
          </a:p>
          <a:p>
            <a:r>
              <a:rPr lang="zh-CN" altLang="zh-CN" dirty="0" smtClean="0"/>
              <a:t>　　（三）保证金是否计付利息，如计付利息，利息的计算方式；</a:t>
            </a:r>
          </a:p>
          <a:p>
            <a:r>
              <a:rPr lang="zh-CN" altLang="zh-CN" dirty="0" smtClean="0"/>
              <a:t>　　（四）缺陷责任期的期限及计算方式；</a:t>
            </a:r>
          </a:p>
          <a:p>
            <a:r>
              <a:rPr lang="zh-CN" altLang="zh-CN" dirty="0" smtClean="0"/>
              <a:t>　　（五）保证金预留、返还及工程维修质量、费用等争议的处理程序；</a:t>
            </a:r>
          </a:p>
          <a:p>
            <a:r>
              <a:rPr lang="zh-CN" altLang="zh-CN" dirty="0" smtClean="0"/>
              <a:t>　　（六）缺陷责任期内出现缺陷的索赔方式；</a:t>
            </a:r>
          </a:p>
          <a:p>
            <a:r>
              <a:rPr lang="zh-CN" altLang="zh-CN" dirty="0" smtClean="0"/>
              <a:t>　　（七）逾期返还保证金的违约金支付办法及违约责任。</a:t>
            </a:r>
            <a:endParaRPr lang="en-US" altLang="zh-CN" sz="2000" dirty="0" smtClean="0"/>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（五）关于各类保证金</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Rectangle 3"/>
          <p:cNvSpPr txBox="1">
            <a:spLocks noChangeArrowheads="1"/>
          </p:cNvSpPr>
          <p:nvPr/>
        </p:nvSpPr>
        <p:spPr>
          <a:xfrm>
            <a:off x="827584" y="1057300"/>
            <a:ext cx="7776864" cy="4300537"/>
          </a:xfrm>
          <a:prstGeom prst="rect">
            <a:avLst/>
          </a:prstGeom>
        </p:spPr>
        <p:txBody>
          <a:bodyPr/>
          <a:lstStyle/>
          <a:p>
            <a:pPr algn="ctr"/>
            <a:r>
              <a:rPr lang="zh-CN" altLang="zh-CN" sz="2000" b="1" dirty="0" smtClean="0"/>
              <a:t>住房城乡建设部 财政部关于印发建设工程</a:t>
            </a:r>
            <a:endParaRPr lang="en-US" altLang="zh-CN" sz="2000" b="1" dirty="0" smtClean="0"/>
          </a:p>
          <a:p>
            <a:pPr algn="ctr"/>
            <a:r>
              <a:rPr lang="zh-CN" altLang="zh-CN" sz="2000" b="1" dirty="0" smtClean="0"/>
              <a:t>质量保证金管理办法的通</a:t>
            </a:r>
            <a:r>
              <a:rPr lang="zh-CN" altLang="en-US" sz="2000" b="1" dirty="0" smtClean="0"/>
              <a:t>知</a:t>
            </a:r>
            <a:endParaRPr lang="zh-CN" altLang="zh-CN" sz="2000" b="1" dirty="0" smtClean="0"/>
          </a:p>
          <a:p>
            <a:pPr algn="ctr"/>
            <a:r>
              <a:rPr lang="zh-CN" altLang="zh-CN" sz="2000" dirty="0" smtClean="0"/>
              <a:t>建质</a:t>
            </a:r>
            <a:r>
              <a:rPr lang="en-US" altLang="zh-CN" sz="2000" dirty="0" smtClean="0"/>
              <a:t>[2017]138</a:t>
            </a:r>
            <a:r>
              <a:rPr lang="zh-CN" altLang="zh-CN" sz="2000" dirty="0" smtClean="0"/>
              <a:t>号</a:t>
            </a:r>
          </a:p>
          <a:p>
            <a:pPr algn="ctr"/>
            <a:r>
              <a:rPr lang="en-US" altLang="zh-CN" sz="2000" dirty="0" smtClean="0"/>
              <a:t> </a:t>
            </a:r>
            <a:endParaRPr lang="zh-CN" altLang="zh-CN" sz="2000" dirty="0" smtClean="0"/>
          </a:p>
          <a:p>
            <a:r>
              <a:rPr lang="en-US" altLang="zh-CN" sz="2000" dirty="0" smtClean="0"/>
              <a:t>       </a:t>
            </a:r>
            <a:r>
              <a:rPr lang="zh-CN" altLang="zh-CN" sz="2000" dirty="0" smtClean="0"/>
              <a:t>第五条　推行银行保函制度，承包人可以银行保函替代预留保证金。</a:t>
            </a:r>
          </a:p>
          <a:p>
            <a:r>
              <a:rPr lang="zh-CN" altLang="zh-CN" sz="2000" dirty="0" smtClean="0"/>
              <a:t>　　第六条　在工程项目竣工前，已经缴纳履约保证金的，发包人不得同时预留工程质量保证金。</a:t>
            </a:r>
          </a:p>
          <a:p>
            <a:r>
              <a:rPr lang="zh-CN" altLang="zh-CN" sz="2000" dirty="0" smtClean="0"/>
              <a:t>　　采用工程质量保证担保、工程质量保险等其他保证方式的，发包人不得再预留保证金。</a:t>
            </a:r>
          </a:p>
          <a:p>
            <a:r>
              <a:rPr lang="zh-CN" altLang="zh-CN" sz="2000" dirty="0" smtClean="0"/>
              <a:t>　　第七条　发包人应按照合同约定方式预留保证金，保证金总预留比例不得高于工程价款结算总额的</a:t>
            </a:r>
            <a:r>
              <a:rPr lang="en-US" altLang="zh-CN" sz="2000" dirty="0" smtClean="0"/>
              <a:t>3%</a:t>
            </a:r>
            <a:r>
              <a:rPr lang="zh-CN" altLang="zh-CN" sz="2000" dirty="0" smtClean="0"/>
              <a:t>。合同约定由承包人以银行保函替代预留保证金的，保函金额不得高于工程价款结算总额的</a:t>
            </a:r>
            <a:r>
              <a:rPr lang="en-US" altLang="zh-CN" sz="2000" dirty="0" smtClean="0"/>
              <a:t>3%</a:t>
            </a:r>
            <a:r>
              <a:rPr lang="zh-CN" altLang="zh-CN" sz="2000" dirty="0" smtClean="0"/>
              <a:t>。</a:t>
            </a:r>
            <a:endParaRPr lang="en-US" altLang="zh-CN" sz="2000" dirty="0" smtClean="0"/>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（六）关于质量要求和安全目标</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zh-CN" altLang="en-US" b="1" dirty="0" smtClean="0">
                <a:latin typeface="黑体" pitchFamily="49" charset="-122"/>
                <a:ea typeface="黑体" pitchFamily="49" charset="-122"/>
              </a:rPr>
              <a:t>在施工、勘察设计和监理标准文件中均设置了质量要求和安全目标。</a:t>
            </a:r>
            <a:endParaRPr lang="zh-CN" altLang="zh-CN" b="1" dirty="0" smtClean="0">
              <a:latin typeface="黑体" pitchFamily="49" charset="-122"/>
              <a:ea typeface="黑体" pitchFamily="49" charset="-122"/>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（七）关于增值税</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en-US" altLang="zh-CN" b="1" dirty="0" smtClean="0">
                <a:latin typeface="黑体" pitchFamily="49" charset="-122"/>
                <a:ea typeface="黑体" pitchFamily="49" charset="-122"/>
              </a:rPr>
              <a:t>1</a:t>
            </a:r>
            <a:r>
              <a:rPr lang="zh-CN" altLang="en-US" b="1" dirty="0" smtClean="0">
                <a:latin typeface="黑体" pitchFamily="49" charset="-122"/>
                <a:ea typeface="黑体" pitchFamily="49" charset="-122"/>
              </a:rPr>
              <a:t>、“增值税”不单独列出，在工程量清单中各工程子目的综合单价中予以考虑。</a:t>
            </a:r>
          </a:p>
          <a:p>
            <a:pPr marL="0" indent="360000" algn="just">
              <a:buNone/>
            </a:pPr>
            <a:r>
              <a:rPr lang="en-US" altLang="zh-CN" b="1" dirty="0" smtClean="0">
                <a:latin typeface="黑体" pitchFamily="49" charset="-122"/>
                <a:ea typeface="黑体" pitchFamily="49" charset="-122"/>
              </a:rPr>
              <a:t>2</a:t>
            </a:r>
            <a:r>
              <a:rPr lang="zh-CN" altLang="en-US" b="1" dirty="0" smtClean="0">
                <a:latin typeface="黑体" pitchFamily="49" charset="-122"/>
                <a:ea typeface="黑体" pitchFamily="49" charset="-122"/>
              </a:rPr>
              <a:t>、评标价计算过程中不扣减增值税。</a:t>
            </a:r>
            <a:endParaRPr lang="en-US" altLang="zh-CN" b="1" dirty="0" smtClean="0">
              <a:latin typeface="黑体" pitchFamily="49" charset="-122"/>
              <a:ea typeface="黑体" pitchFamily="49" charset="-122"/>
            </a:endParaRPr>
          </a:p>
          <a:p>
            <a:pPr marL="0" indent="360000" algn="just">
              <a:buNone/>
            </a:pPr>
            <a:r>
              <a:rPr lang="en-US" altLang="zh-CN" b="1" dirty="0" smtClean="0">
                <a:latin typeface="黑体" pitchFamily="49" charset="-122"/>
                <a:ea typeface="黑体" pitchFamily="49" charset="-122"/>
              </a:rPr>
              <a:t>3</a:t>
            </a:r>
            <a:r>
              <a:rPr lang="zh-CN" altLang="en-US" b="1" dirty="0" smtClean="0">
                <a:latin typeface="黑体" pitchFamily="49" charset="-122"/>
                <a:ea typeface="黑体" pitchFamily="49" charset="-122"/>
              </a:rPr>
              <a:t>、合同条款中规定：承包人提交了合格的增值税专用发票后，发包人进行付款。</a:t>
            </a:r>
            <a:endParaRPr lang="zh-CN" altLang="zh-CN" b="1" dirty="0" smtClean="0">
              <a:latin typeface="黑体" pitchFamily="49" charset="-122"/>
              <a:ea typeface="黑体" pitchFamily="49" charset="-122"/>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（八）关于评标基准价的计算</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zh-CN" altLang="zh-CN" sz="2400" b="1" dirty="0" smtClean="0">
                <a:latin typeface="黑体" pitchFamily="49" charset="-122"/>
                <a:ea typeface="黑体" pitchFamily="49" charset="-122"/>
              </a:rPr>
              <a:t>在投标人须知正文中补充如下条款：</a:t>
            </a:r>
          </a:p>
          <a:p>
            <a:pPr marL="0" indent="360000" algn="just">
              <a:buNone/>
            </a:pPr>
            <a:r>
              <a:rPr lang="zh-CN" altLang="zh-CN" sz="2400" b="1" dirty="0" smtClean="0">
                <a:latin typeface="黑体" pitchFamily="49" charset="-122"/>
                <a:ea typeface="黑体" pitchFamily="49" charset="-122"/>
              </a:rPr>
              <a:t>在投标文件第二个信封（报价文件）开标现场，招标人将按评标办法规定的原则计算并宣布评标基准价。</a:t>
            </a:r>
            <a:r>
              <a:rPr lang="zh-CN" altLang="zh-CN" sz="2800" b="1" dirty="0" smtClean="0">
                <a:solidFill>
                  <a:srgbClr val="FF0000"/>
                </a:solidFill>
                <a:latin typeface="黑体" pitchFamily="49" charset="-122"/>
                <a:ea typeface="黑体" pitchFamily="49" charset="-122"/>
              </a:rPr>
              <a:t>若招标人发现投标文件出现以下任一情况，其投标报价将不再参加评标基准价的计算：</a:t>
            </a:r>
          </a:p>
          <a:p>
            <a:pPr marL="0" indent="360000" algn="just">
              <a:buNone/>
            </a:pPr>
            <a:r>
              <a:rPr lang="en-US" altLang="zh-CN" sz="2400" b="1" dirty="0" smtClean="0">
                <a:latin typeface="黑体" pitchFamily="49" charset="-122"/>
                <a:ea typeface="黑体" pitchFamily="49" charset="-122"/>
              </a:rPr>
              <a:t>(1)</a:t>
            </a:r>
            <a:r>
              <a:rPr lang="zh-CN" altLang="zh-CN" sz="2400" b="1" dirty="0" smtClean="0">
                <a:latin typeface="黑体" pitchFamily="49" charset="-122"/>
                <a:ea typeface="黑体" pitchFamily="49" charset="-122"/>
              </a:rPr>
              <a:t>未在投标函上填写投标总价；</a:t>
            </a:r>
          </a:p>
          <a:p>
            <a:pPr marL="0" indent="360000" algn="just">
              <a:buNone/>
            </a:pPr>
            <a:r>
              <a:rPr lang="en-US" altLang="zh-CN" sz="2400" b="1" dirty="0" smtClean="0">
                <a:latin typeface="黑体" pitchFamily="49" charset="-122"/>
                <a:ea typeface="黑体" pitchFamily="49" charset="-122"/>
              </a:rPr>
              <a:t>(2)</a:t>
            </a:r>
            <a:r>
              <a:rPr lang="zh-CN" altLang="zh-CN" sz="2400" b="1" dirty="0" smtClean="0">
                <a:latin typeface="黑体" pitchFamily="49" charset="-122"/>
                <a:ea typeface="黑体" pitchFamily="49" charset="-122"/>
              </a:rPr>
              <a:t>投标报价超出招标人公布的最高投标限价</a:t>
            </a:r>
            <a:r>
              <a:rPr lang="en-US" altLang="zh-CN" sz="2400" b="1" dirty="0" smtClean="0">
                <a:latin typeface="黑体" pitchFamily="49" charset="-122"/>
                <a:ea typeface="黑体" pitchFamily="49" charset="-122"/>
              </a:rPr>
              <a:t>(</a:t>
            </a:r>
            <a:r>
              <a:rPr lang="zh-CN" altLang="zh-CN" sz="2400" b="1" dirty="0" smtClean="0">
                <a:latin typeface="黑体" pitchFamily="49" charset="-122"/>
                <a:ea typeface="黑体" pitchFamily="49" charset="-122"/>
              </a:rPr>
              <a:t>如有</a:t>
            </a:r>
            <a:r>
              <a:rPr lang="en-US" altLang="zh-CN" sz="2400" b="1" dirty="0" smtClean="0">
                <a:latin typeface="黑体" pitchFamily="49" charset="-122"/>
                <a:ea typeface="黑体" pitchFamily="49" charset="-122"/>
              </a:rPr>
              <a:t>)</a:t>
            </a:r>
            <a:r>
              <a:rPr lang="zh-CN" altLang="zh-CN" sz="2400" b="1" dirty="0" smtClean="0">
                <a:latin typeface="黑体" pitchFamily="49" charset="-122"/>
                <a:ea typeface="黑体" pitchFamily="49" charset="-122"/>
              </a:rPr>
              <a:t>；</a:t>
            </a:r>
          </a:p>
          <a:p>
            <a:pPr marL="0" indent="360000" algn="just">
              <a:buNone/>
            </a:pPr>
            <a:r>
              <a:rPr lang="en-US" altLang="zh-CN" sz="2400" b="1" dirty="0" smtClean="0">
                <a:latin typeface="黑体" pitchFamily="49" charset="-122"/>
                <a:ea typeface="黑体" pitchFamily="49" charset="-122"/>
              </a:rPr>
              <a:t>(3)</a:t>
            </a:r>
            <a:r>
              <a:rPr lang="zh-CN" altLang="zh-CN" sz="2400" b="1" dirty="0" smtClean="0">
                <a:latin typeface="黑体" pitchFamily="49" charset="-122"/>
                <a:ea typeface="黑体" pitchFamily="49" charset="-122"/>
              </a:rPr>
              <a:t>投标报价中报价的大写金额无法确定具体数值；</a:t>
            </a:r>
          </a:p>
          <a:p>
            <a:pPr marL="0" indent="360000" algn="just">
              <a:buNone/>
            </a:pPr>
            <a:r>
              <a:rPr lang="en-US" altLang="zh-CN" sz="2400" b="1" dirty="0" smtClean="0">
                <a:latin typeface="黑体" pitchFamily="49" charset="-122"/>
                <a:ea typeface="黑体" pitchFamily="49" charset="-122"/>
              </a:rPr>
              <a:t>(4)</a:t>
            </a:r>
            <a:r>
              <a:rPr lang="zh-CN" altLang="zh-CN" sz="2400" b="1" dirty="0" smtClean="0">
                <a:latin typeface="黑体" pitchFamily="49" charset="-122"/>
                <a:ea typeface="黑体" pitchFamily="49" charset="-122"/>
              </a:rPr>
              <a:t>投标函上填写的标段号与外包装的标段号不一致。</a:t>
            </a: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（八）关于评标基准价的计算</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zh-CN" altLang="zh-CN" sz="2400" b="1" dirty="0" smtClean="0">
                <a:latin typeface="黑体" pitchFamily="49" charset="-122"/>
                <a:ea typeface="黑体" pitchFamily="49" charset="-122"/>
              </a:rPr>
              <a:t>在投标人须知正文中补充如下条款：</a:t>
            </a:r>
          </a:p>
          <a:p>
            <a:pPr marL="0" indent="360000" algn="just">
              <a:buNone/>
            </a:pPr>
            <a:r>
              <a:rPr lang="zh-CN" altLang="zh-CN" sz="2400" b="1" dirty="0" smtClean="0">
                <a:latin typeface="黑体" pitchFamily="49" charset="-122"/>
                <a:ea typeface="黑体" pitchFamily="49" charset="-122"/>
              </a:rPr>
              <a:t>如果投标人认为某一标段的评标基准价计算有误，有权在开标现场提出，经招标人当场核实确认之后，可重新宣布评标基准价。</a:t>
            </a:r>
            <a:r>
              <a:rPr lang="zh-CN" altLang="zh-CN" sz="2800" b="1" dirty="0" smtClean="0">
                <a:solidFill>
                  <a:srgbClr val="FF0000"/>
                </a:solidFill>
                <a:latin typeface="黑体" pitchFamily="49" charset="-122"/>
                <a:ea typeface="黑体" pitchFamily="49" charset="-122"/>
              </a:rPr>
              <a:t>确认后的评标基准价在整个评标期间保持不变，除计算有误经评标委员会修正外，不随任何因素发生变化。</a:t>
            </a: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（八）关于评标基准价的计算</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zh-CN" altLang="en-US" sz="2000" b="1" u="sng" dirty="0" smtClean="0">
                <a:latin typeface="黑体" pitchFamily="49" charset="-122"/>
                <a:ea typeface="黑体" pitchFamily="49" charset="-122"/>
              </a:rPr>
              <a:t>对于施工招标（合理低价法和综合评分法）：</a:t>
            </a:r>
            <a:endParaRPr lang="en-US" altLang="zh-CN" sz="2000" b="1" u="sng" dirty="0" smtClean="0">
              <a:latin typeface="黑体" pitchFamily="49" charset="-122"/>
              <a:ea typeface="黑体" pitchFamily="49" charset="-122"/>
            </a:endParaRPr>
          </a:p>
          <a:p>
            <a:pPr marL="0" indent="360000" algn="just">
              <a:lnSpc>
                <a:spcPts val="2000"/>
              </a:lnSpc>
              <a:spcBef>
                <a:spcPts val="1200"/>
              </a:spcBef>
              <a:spcAft>
                <a:spcPts val="0"/>
              </a:spcAft>
              <a:buNone/>
            </a:pPr>
            <a:r>
              <a:rPr lang="zh-CN" altLang="zh-CN" sz="2000" b="1" dirty="0" smtClean="0">
                <a:latin typeface="黑体" pitchFamily="49" charset="-122"/>
                <a:ea typeface="黑体" pitchFamily="49" charset="-122"/>
              </a:rPr>
              <a:t>评标基准价的计算：</a:t>
            </a:r>
          </a:p>
          <a:p>
            <a:pPr marL="0" indent="360000" algn="just">
              <a:lnSpc>
                <a:spcPts val="2000"/>
              </a:lnSpc>
              <a:spcAft>
                <a:spcPts val="0"/>
              </a:spcAft>
              <a:buNone/>
            </a:pPr>
            <a:r>
              <a:rPr lang="zh-CN" altLang="zh-CN" sz="2000" b="1" dirty="0" smtClean="0">
                <a:latin typeface="黑体" pitchFamily="49" charset="-122"/>
                <a:ea typeface="黑体" pitchFamily="49" charset="-122"/>
              </a:rPr>
              <a:t>在开标现场，招标人将当场计算并宣布评标基准价。</a:t>
            </a:r>
          </a:p>
          <a:p>
            <a:pPr marL="0" indent="360000" algn="just">
              <a:lnSpc>
                <a:spcPts val="2000"/>
              </a:lnSpc>
              <a:spcAft>
                <a:spcPts val="0"/>
              </a:spcAft>
              <a:buNone/>
            </a:pPr>
            <a:r>
              <a:rPr lang="zh-CN" altLang="zh-CN" sz="2000" b="1" dirty="0" smtClean="0">
                <a:latin typeface="黑体" pitchFamily="49" charset="-122"/>
                <a:ea typeface="黑体" pitchFamily="49" charset="-122"/>
              </a:rPr>
              <a:t>（</a:t>
            </a:r>
            <a:r>
              <a:rPr lang="en-US" altLang="zh-CN" sz="2000" b="1" dirty="0" smtClean="0">
                <a:latin typeface="黑体" pitchFamily="49" charset="-122"/>
                <a:ea typeface="黑体" pitchFamily="49" charset="-122"/>
              </a:rPr>
              <a:t>1</a:t>
            </a:r>
            <a:r>
              <a:rPr lang="zh-CN" altLang="zh-CN" sz="2000" b="1" dirty="0" smtClean="0">
                <a:latin typeface="黑体" pitchFamily="49" charset="-122"/>
                <a:ea typeface="黑体" pitchFamily="49" charset="-122"/>
              </a:rPr>
              <a:t>）评标价的确定：</a:t>
            </a:r>
          </a:p>
          <a:p>
            <a:pPr marL="0" indent="360000" algn="just">
              <a:lnSpc>
                <a:spcPts val="2000"/>
              </a:lnSpc>
              <a:spcAft>
                <a:spcPts val="0"/>
              </a:spcAft>
              <a:buNone/>
            </a:pPr>
            <a:r>
              <a:rPr lang="zh-CN" altLang="zh-CN" sz="2000" b="1" dirty="0" smtClean="0">
                <a:latin typeface="黑体" pitchFamily="49" charset="-122"/>
                <a:ea typeface="黑体" pitchFamily="49" charset="-122"/>
              </a:rPr>
              <a:t>方法一：评标价＝投标函文字报价</a:t>
            </a:r>
          </a:p>
          <a:p>
            <a:pPr marL="0" indent="360000" algn="just">
              <a:lnSpc>
                <a:spcPts val="2000"/>
              </a:lnSpc>
              <a:spcAft>
                <a:spcPts val="0"/>
              </a:spcAft>
              <a:buNone/>
            </a:pPr>
            <a:r>
              <a:rPr lang="zh-CN" altLang="zh-CN" sz="2000" b="1" dirty="0" smtClean="0">
                <a:latin typeface="黑体" pitchFamily="49" charset="-122"/>
                <a:ea typeface="黑体" pitchFamily="49" charset="-122"/>
              </a:rPr>
              <a:t>方法二：评标价＝投标函文字报价－暂估价－暂列金额（不含计日工总额） </a:t>
            </a:r>
          </a:p>
          <a:p>
            <a:pPr marL="0" indent="360000" algn="just">
              <a:lnSpc>
                <a:spcPts val="2000"/>
              </a:lnSpc>
              <a:spcAft>
                <a:spcPts val="0"/>
              </a:spcAft>
              <a:buNone/>
            </a:pPr>
            <a:r>
              <a:rPr lang="zh-CN" altLang="zh-CN" sz="2000" b="1" dirty="0" smtClean="0">
                <a:latin typeface="黑体" pitchFamily="49" charset="-122"/>
                <a:ea typeface="黑体" pitchFamily="49" charset="-122"/>
              </a:rPr>
              <a:t>方法三：</a:t>
            </a:r>
            <a:r>
              <a:rPr lang="en-US" altLang="zh-CN" sz="2000" b="1" dirty="0" smtClean="0">
                <a:latin typeface="黑体" pitchFamily="49" charset="-122"/>
                <a:ea typeface="黑体" pitchFamily="49" charset="-122"/>
              </a:rPr>
              <a:t>……</a:t>
            </a:r>
            <a:endParaRPr lang="zh-CN" altLang="zh-CN" sz="2000" b="1" dirty="0" smtClean="0">
              <a:latin typeface="黑体" pitchFamily="49" charset="-122"/>
              <a:ea typeface="黑体" pitchFamily="49" charset="-122"/>
            </a:endParaRPr>
          </a:p>
          <a:p>
            <a:pPr marL="0" indent="360000" algn="just">
              <a:lnSpc>
                <a:spcPts val="2000"/>
              </a:lnSpc>
              <a:spcAft>
                <a:spcPts val="0"/>
              </a:spcAft>
              <a:buNone/>
            </a:pPr>
            <a:r>
              <a:rPr lang="zh-CN" altLang="zh-CN" sz="2000" b="1" dirty="0" smtClean="0">
                <a:latin typeface="黑体" pitchFamily="49" charset="-122"/>
                <a:ea typeface="黑体" pitchFamily="49" charset="-122"/>
              </a:rPr>
              <a:t>（</a:t>
            </a:r>
            <a:r>
              <a:rPr lang="en-US" altLang="zh-CN" sz="2000" b="1" dirty="0" smtClean="0">
                <a:latin typeface="黑体" pitchFamily="49" charset="-122"/>
                <a:ea typeface="黑体" pitchFamily="49" charset="-122"/>
              </a:rPr>
              <a:t>2</a:t>
            </a:r>
            <a:r>
              <a:rPr lang="zh-CN" altLang="zh-CN" sz="2000" b="1" dirty="0" smtClean="0">
                <a:latin typeface="黑体" pitchFamily="49" charset="-122"/>
                <a:ea typeface="黑体" pitchFamily="49" charset="-122"/>
              </a:rPr>
              <a:t>）评标价平均值的计算：</a:t>
            </a:r>
          </a:p>
          <a:p>
            <a:pPr marL="0" indent="360000" algn="just">
              <a:lnSpc>
                <a:spcPts val="2000"/>
              </a:lnSpc>
              <a:spcAft>
                <a:spcPts val="0"/>
              </a:spcAft>
              <a:buNone/>
            </a:pPr>
            <a:r>
              <a:rPr lang="zh-CN" altLang="zh-CN" sz="2000" b="1" dirty="0" smtClean="0">
                <a:latin typeface="黑体" pitchFamily="49" charset="-122"/>
                <a:ea typeface="黑体" pitchFamily="49" charset="-122"/>
              </a:rPr>
              <a:t>除按第二章“投标人须知”第</a:t>
            </a:r>
            <a:r>
              <a:rPr lang="en-US" altLang="zh-CN" sz="2000" b="1" dirty="0" smtClean="0">
                <a:latin typeface="黑体" pitchFamily="49" charset="-122"/>
                <a:ea typeface="黑体" pitchFamily="49" charset="-122"/>
              </a:rPr>
              <a:t>5.2.4</a:t>
            </a:r>
            <a:r>
              <a:rPr lang="zh-CN" altLang="zh-CN" sz="2000" b="1" dirty="0" smtClean="0">
                <a:latin typeface="黑体" pitchFamily="49" charset="-122"/>
                <a:ea typeface="黑体" pitchFamily="49" charset="-122"/>
              </a:rPr>
              <a:t>项规定开标现场被宣布为不进入评标基准价计算的投标报价之外，所有投标人的评标价去掉一个最高值和一个最低值后的算术平均值即为评标价平均值（如果参与评标价平均值计算的有效投标人少于</a:t>
            </a:r>
            <a:r>
              <a:rPr lang="en-US" altLang="zh-CN" sz="2000" b="1" dirty="0" smtClean="0">
                <a:latin typeface="黑体" pitchFamily="49" charset="-122"/>
                <a:ea typeface="黑体" pitchFamily="49" charset="-122"/>
              </a:rPr>
              <a:t>5</a:t>
            </a:r>
            <a:r>
              <a:rPr lang="zh-CN" altLang="zh-CN" sz="2000" b="1" dirty="0" smtClean="0">
                <a:latin typeface="黑体" pitchFamily="49" charset="-122"/>
                <a:ea typeface="黑体" pitchFamily="49" charset="-122"/>
              </a:rPr>
              <a:t>家时，则计算评标价平均值时不去掉最高值和最低值）；</a:t>
            </a:r>
            <a:endParaRPr lang="zh-CN" altLang="zh-CN" sz="2800" b="1" dirty="0" smtClean="0">
              <a:solidFill>
                <a:srgbClr val="FF0000"/>
              </a:solidFill>
              <a:latin typeface="黑体" pitchFamily="49" charset="-122"/>
              <a:ea typeface="黑体" pitchFamily="49" charset="-122"/>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4"/>
          <p:cNvSpPr/>
          <p:nvPr/>
        </p:nvSpPr>
        <p:spPr>
          <a:xfrm>
            <a:off x="0" y="1"/>
            <a:ext cx="3191461" cy="2137420"/>
          </a:xfrm>
          <a:prstGeom prst="rect">
            <a:avLst/>
          </a:prstGeom>
          <a:solidFill>
            <a:schemeClr val="bg1">
              <a:lumMod val="8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1" y="2137420"/>
            <a:ext cx="6897041" cy="1440160"/>
          </a:xfrm>
          <a:prstGeom prst="rect">
            <a:avLst/>
          </a:prstGeom>
          <a:solidFill>
            <a:srgbClr val="0072C6"/>
          </a:solidFill>
          <a:ln w="12700" cap="flat" cmpd="sng" algn="ctr">
            <a:noFill/>
            <a:prstDash val="solid"/>
            <a:miter lim="800000"/>
          </a:ln>
          <a:effectLst/>
        </p:spPr>
        <p:txBody>
          <a:bodyPr rtlCol="0" anchor="ctr"/>
          <a:lstStyle/>
          <a:p>
            <a:r>
              <a:rPr lang="zh-CN" altLang="en-US" sz="2800" dirty="0" smtClean="0">
                <a:solidFill>
                  <a:schemeClr val="bg1"/>
                </a:solidFill>
                <a:latin typeface="+mn-ea"/>
              </a:rPr>
              <a:t>公路标准文件（</a:t>
            </a:r>
            <a:r>
              <a:rPr lang="en-US" altLang="zh-CN" sz="2800" dirty="0" smtClean="0">
                <a:solidFill>
                  <a:schemeClr val="bg1"/>
                </a:solidFill>
                <a:latin typeface="+mn-ea"/>
              </a:rPr>
              <a:t>2018</a:t>
            </a:r>
            <a:r>
              <a:rPr lang="zh-CN" altLang="en-US" sz="2800" dirty="0" smtClean="0">
                <a:solidFill>
                  <a:schemeClr val="bg1"/>
                </a:solidFill>
                <a:latin typeface="+mn-ea"/>
              </a:rPr>
              <a:t>年版）的修订背景和修订原则</a:t>
            </a:r>
            <a:endParaRPr lang="zh-CN" altLang="en-US" sz="2800" dirty="0">
              <a:solidFill>
                <a:schemeClr val="bg1"/>
              </a:solidFill>
              <a:latin typeface="+mn-ea"/>
            </a:endParaRPr>
          </a:p>
        </p:txBody>
      </p:sp>
      <p:sp>
        <p:nvSpPr>
          <p:cNvPr id="5" name="文本框 4"/>
          <p:cNvSpPr txBox="1"/>
          <p:nvPr/>
        </p:nvSpPr>
        <p:spPr>
          <a:xfrm>
            <a:off x="251520" y="1213510"/>
            <a:ext cx="3096344" cy="707886"/>
          </a:xfrm>
          <a:prstGeom prst="rect">
            <a:avLst/>
          </a:prstGeom>
          <a:noFill/>
        </p:spPr>
        <p:txBody>
          <a:bodyPr wrap="square" rtlCol="0">
            <a:spAutoFit/>
          </a:bodyPr>
          <a:lstStyle/>
          <a:p>
            <a:r>
              <a:rPr lang="en-US" altLang="zh-CN" sz="4000" b="1" i="1" dirty="0">
                <a:solidFill>
                  <a:schemeClr val="accent1"/>
                </a:solidFill>
                <a:latin typeface="Adobe Gothic Std B" panose="020B0800000000000000" pitchFamily="34" charset="-128"/>
                <a:ea typeface="Adobe Gothic Std B" panose="020B0800000000000000" pitchFamily="34" charset="-128"/>
              </a:rPr>
              <a:t>1   </a:t>
            </a:r>
            <a:r>
              <a:rPr lang="zh-CN" altLang="en-US" sz="4000" b="1" dirty="0">
                <a:solidFill>
                  <a:schemeClr val="accent1"/>
                </a:solidFill>
                <a:latin typeface="微软雅黑" panose="020B0503020204020204" pitchFamily="34" charset="-122"/>
                <a:ea typeface="微软雅黑" panose="020B0503020204020204" pitchFamily="34" charset="-122"/>
              </a:rPr>
              <a:t>第一部分</a:t>
            </a:r>
            <a:endParaRPr lang="zh-CN" altLang="en-US" sz="4000" b="1" dirty="0">
              <a:solidFill>
                <a:schemeClr val="accent1"/>
              </a:solidFill>
              <a:latin typeface="Adobe Gothic Std B" panose="020B0800000000000000" pitchFamily="34" charset="-128"/>
            </a:endParaRPr>
          </a:p>
        </p:txBody>
      </p:sp>
      <p:sp>
        <p:nvSpPr>
          <p:cNvPr id="15" name="矩形 4"/>
          <p:cNvSpPr/>
          <p:nvPr/>
        </p:nvSpPr>
        <p:spPr>
          <a:xfrm>
            <a:off x="6897040" y="3575498"/>
            <a:ext cx="2246960" cy="2139502"/>
          </a:xfrm>
          <a:prstGeom prst="rect">
            <a:avLst/>
          </a:prstGeom>
          <a:solidFill>
            <a:schemeClr val="bg2">
              <a:lumMod val="7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pic>
        <p:nvPicPr>
          <p:cNvPr id="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408377" y="78042"/>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62247598"/>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（八）关于评标基准价的计算</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zh-CN" altLang="en-US" sz="2000" b="1" u="sng" dirty="0" smtClean="0">
                <a:latin typeface="黑体" pitchFamily="49" charset="-122"/>
                <a:ea typeface="黑体" pitchFamily="49" charset="-122"/>
              </a:rPr>
              <a:t>对于施工招标（合理低价法和综合评分法）：</a:t>
            </a:r>
            <a:endParaRPr lang="en-US" altLang="zh-CN" sz="2000" b="1" u="sng" dirty="0" smtClean="0">
              <a:latin typeface="黑体" pitchFamily="49" charset="-122"/>
              <a:ea typeface="黑体" pitchFamily="49" charset="-122"/>
            </a:endParaRPr>
          </a:p>
          <a:p>
            <a:pPr marL="0" indent="360000" algn="just">
              <a:lnSpc>
                <a:spcPts val="1800"/>
              </a:lnSpc>
              <a:buNone/>
            </a:pPr>
            <a:endParaRPr lang="en-US" altLang="zh-CN" sz="2000" b="1" dirty="0" smtClean="0">
              <a:latin typeface="黑体" pitchFamily="49" charset="-122"/>
              <a:ea typeface="黑体" pitchFamily="49" charset="-122"/>
            </a:endParaRPr>
          </a:p>
          <a:p>
            <a:pPr marL="0" indent="360000" algn="just">
              <a:lnSpc>
                <a:spcPts val="1800"/>
              </a:lnSpc>
              <a:buNone/>
            </a:pPr>
            <a:r>
              <a:rPr lang="zh-CN" altLang="zh-CN" sz="2000" b="1" dirty="0" smtClean="0">
                <a:latin typeface="黑体" pitchFamily="49" charset="-122"/>
                <a:ea typeface="黑体" pitchFamily="49" charset="-122"/>
              </a:rPr>
              <a:t>（</a:t>
            </a:r>
            <a:r>
              <a:rPr lang="en-US" altLang="zh-CN" sz="2000" b="1" dirty="0" smtClean="0">
                <a:latin typeface="黑体" pitchFamily="49" charset="-122"/>
                <a:ea typeface="黑体" pitchFamily="49" charset="-122"/>
              </a:rPr>
              <a:t>3</a:t>
            </a:r>
            <a:r>
              <a:rPr lang="zh-CN" altLang="zh-CN" sz="2000" b="1" dirty="0" smtClean="0">
                <a:latin typeface="黑体" pitchFamily="49" charset="-122"/>
                <a:ea typeface="黑体" pitchFamily="49" charset="-122"/>
              </a:rPr>
              <a:t>）评标基准价的确定：</a:t>
            </a:r>
          </a:p>
          <a:p>
            <a:pPr marL="0" indent="360000" algn="just">
              <a:lnSpc>
                <a:spcPts val="2200"/>
              </a:lnSpc>
              <a:buNone/>
            </a:pPr>
            <a:r>
              <a:rPr lang="zh-CN" altLang="zh-CN" sz="2000" b="1" dirty="0" smtClean="0">
                <a:latin typeface="黑体" pitchFamily="49" charset="-122"/>
                <a:ea typeface="黑体" pitchFamily="49" charset="-122"/>
              </a:rPr>
              <a:t>方法一：将评标价平均值直接作为评标基准价。</a:t>
            </a:r>
          </a:p>
          <a:p>
            <a:pPr marL="0" indent="360000" algn="just">
              <a:lnSpc>
                <a:spcPts val="2200"/>
              </a:lnSpc>
              <a:buNone/>
            </a:pPr>
            <a:r>
              <a:rPr lang="zh-CN" altLang="zh-CN" sz="2000" b="1" dirty="0" smtClean="0">
                <a:latin typeface="黑体" pitchFamily="49" charset="-122"/>
                <a:ea typeface="黑体" pitchFamily="49" charset="-122"/>
              </a:rPr>
              <a:t>方法二：将评标价平均值下浮</a:t>
            </a:r>
            <a:r>
              <a:rPr lang="en-US" altLang="zh-CN" sz="2000" b="1" u="sng" dirty="0" smtClean="0">
                <a:latin typeface="黑体" pitchFamily="49" charset="-122"/>
                <a:ea typeface="黑体" pitchFamily="49" charset="-122"/>
              </a:rPr>
              <a:t>   </a:t>
            </a:r>
            <a:r>
              <a:rPr lang="zh-CN" altLang="zh-CN" sz="2000" b="1" dirty="0" smtClean="0">
                <a:latin typeface="黑体" pitchFamily="49" charset="-122"/>
                <a:ea typeface="黑体" pitchFamily="49" charset="-122"/>
              </a:rPr>
              <a:t>％，作为评标基准价。</a:t>
            </a:r>
          </a:p>
          <a:p>
            <a:pPr marL="0" indent="360000" algn="just">
              <a:lnSpc>
                <a:spcPts val="2200"/>
              </a:lnSpc>
              <a:buNone/>
            </a:pPr>
            <a:r>
              <a:rPr lang="zh-CN" altLang="zh-CN" sz="2000" b="1" dirty="0" smtClean="0">
                <a:latin typeface="黑体" pitchFamily="49" charset="-122"/>
                <a:ea typeface="黑体" pitchFamily="49" charset="-122"/>
              </a:rPr>
              <a:t>方法三：招标人设置评标基准价系数，由投标人代表现场抽取，评标价平均值乘以现场抽取的评标基准价系数作为评标基准价。</a:t>
            </a:r>
          </a:p>
          <a:p>
            <a:pPr marL="0" indent="360000" algn="just">
              <a:lnSpc>
                <a:spcPts val="2200"/>
              </a:lnSpc>
              <a:buNone/>
            </a:pPr>
            <a:r>
              <a:rPr lang="zh-CN" altLang="zh-CN" sz="2000" b="1" dirty="0" smtClean="0">
                <a:latin typeface="黑体" pitchFamily="49" charset="-122"/>
                <a:ea typeface="黑体" pitchFamily="49" charset="-122"/>
              </a:rPr>
              <a:t>方法四：</a:t>
            </a:r>
            <a:r>
              <a:rPr lang="en-US" altLang="zh-CN" sz="2000" b="1" dirty="0" smtClean="0">
                <a:latin typeface="黑体" pitchFamily="49" charset="-122"/>
                <a:ea typeface="黑体" pitchFamily="49" charset="-122"/>
              </a:rPr>
              <a:t>……</a:t>
            </a:r>
            <a:endParaRPr lang="zh-CN" altLang="zh-CN" sz="2000" b="1" dirty="0" smtClean="0">
              <a:latin typeface="黑体" pitchFamily="49" charset="-122"/>
              <a:ea typeface="黑体" pitchFamily="49" charset="-122"/>
            </a:endParaRPr>
          </a:p>
          <a:p>
            <a:pPr marL="0" indent="360000" algn="just">
              <a:lnSpc>
                <a:spcPts val="2200"/>
              </a:lnSpc>
              <a:buNone/>
            </a:pPr>
            <a:endParaRPr lang="en-US" altLang="zh-CN" sz="2000" b="1" dirty="0" smtClean="0">
              <a:latin typeface="黑体" pitchFamily="49" charset="-122"/>
              <a:ea typeface="黑体" pitchFamily="49" charset="-122"/>
            </a:endParaRPr>
          </a:p>
          <a:p>
            <a:pPr marL="0" indent="360000" algn="just">
              <a:lnSpc>
                <a:spcPts val="2200"/>
              </a:lnSpc>
              <a:buNone/>
            </a:pPr>
            <a:r>
              <a:rPr lang="en-US" altLang="zh-CN" sz="1800" b="1" dirty="0" smtClean="0"/>
              <a:t>【</a:t>
            </a:r>
            <a:r>
              <a:rPr lang="zh-CN" altLang="zh-CN" sz="1800" b="1" dirty="0" smtClean="0">
                <a:solidFill>
                  <a:srgbClr val="FF0000"/>
                </a:solidFill>
              </a:rPr>
              <a:t>招标人可依据招标项目特点和实际需要，选择或制定适合项目的评标基准价计算方法。与评标基准价计算或评标价得分计算相关的所有系数（如有），其具体数值或随机抽取的数值区间均应在评标办法中予以明确。</a:t>
            </a:r>
            <a:r>
              <a:rPr lang="en-US" altLang="zh-CN" sz="2000" b="1" dirty="0" smtClean="0"/>
              <a:t>】</a:t>
            </a:r>
            <a:endParaRPr lang="zh-CN" altLang="zh-CN" sz="2800" b="1" dirty="0" smtClean="0">
              <a:solidFill>
                <a:srgbClr val="FF0000"/>
              </a:solidFill>
              <a:latin typeface="黑体" pitchFamily="49" charset="-122"/>
              <a:ea typeface="黑体" pitchFamily="49" charset="-122"/>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（八）关于评标基准价的计算</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zh-CN" altLang="en-US" sz="2000" b="1" u="sng" dirty="0" smtClean="0">
                <a:latin typeface="黑体" pitchFamily="49" charset="-122"/>
                <a:ea typeface="黑体" pitchFamily="49" charset="-122"/>
              </a:rPr>
              <a:t>对于勘察设计招标和施工监理招标：</a:t>
            </a:r>
            <a:endParaRPr lang="en-US" altLang="zh-CN" sz="2000" b="1" u="sng" dirty="0" smtClean="0">
              <a:latin typeface="黑体" pitchFamily="49" charset="-122"/>
              <a:ea typeface="黑体" pitchFamily="49" charset="-122"/>
            </a:endParaRPr>
          </a:p>
          <a:p>
            <a:pPr marL="0" indent="360000" algn="just">
              <a:buNone/>
            </a:pPr>
            <a:r>
              <a:rPr lang="zh-CN" altLang="zh-CN" sz="2000" b="1" dirty="0" smtClean="0">
                <a:latin typeface="黑体" pitchFamily="49" charset="-122"/>
                <a:ea typeface="黑体" pitchFamily="49" charset="-122"/>
              </a:rPr>
              <a:t>（</a:t>
            </a:r>
            <a:r>
              <a:rPr lang="en-US" altLang="zh-CN" sz="2000" b="1" dirty="0" smtClean="0">
                <a:latin typeface="黑体" pitchFamily="49" charset="-122"/>
                <a:ea typeface="黑体" pitchFamily="49" charset="-122"/>
              </a:rPr>
              <a:t>2</a:t>
            </a:r>
            <a:r>
              <a:rPr lang="zh-CN" altLang="zh-CN" sz="2000" b="1" dirty="0" smtClean="0">
                <a:latin typeface="黑体" pitchFamily="49" charset="-122"/>
                <a:ea typeface="黑体" pitchFamily="49" charset="-122"/>
              </a:rPr>
              <a:t>）评标价平均值的计算：</a:t>
            </a:r>
          </a:p>
          <a:p>
            <a:pPr marL="0" indent="360000" algn="just">
              <a:buNone/>
            </a:pPr>
            <a:r>
              <a:rPr lang="zh-CN" altLang="zh-CN" sz="2000" b="1" dirty="0" smtClean="0">
                <a:latin typeface="黑体" pitchFamily="49" charset="-122"/>
                <a:ea typeface="黑体" pitchFamily="49" charset="-122"/>
              </a:rPr>
              <a:t>方案一：按第一个信封（商务及技术文件）评审得分由高到低的顺序选取前</a:t>
            </a:r>
            <a:r>
              <a:rPr lang="en-US" altLang="zh-CN" sz="2000" b="1" dirty="0" smtClean="0">
                <a:latin typeface="黑体" pitchFamily="49" charset="-122"/>
                <a:ea typeface="黑体" pitchFamily="49" charset="-122"/>
              </a:rPr>
              <a:t>3</a:t>
            </a:r>
            <a:r>
              <a:rPr lang="zh-CN" altLang="zh-CN" sz="2000" b="1" dirty="0" smtClean="0">
                <a:latin typeface="黑体" pitchFamily="49" charset="-122"/>
                <a:ea typeface="黑体" pitchFamily="49" charset="-122"/>
              </a:rPr>
              <a:t>名（若不足</a:t>
            </a:r>
            <a:r>
              <a:rPr lang="en-US" altLang="zh-CN" sz="2000" b="1" dirty="0" smtClean="0">
                <a:latin typeface="黑体" pitchFamily="49" charset="-122"/>
                <a:ea typeface="黑体" pitchFamily="49" charset="-122"/>
              </a:rPr>
              <a:t>3</a:t>
            </a:r>
            <a:r>
              <a:rPr lang="zh-CN" altLang="zh-CN" sz="2000" b="1" dirty="0" smtClean="0">
                <a:latin typeface="黑体" pitchFamily="49" charset="-122"/>
                <a:ea typeface="黑体" pitchFamily="49" charset="-122"/>
              </a:rPr>
              <a:t>名，则选取相应数量），对其第二个信封（报价文件）的评标价作算术平均（根据第二章“投标人须知”第</a:t>
            </a:r>
            <a:r>
              <a:rPr lang="en-US" altLang="zh-CN" sz="2000" b="1" dirty="0" smtClean="0">
                <a:latin typeface="黑体" pitchFamily="49" charset="-122"/>
                <a:ea typeface="黑体" pitchFamily="49" charset="-122"/>
              </a:rPr>
              <a:t>5.2.4</a:t>
            </a:r>
            <a:r>
              <a:rPr lang="zh-CN" altLang="zh-CN" sz="2000" b="1" dirty="0" smtClean="0">
                <a:latin typeface="黑体" pitchFamily="49" charset="-122"/>
                <a:ea typeface="黑体" pitchFamily="49" charset="-122"/>
              </a:rPr>
              <a:t>项规定在开标现场被宣布为不进入评标基准价计算的投标报价除外），将该平均值作为评标价平均值；</a:t>
            </a:r>
          </a:p>
          <a:p>
            <a:pPr marL="0" indent="360000" algn="just">
              <a:buNone/>
            </a:pPr>
            <a:r>
              <a:rPr lang="zh-CN" altLang="zh-CN" sz="2000" b="1" dirty="0" smtClean="0">
                <a:latin typeface="黑体" pitchFamily="49" charset="-122"/>
                <a:ea typeface="黑体" pitchFamily="49" charset="-122"/>
              </a:rPr>
              <a:t>方案二：除按第二章“投标人须知”第</a:t>
            </a:r>
            <a:r>
              <a:rPr lang="en-US" altLang="zh-CN" sz="2000" b="1" dirty="0" smtClean="0">
                <a:latin typeface="黑体" pitchFamily="49" charset="-122"/>
                <a:ea typeface="黑体" pitchFamily="49" charset="-122"/>
              </a:rPr>
              <a:t>5.2.4</a:t>
            </a:r>
            <a:r>
              <a:rPr lang="zh-CN" altLang="zh-CN" sz="2000" b="1" dirty="0" smtClean="0">
                <a:latin typeface="黑体" pitchFamily="49" charset="-122"/>
                <a:ea typeface="黑体" pitchFamily="49" charset="-122"/>
              </a:rPr>
              <a:t>项规定开标现场被宣布为不进入评标基准价计算的投标报价之外，所有投标人的评标价去掉一个最高值和一个最低值后的算术平均值即为评标价平均值（如果参与评标价平均值计算的有效投标人少于</a:t>
            </a:r>
            <a:r>
              <a:rPr lang="en-US" altLang="zh-CN" sz="2000" b="1" dirty="0" smtClean="0">
                <a:latin typeface="黑体" pitchFamily="49" charset="-122"/>
                <a:ea typeface="黑体" pitchFamily="49" charset="-122"/>
              </a:rPr>
              <a:t>5</a:t>
            </a:r>
            <a:r>
              <a:rPr lang="zh-CN" altLang="zh-CN" sz="2000" b="1" dirty="0" smtClean="0">
                <a:latin typeface="黑体" pitchFamily="49" charset="-122"/>
                <a:ea typeface="黑体" pitchFamily="49" charset="-122"/>
              </a:rPr>
              <a:t>家时，则计算评标价平均值时不去掉最高值和最低值）。</a:t>
            </a:r>
            <a:endParaRPr lang="zh-CN" altLang="zh-CN" sz="2800" b="1" dirty="0" smtClean="0">
              <a:solidFill>
                <a:srgbClr val="FF0000"/>
              </a:solidFill>
              <a:latin typeface="黑体" pitchFamily="49" charset="-122"/>
              <a:ea typeface="黑体" pitchFamily="49" charset="-122"/>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（八）关于评标基准价的计算</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zh-CN" altLang="en-US" sz="2000" b="1" u="sng" dirty="0" smtClean="0">
                <a:latin typeface="黑体" pitchFamily="49" charset="-122"/>
                <a:ea typeface="黑体" pitchFamily="49" charset="-122"/>
              </a:rPr>
              <a:t>对于勘察设计招标和施工监理招标：</a:t>
            </a:r>
            <a:endParaRPr lang="en-US" altLang="zh-CN" sz="2000" b="1" u="sng" dirty="0" smtClean="0">
              <a:latin typeface="黑体" pitchFamily="49" charset="-122"/>
              <a:ea typeface="黑体" pitchFamily="49" charset="-122"/>
            </a:endParaRPr>
          </a:p>
          <a:p>
            <a:pPr marL="0" indent="360000" algn="just">
              <a:buNone/>
            </a:pPr>
            <a:r>
              <a:rPr lang="zh-CN" altLang="zh-CN" sz="2000" b="1" dirty="0" smtClean="0">
                <a:latin typeface="黑体" pitchFamily="49" charset="-122"/>
                <a:ea typeface="黑体" pitchFamily="49" charset="-122"/>
              </a:rPr>
              <a:t>（</a:t>
            </a:r>
            <a:r>
              <a:rPr lang="en-US" altLang="zh-CN" sz="2000" b="1" dirty="0" smtClean="0">
                <a:latin typeface="黑体" pitchFamily="49" charset="-122"/>
                <a:ea typeface="黑体" pitchFamily="49" charset="-122"/>
              </a:rPr>
              <a:t>3</a:t>
            </a:r>
            <a:r>
              <a:rPr lang="zh-CN" altLang="zh-CN" sz="2000" b="1" dirty="0" smtClean="0">
                <a:latin typeface="黑体" pitchFamily="49" charset="-122"/>
                <a:ea typeface="黑体" pitchFamily="49" charset="-122"/>
              </a:rPr>
              <a:t>）评标基准价的确定：</a:t>
            </a:r>
          </a:p>
          <a:p>
            <a:pPr marL="0" indent="360000" algn="just">
              <a:buNone/>
            </a:pPr>
            <a:r>
              <a:rPr lang="zh-CN" altLang="zh-CN" sz="2000" b="1" dirty="0" smtClean="0">
                <a:latin typeface="黑体" pitchFamily="49" charset="-122"/>
                <a:ea typeface="黑体" pitchFamily="49" charset="-122"/>
              </a:rPr>
              <a:t>方法一：将评标价平均值直接作为评标基准价。</a:t>
            </a:r>
          </a:p>
          <a:p>
            <a:pPr marL="0" indent="360000" algn="just">
              <a:buNone/>
            </a:pPr>
            <a:r>
              <a:rPr lang="zh-CN" altLang="zh-CN" sz="2000" b="1" dirty="0" smtClean="0">
                <a:latin typeface="黑体" pitchFamily="49" charset="-122"/>
                <a:ea typeface="黑体" pitchFamily="49" charset="-122"/>
              </a:rPr>
              <a:t>方法二：将评标价平均值下浮</a:t>
            </a:r>
            <a:r>
              <a:rPr lang="en-US" altLang="zh-CN" sz="2000" b="1" u="sng" dirty="0" smtClean="0">
                <a:latin typeface="黑体" pitchFamily="49" charset="-122"/>
                <a:ea typeface="黑体" pitchFamily="49" charset="-122"/>
              </a:rPr>
              <a:t>   </a:t>
            </a:r>
            <a:r>
              <a:rPr lang="zh-CN" altLang="zh-CN" sz="2000" b="1" dirty="0" smtClean="0">
                <a:latin typeface="黑体" pitchFamily="49" charset="-122"/>
                <a:ea typeface="黑体" pitchFamily="49" charset="-122"/>
              </a:rPr>
              <a:t>％，作为评标基准价。</a:t>
            </a:r>
          </a:p>
          <a:p>
            <a:pPr marL="0" indent="360000" algn="just">
              <a:buNone/>
            </a:pPr>
            <a:r>
              <a:rPr lang="zh-CN" altLang="zh-CN" sz="2000" b="1" dirty="0" smtClean="0">
                <a:latin typeface="黑体" pitchFamily="49" charset="-122"/>
                <a:ea typeface="黑体" pitchFamily="49" charset="-122"/>
              </a:rPr>
              <a:t>方法三：招标人设置评标基准价系数，由投标人代表现场抽取，评标价平均值乘以现场抽取的评标基准价系数作为评标基准价。</a:t>
            </a:r>
          </a:p>
          <a:p>
            <a:pPr marL="0" indent="360000" algn="just">
              <a:buNone/>
            </a:pPr>
            <a:r>
              <a:rPr lang="zh-CN" altLang="zh-CN" sz="2000" b="1" dirty="0" smtClean="0">
                <a:latin typeface="黑体" pitchFamily="49" charset="-122"/>
                <a:ea typeface="黑体" pitchFamily="49" charset="-122"/>
              </a:rPr>
              <a:t>方法四：</a:t>
            </a:r>
            <a:r>
              <a:rPr lang="en-US" altLang="zh-CN" sz="2000" b="1" dirty="0" smtClean="0">
                <a:latin typeface="黑体" pitchFamily="49" charset="-122"/>
                <a:ea typeface="黑体" pitchFamily="49" charset="-122"/>
              </a:rPr>
              <a:t>……</a:t>
            </a:r>
            <a:endParaRPr lang="zh-CN" altLang="zh-CN" sz="2000" b="1" dirty="0" smtClean="0">
              <a:latin typeface="黑体" pitchFamily="49" charset="-122"/>
              <a:ea typeface="黑体" pitchFamily="49" charset="-122"/>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（九）关于不得否决投标的情形</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zh-CN" altLang="zh-CN" sz="2800" b="1" dirty="0" smtClean="0">
                <a:latin typeface="黑体" pitchFamily="49" charset="-122"/>
                <a:ea typeface="黑体" pitchFamily="49" charset="-122"/>
              </a:rPr>
              <a:t>在</a:t>
            </a:r>
            <a:r>
              <a:rPr lang="zh-CN" altLang="en-US" sz="2800" b="1" dirty="0" smtClean="0">
                <a:latin typeface="黑体" pitchFamily="49" charset="-122"/>
                <a:ea typeface="黑体" pitchFamily="49" charset="-122"/>
              </a:rPr>
              <a:t>评标办法</a:t>
            </a:r>
            <a:r>
              <a:rPr lang="zh-CN" altLang="zh-CN" sz="2800" b="1" dirty="0" smtClean="0">
                <a:latin typeface="黑体" pitchFamily="49" charset="-122"/>
                <a:ea typeface="黑体" pitchFamily="49" charset="-122"/>
              </a:rPr>
              <a:t>正文中补充如下条款：</a:t>
            </a:r>
          </a:p>
          <a:p>
            <a:pPr marL="0" indent="360000" algn="just">
              <a:buNone/>
            </a:pPr>
            <a:r>
              <a:rPr lang="zh-CN" altLang="zh-CN" sz="2800" b="1" dirty="0" smtClean="0">
                <a:latin typeface="黑体" pitchFamily="49" charset="-122"/>
                <a:ea typeface="黑体" pitchFamily="49" charset="-122"/>
              </a:rPr>
              <a:t>投标文件存在第二章“投标人须知”第</a:t>
            </a:r>
            <a:r>
              <a:rPr lang="en-US" altLang="zh-CN" sz="2800" b="1" dirty="0" smtClean="0">
                <a:latin typeface="黑体" pitchFamily="49" charset="-122"/>
                <a:ea typeface="黑体" pitchFamily="49" charset="-122"/>
              </a:rPr>
              <a:t>1.12.3</a:t>
            </a:r>
            <a:r>
              <a:rPr lang="zh-CN" altLang="zh-CN" sz="2800" b="1" dirty="0" smtClean="0">
                <a:latin typeface="黑体" pitchFamily="49" charset="-122"/>
                <a:ea typeface="黑体" pitchFamily="49" charset="-122"/>
              </a:rPr>
              <a:t>项所列情形的，均视为细微偏差，评标委员会不得否决投标人的投标，应按照第二章“投标人须知”第</a:t>
            </a:r>
            <a:r>
              <a:rPr lang="en-US" altLang="zh-CN" sz="2800" b="1" dirty="0" smtClean="0">
                <a:latin typeface="黑体" pitchFamily="49" charset="-122"/>
                <a:ea typeface="黑体" pitchFamily="49" charset="-122"/>
              </a:rPr>
              <a:t>1.12.4</a:t>
            </a:r>
            <a:r>
              <a:rPr lang="zh-CN" altLang="zh-CN" sz="2800" b="1" dirty="0" smtClean="0">
                <a:latin typeface="黑体" pitchFamily="49" charset="-122"/>
                <a:ea typeface="黑体" pitchFamily="49" charset="-122"/>
              </a:rPr>
              <a:t>项规定的原则处理。</a:t>
            </a: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（九）关于不得否决投标的情形</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en-US" altLang="zh-CN" sz="2400" b="1" dirty="0" smtClean="0">
                <a:latin typeface="黑体" pitchFamily="49" charset="-122"/>
                <a:ea typeface="黑体" pitchFamily="49" charset="-122"/>
              </a:rPr>
              <a:t>1.12.3 </a:t>
            </a:r>
            <a:r>
              <a:rPr lang="zh-CN" altLang="zh-CN" sz="2400" b="1" dirty="0" smtClean="0">
                <a:latin typeface="黑体" pitchFamily="49" charset="-122"/>
                <a:ea typeface="黑体" pitchFamily="49" charset="-122"/>
              </a:rPr>
              <a:t>投标文件中的下列偏差为细微偏差：</a:t>
            </a:r>
          </a:p>
          <a:p>
            <a:pPr marL="0" indent="360000" algn="just">
              <a:buNone/>
            </a:pPr>
            <a:r>
              <a:rPr lang="zh-CN" altLang="zh-CN" sz="2400" b="1" dirty="0" smtClean="0">
                <a:latin typeface="黑体" pitchFamily="49" charset="-122"/>
                <a:ea typeface="黑体" pitchFamily="49" charset="-122"/>
              </a:rPr>
              <a:t>（</a:t>
            </a:r>
            <a:r>
              <a:rPr lang="en-US" altLang="zh-CN" sz="2400" b="1" dirty="0" smtClean="0">
                <a:latin typeface="黑体" pitchFamily="49" charset="-122"/>
                <a:ea typeface="黑体" pitchFamily="49" charset="-122"/>
              </a:rPr>
              <a:t>1</a:t>
            </a:r>
            <a:r>
              <a:rPr lang="zh-CN" altLang="zh-CN" sz="2400" b="1" dirty="0" smtClean="0">
                <a:latin typeface="黑体" pitchFamily="49" charset="-122"/>
                <a:ea typeface="黑体" pitchFamily="49" charset="-122"/>
              </a:rPr>
              <a:t>）在按照第三章“评标办法”的规定对投标价进行算术性错误修正及其他错误修正后，最终投标报价未超过最高投标限价（如有）的情况下，出现第三章“评标办法”规定的算术性错误和投标报价的其他错误；</a:t>
            </a:r>
          </a:p>
          <a:p>
            <a:pPr marL="0" indent="360000" algn="just">
              <a:buNone/>
            </a:pPr>
            <a:r>
              <a:rPr lang="zh-CN" altLang="zh-CN" sz="2400" b="1" dirty="0" smtClean="0">
                <a:latin typeface="黑体" pitchFamily="49" charset="-122"/>
                <a:ea typeface="黑体" pitchFamily="49" charset="-122"/>
              </a:rPr>
              <a:t>（</a:t>
            </a:r>
            <a:r>
              <a:rPr lang="en-US" altLang="zh-CN" sz="2400" b="1" dirty="0" smtClean="0">
                <a:latin typeface="黑体" pitchFamily="49" charset="-122"/>
                <a:ea typeface="黑体" pitchFamily="49" charset="-122"/>
              </a:rPr>
              <a:t>2</a:t>
            </a:r>
            <a:r>
              <a:rPr lang="zh-CN" altLang="zh-CN" sz="2400" b="1" dirty="0" smtClean="0">
                <a:latin typeface="黑体" pitchFamily="49" charset="-122"/>
                <a:ea typeface="黑体" pitchFamily="49" charset="-122"/>
              </a:rPr>
              <a:t>）施工组织设计（含关键工程技术方案）和项目管理机构不够完善；</a:t>
            </a:r>
          </a:p>
          <a:p>
            <a:pPr marL="0" indent="360000" algn="just">
              <a:buNone/>
            </a:pPr>
            <a:r>
              <a:rPr lang="zh-CN" altLang="zh-CN" sz="2400" b="1" dirty="0" smtClean="0">
                <a:solidFill>
                  <a:srgbClr val="FF0000"/>
                </a:solidFill>
                <a:latin typeface="黑体" pitchFamily="49" charset="-122"/>
                <a:ea typeface="黑体" pitchFamily="49" charset="-122"/>
              </a:rPr>
              <a:t>（</a:t>
            </a:r>
            <a:r>
              <a:rPr lang="en-US" altLang="zh-CN" sz="2400" b="1" dirty="0" smtClean="0">
                <a:solidFill>
                  <a:srgbClr val="FF0000"/>
                </a:solidFill>
                <a:latin typeface="黑体" pitchFamily="49" charset="-122"/>
                <a:ea typeface="黑体" pitchFamily="49" charset="-122"/>
              </a:rPr>
              <a:t>3</a:t>
            </a:r>
            <a:r>
              <a:rPr lang="zh-CN" altLang="zh-CN" sz="2400" b="1" dirty="0" smtClean="0">
                <a:solidFill>
                  <a:srgbClr val="FF0000"/>
                </a:solidFill>
                <a:latin typeface="黑体" pitchFamily="49" charset="-122"/>
                <a:ea typeface="黑体" pitchFamily="49" charset="-122"/>
              </a:rPr>
              <a:t>）投标文件页码不连续、采用活页夹装订、个别文字有遗漏错误等不影响投标文件实质性内容的偏差。</a:t>
            </a: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（十）关于施工组织设计的简化</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841276"/>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ctr">
              <a:buNone/>
            </a:pPr>
            <a:r>
              <a:rPr lang="x-none" altLang="zh-CN" sz="2400" b="1" dirty="0" smtClean="0">
                <a:latin typeface="黑体" pitchFamily="49" charset="-122"/>
                <a:ea typeface="黑体" pitchFamily="49" charset="-122"/>
              </a:rPr>
              <a:t>五、施工组织设计</a:t>
            </a:r>
            <a:endParaRPr lang="zh-CN" altLang="zh-CN" sz="2400" b="1" dirty="0" smtClean="0">
              <a:latin typeface="黑体" pitchFamily="49" charset="-122"/>
              <a:ea typeface="黑体" pitchFamily="49" charset="-122"/>
            </a:endParaRPr>
          </a:p>
          <a:p>
            <a:pPr marL="0" indent="360000" algn="ctr">
              <a:buNone/>
            </a:pPr>
            <a:r>
              <a:rPr lang="zh-CN" altLang="zh-CN" sz="2000" b="1" dirty="0" smtClean="0">
                <a:latin typeface="黑体" pitchFamily="49" charset="-122"/>
                <a:ea typeface="黑体" pitchFamily="49" charset="-122"/>
              </a:rPr>
              <a:t>（适用于合理低价法和经评审的最低投标价法）</a:t>
            </a:r>
          </a:p>
          <a:p>
            <a:pPr marL="0" indent="360000" algn="just">
              <a:spcBef>
                <a:spcPts val="300"/>
              </a:spcBef>
              <a:buNone/>
            </a:pPr>
            <a:r>
              <a:rPr lang="zh-CN" altLang="zh-CN" sz="2200" b="1" dirty="0" smtClean="0">
                <a:latin typeface="黑体" pitchFamily="49" charset="-122"/>
                <a:ea typeface="黑体" pitchFamily="49" charset="-122"/>
              </a:rPr>
              <a:t>投标人应按以下要点编制施工组织设计（文字宜精炼、内容具有针对性）：</a:t>
            </a:r>
          </a:p>
          <a:p>
            <a:pPr marL="0" indent="360000" algn="just">
              <a:spcBef>
                <a:spcPts val="300"/>
              </a:spcBef>
              <a:buNone/>
            </a:pPr>
            <a:r>
              <a:rPr lang="en-US" altLang="zh-CN" sz="2200" b="1" dirty="0" smtClean="0">
                <a:latin typeface="黑体" pitchFamily="49" charset="-122"/>
                <a:ea typeface="黑体" pitchFamily="49" charset="-122"/>
              </a:rPr>
              <a:t>1.</a:t>
            </a:r>
            <a:r>
              <a:rPr lang="zh-CN" altLang="zh-CN" sz="2200" b="1" dirty="0" smtClean="0">
                <a:latin typeface="黑体" pitchFamily="49" charset="-122"/>
                <a:ea typeface="黑体" pitchFamily="49" charset="-122"/>
              </a:rPr>
              <a:t>总体施工组织布置及规划</a:t>
            </a:r>
          </a:p>
          <a:p>
            <a:pPr marL="0" indent="360000" algn="just">
              <a:spcBef>
                <a:spcPts val="300"/>
              </a:spcBef>
              <a:buNone/>
            </a:pPr>
            <a:r>
              <a:rPr lang="en-US" altLang="zh-CN" sz="2200" b="1" dirty="0" smtClean="0">
                <a:latin typeface="黑体" pitchFamily="49" charset="-122"/>
                <a:ea typeface="黑体" pitchFamily="49" charset="-122"/>
              </a:rPr>
              <a:t>2.</a:t>
            </a:r>
            <a:r>
              <a:rPr lang="zh-CN" altLang="zh-CN" sz="2200" b="1" dirty="0" smtClean="0">
                <a:latin typeface="黑体" pitchFamily="49" charset="-122"/>
                <a:ea typeface="黑体" pitchFamily="49" charset="-122"/>
              </a:rPr>
              <a:t>重点、关键和难点工程的施工方案</a:t>
            </a:r>
          </a:p>
          <a:p>
            <a:pPr marL="0" indent="360000" algn="just">
              <a:spcBef>
                <a:spcPts val="300"/>
              </a:spcBef>
              <a:buNone/>
            </a:pPr>
            <a:r>
              <a:rPr lang="en-US" altLang="zh-CN" sz="2200" b="1" dirty="0" smtClean="0">
                <a:latin typeface="黑体" pitchFamily="49" charset="-122"/>
                <a:ea typeface="黑体" pitchFamily="49" charset="-122"/>
              </a:rPr>
              <a:t>3.</a:t>
            </a:r>
            <a:r>
              <a:rPr lang="zh-CN" altLang="zh-CN" sz="2200" b="1" dirty="0" smtClean="0">
                <a:latin typeface="黑体" pitchFamily="49" charset="-122"/>
                <a:ea typeface="黑体" pitchFamily="49" charset="-122"/>
              </a:rPr>
              <a:t>工期关键线路图及保证措施</a:t>
            </a:r>
          </a:p>
          <a:p>
            <a:pPr marL="0" indent="360000" algn="just">
              <a:spcBef>
                <a:spcPts val="300"/>
              </a:spcBef>
              <a:buNone/>
            </a:pPr>
            <a:r>
              <a:rPr lang="en-US" altLang="zh-CN" sz="2200" b="1" dirty="0" smtClean="0">
                <a:latin typeface="黑体" pitchFamily="49" charset="-122"/>
                <a:ea typeface="黑体" pitchFamily="49" charset="-122"/>
              </a:rPr>
              <a:t>4.</a:t>
            </a:r>
            <a:r>
              <a:rPr lang="zh-CN" altLang="zh-CN" sz="2200" b="1" dirty="0" smtClean="0">
                <a:latin typeface="黑体" pitchFamily="49" charset="-122"/>
                <a:ea typeface="黑体" pitchFamily="49" charset="-122"/>
              </a:rPr>
              <a:t>关键工程质量保证措施</a:t>
            </a:r>
          </a:p>
          <a:p>
            <a:pPr marL="0" indent="360000" algn="just">
              <a:spcBef>
                <a:spcPts val="300"/>
              </a:spcBef>
              <a:buNone/>
            </a:pPr>
            <a:r>
              <a:rPr lang="en-US" altLang="zh-CN" sz="2200" b="1" dirty="0" smtClean="0">
                <a:latin typeface="黑体" pitchFamily="49" charset="-122"/>
                <a:ea typeface="黑体" pitchFamily="49" charset="-122"/>
              </a:rPr>
              <a:t>5.</a:t>
            </a:r>
            <a:r>
              <a:rPr lang="zh-CN" altLang="zh-CN" sz="2200" b="1" dirty="0" smtClean="0">
                <a:latin typeface="黑体" pitchFamily="49" charset="-122"/>
                <a:ea typeface="黑体" pitchFamily="49" charset="-122"/>
              </a:rPr>
              <a:t>安全保证措施</a:t>
            </a:r>
          </a:p>
          <a:p>
            <a:pPr marL="0" indent="360000" algn="just">
              <a:spcBef>
                <a:spcPts val="300"/>
              </a:spcBef>
              <a:buNone/>
            </a:pPr>
            <a:r>
              <a:rPr lang="en-US" altLang="zh-CN" sz="2200" b="1" dirty="0" smtClean="0">
                <a:latin typeface="黑体" pitchFamily="49" charset="-122"/>
                <a:ea typeface="黑体" pitchFamily="49" charset="-122"/>
              </a:rPr>
              <a:t>6.</a:t>
            </a:r>
            <a:r>
              <a:rPr lang="zh-CN" altLang="zh-CN" sz="2200" b="1" dirty="0" smtClean="0">
                <a:latin typeface="黑体" pitchFamily="49" charset="-122"/>
                <a:ea typeface="黑体" pitchFamily="49" charset="-122"/>
              </a:rPr>
              <a:t>环境保护、水土保持、文明施工、文物保护保证措施</a:t>
            </a:r>
          </a:p>
          <a:p>
            <a:pPr marL="0" indent="360000" algn="just">
              <a:spcBef>
                <a:spcPts val="300"/>
              </a:spcBef>
              <a:buNone/>
            </a:pPr>
            <a:r>
              <a:rPr lang="en-US" altLang="zh-CN" sz="2200" b="1" dirty="0" smtClean="0">
                <a:latin typeface="黑体" pitchFamily="49" charset="-122"/>
                <a:ea typeface="黑体" pitchFamily="49" charset="-122"/>
              </a:rPr>
              <a:t>7.</a:t>
            </a:r>
            <a:r>
              <a:rPr lang="zh-CN" altLang="zh-CN" sz="2200" b="1" dirty="0" smtClean="0">
                <a:latin typeface="黑体" pitchFamily="49" charset="-122"/>
                <a:ea typeface="黑体" pitchFamily="49" charset="-122"/>
              </a:rPr>
              <a:t>项目风险预测与防范，事故应急预案</a:t>
            </a:r>
          </a:p>
          <a:p>
            <a:pPr marL="0" indent="360000" algn="just">
              <a:spcBef>
                <a:spcPts val="300"/>
              </a:spcBef>
              <a:buNone/>
            </a:pPr>
            <a:r>
              <a:rPr lang="en-US" altLang="zh-CN" sz="2200" b="1" dirty="0" smtClean="0">
                <a:latin typeface="黑体" pitchFamily="49" charset="-122"/>
                <a:ea typeface="黑体" pitchFamily="49" charset="-122"/>
              </a:rPr>
              <a:t>8.</a:t>
            </a:r>
            <a:r>
              <a:rPr lang="zh-CN" altLang="zh-CN" sz="2200" b="1" dirty="0" smtClean="0">
                <a:latin typeface="黑体" pitchFamily="49" charset="-122"/>
                <a:ea typeface="黑体" pitchFamily="49" charset="-122"/>
              </a:rPr>
              <a:t>其他应说明的事项</a:t>
            </a:r>
            <a:endParaRPr lang="zh-CN" altLang="zh-CN" sz="2400" b="1" dirty="0" smtClean="0">
              <a:latin typeface="黑体" pitchFamily="49" charset="-122"/>
              <a:ea typeface="黑体" pitchFamily="49" charset="-122"/>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fontScale="90000"/>
          </a:bodyPr>
          <a:lstStyle/>
          <a:p>
            <a:r>
              <a:rPr lang="zh-CN" altLang="en-US" dirty="0" smtClean="0"/>
              <a:t>（十一）关于中标候选人的公示及中标结果公告</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spcBef>
                <a:spcPts val="300"/>
              </a:spcBef>
              <a:buNone/>
            </a:pPr>
            <a:r>
              <a:rPr lang="x-none" altLang="zh-CN" sz="2200" b="1" dirty="0" smtClean="0">
                <a:latin typeface="黑体" pitchFamily="49" charset="-122"/>
                <a:ea typeface="黑体" pitchFamily="49" charset="-122"/>
              </a:rPr>
              <a:t>7.1 中标候选人公示</a:t>
            </a:r>
            <a:endParaRPr lang="zh-CN" altLang="zh-CN" sz="2200" b="1" dirty="0" smtClean="0">
              <a:latin typeface="黑体" pitchFamily="49" charset="-122"/>
              <a:ea typeface="黑体" pitchFamily="49" charset="-122"/>
            </a:endParaRPr>
          </a:p>
          <a:p>
            <a:pPr marL="0" indent="360000" algn="just">
              <a:spcBef>
                <a:spcPts val="300"/>
              </a:spcBef>
              <a:buNone/>
            </a:pPr>
            <a:r>
              <a:rPr lang="zh-CN" altLang="zh-CN" sz="2200" b="1" dirty="0" smtClean="0">
                <a:latin typeface="黑体" pitchFamily="49" charset="-122"/>
                <a:ea typeface="黑体" pitchFamily="49" charset="-122"/>
              </a:rPr>
              <a:t>招标人在收到评标报告之日起</a:t>
            </a:r>
            <a:r>
              <a:rPr lang="en-US" altLang="zh-CN" sz="2200" b="1" dirty="0" smtClean="0">
                <a:latin typeface="黑体" pitchFamily="49" charset="-122"/>
                <a:ea typeface="黑体" pitchFamily="49" charset="-122"/>
              </a:rPr>
              <a:t>3</a:t>
            </a:r>
            <a:r>
              <a:rPr lang="zh-CN" altLang="zh-CN" sz="2200" b="1" dirty="0" smtClean="0">
                <a:latin typeface="黑体" pitchFamily="49" charset="-122"/>
                <a:ea typeface="黑体" pitchFamily="49" charset="-122"/>
              </a:rPr>
              <a:t>日内，按照投标人须知前附表规定的公示媒介和期限公示中标候选人，公示期不得少于</a:t>
            </a:r>
            <a:r>
              <a:rPr lang="en-US" altLang="zh-CN" sz="2200" b="1" dirty="0" smtClean="0">
                <a:latin typeface="黑体" pitchFamily="49" charset="-122"/>
                <a:ea typeface="黑体" pitchFamily="49" charset="-122"/>
              </a:rPr>
              <a:t>3</a:t>
            </a:r>
            <a:r>
              <a:rPr lang="zh-CN" altLang="zh-CN" sz="2200" b="1" dirty="0" smtClean="0">
                <a:latin typeface="黑体" pitchFamily="49" charset="-122"/>
                <a:ea typeface="黑体" pitchFamily="49" charset="-122"/>
              </a:rPr>
              <a:t>日，公示内容包括：</a:t>
            </a:r>
          </a:p>
          <a:p>
            <a:pPr marL="0" indent="360000" algn="just">
              <a:spcBef>
                <a:spcPts val="300"/>
              </a:spcBef>
              <a:buNone/>
            </a:pPr>
            <a:r>
              <a:rPr lang="zh-CN" altLang="zh-CN" sz="2200" b="1" dirty="0" smtClean="0">
                <a:latin typeface="黑体" pitchFamily="49" charset="-122"/>
                <a:ea typeface="黑体" pitchFamily="49" charset="-122"/>
              </a:rPr>
              <a:t>（</a:t>
            </a:r>
            <a:r>
              <a:rPr lang="en-US" altLang="zh-CN" sz="2200" b="1" dirty="0" smtClean="0">
                <a:latin typeface="黑体" pitchFamily="49" charset="-122"/>
                <a:ea typeface="黑体" pitchFamily="49" charset="-122"/>
              </a:rPr>
              <a:t>1</a:t>
            </a:r>
            <a:r>
              <a:rPr lang="zh-CN" altLang="zh-CN" sz="2200" b="1" dirty="0" smtClean="0">
                <a:latin typeface="黑体" pitchFamily="49" charset="-122"/>
                <a:ea typeface="黑体" pitchFamily="49" charset="-122"/>
              </a:rPr>
              <a:t>）中标候选人排序、名称、投标报价，对工程质量要求、安全目标和工期的响应情况；</a:t>
            </a:r>
          </a:p>
          <a:p>
            <a:pPr marL="0" indent="360000" algn="just">
              <a:spcBef>
                <a:spcPts val="300"/>
              </a:spcBef>
              <a:buNone/>
            </a:pPr>
            <a:r>
              <a:rPr lang="zh-CN" altLang="zh-CN" sz="2200" b="1" dirty="0" smtClean="0">
                <a:latin typeface="黑体" pitchFamily="49" charset="-122"/>
                <a:ea typeface="黑体" pitchFamily="49" charset="-122"/>
              </a:rPr>
              <a:t>（</a:t>
            </a:r>
            <a:r>
              <a:rPr lang="en-US" altLang="zh-CN" sz="2200" b="1" dirty="0" smtClean="0">
                <a:latin typeface="黑体" pitchFamily="49" charset="-122"/>
                <a:ea typeface="黑体" pitchFamily="49" charset="-122"/>
              </a:rPr>
              <a:t>2</a:t>
            </a:r>
            <a:r>
              <a:rPr lang="zh-CN" altLang="zh-CN" sz="2200" b="1" dirty="0" smtClean="0">
                <a:latin typeface="黑体" pitchFamily="49" charset="-122"/>
                <a:ea typeface="黑体" pitchFamily="49" charset="-122"/>
              </a:rPr>
              <a:t>）中标候选人在投标文件中承诺的项目经理和项目总工姓名、个人业绩、相关证书名称和编号；</a:t>
            </a:r>
          </a:p>
          <a:p>
            <a:pPr marL="0" indent="360000" algn="just">
              <a:spcBef>
                <a:spcPts val="300"/>
              </a:spcBef>
              <a:buNone/>
            </a:pPr>
            <a:r>
              <a:rPr lang="zh-CN" altLang="zh-CN" sz="2200" b="1" dirty="0" smtClean="0">
                <a:latin typeface="黑体" pitchFamily="49" charset="-122"/>
                <a:ea typeface="黑体" pitchFamily="49" charset="-122"/>
              </a:rPr>
              <a:t>（</a:t>
            </a:r>
            <a:r>
              <a:rPr lang="en-US" altLang="zh-CN" sz="2200" b="1" dirty="0" smtClean="0">
                <a:latin typeface="黑体" pitchFamily="49" charset="-122"/>
                <a:ea typeface="黑体" pitchFamily="49" charset="-122"/>
              </a:rPr>
              <a:t>3</a:t>
            </a:r>
            <a:r>
              <a:rPr lang="zh-CN" altLang="zh-CN" sz="2200" b="1" dirty="0" smtClean="0">
                <a:latin typeface="黑体" pitchFamily="49" charset="-122"/>
                <a:ea typeface="黑体" pitchFamily="49" charset="-122"/>
              </a:rPr>
              <a:t>）中标候选人在投标文件中填报的项目业绩；</a:t>
            </a:r>
          </a:p>
          <a:p>
            <a:pPr marL="0" indent="360000" algn="just">
              <a:spcBef>
                <a:spcPts val="300"/>
              </a:spcBef>
              <a:buNone/>
            </a:pPr>
            <a:r>
              <a:rPr lang="zh-CN" altLang="zh-CN" sz="2200" b="1" dirty="0" smtClean="0">
                <a:latin typeface="黑体" pitchFamily="49" charset="-122"/>
                <a:ea typeface="黑体" pitchFamily="49" charset="-122"/>
              </a:rPr>
              <a:t>（</a:t>
            </a:r>
            <a:r>
              <a:rPr lang="en-US" altLang="zh-CN" sz="2200" b="1" dirty="0" smtClean="0">
                <a:latin typeface="黑体" pitchFamily="49" charset="-122"/>
                <a:ea typeface="黑体" pitchFamily="49" charset="-122"/>
              </a:rPr>
              <a:t>4</a:t>
            </a:r>
            <a:r>
              <a:rPr lang="zh-CN" altLang="zh-CN" sz="2200" b="1" dirty="0" smtClean="0">
                <a:latin typeface="黑体" pitchFamily="49" charset="-122"/>
                <a:ea typeface="黑体" pitchFamily="49" charset="-122"/>
              </a:rPr>
              <a:t>）被否决投标的投标人名称、否决依据和原因；</a:t>
            </a:r>
          </a:p>
          <a:p>
            <a:pPr marL="0" indent="360000" algn="just">
              <a:spcBef>
                <a:spcPts val="300"/>
              </a:spcBef>
              <a:buNone/>
            </a:pPr>
            <a:r>
              <a:rPr lang="zh-CN" altLang="zh-CN" sz="2200" b="1" dirty="0" smtClean="0">
                <a:latin typeface="黑体" pitchFamily="49" charset="-122"/>
                <a:ea typeface="黑体" pitchFamily="49" charset="-122"/>
              </a:rPr>
              <a:t>（</a:t>
            </a:r>
            <a:r>
              <a:rPr lang="en-US" altLang="zh-CN" sz="2200" b="1" dirty="0" smtClean="0">
                <a:latin typeface="黑体" pitchFamily="49" charset="-122"/>
                <a:ea typeface="黑体" pitchFamily="49" charset="-122"/>
              </a:rPr>
              <a:t>5</a:t>
            </a:r>
            <a:r>
              <a:rPr lang="zh-CN" altLang="zh-CN" sz="2200" b="1" dirty="0" smtClean="0">
                <a:latin typeface="黑体" pitchFamily="49" charset="-122"/>
                <a:ea typeface="黑体" pitchFamily="49" charset="-122"/>
              </a:rPr>
              <a:t>）提出异议的渠道和方式；</a:t>
            </a:r>
          </a:p>
          <a:p>
            <a:pPr marL="0" indent="360000" algn="just">
              <a:spcBef>
                <a:spcPts val="300"/>
              </a:spcBef>
              <a:buNone/>
            </a:pPr>
            <a:r>
              <a:rPr lang="zh-CN" altLang="zh-CN" sz="2200" b="1" dirty="0" smtClean="0">
                <a:latin typeface="黑体" pitchFamily="49" charset="-122"/>
                <a:ea typeface="黑体" pitchFamily="49" charset="-122"/>
              </a:rPr>
              <a:t>（</a:t>
            </a:r>
            <a:r>
              <a:rPr lang="en-US" altLang="zh-CN" sz="2200" b="1" dirty="0" smtClean="0">
                <a:latin typeface="黑体" pitchFamily="49" charset="-122"/>
                <a:ea typeface="黑体" pitchFamily="49" charset="-122"/>
              </a:rPr>
              <a:t>6</a:t>
            </a:r>
            <a:r>
              <a:rPr lang="zh-CN" altLang="zh-CN" sz="2200" b="1" dirty="0" smtClean="0">
                <a:latin typeface="黑体" pitchFamily="49" charset="-122"/>
                <a:ea typeface="黑体" pitchFamily="49" charset="-122"/>
              </a:rPr>
              <a:t>）投标人须知前附表规定公示的其他内容。</a:t>
            </a:r>
            <a:endParaRPr lang="zh-CN" altLang="zh-CN" sz="2400" b="1" dirty="0" smtClean="0">
              <a:latin typeface="黑体" pitchFamily="49" charset="-122"/>
              <a:ea typeface="黑体" pitchFamily="49" charset="-122"/>
            </a:endParaRP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fontScale="90000"/>
          </a:bodyPr>
          <a:lstStyle/>
          <a:p>
            <a:r>
              <a:rPr lang="zh-CN" altLang="en-US" dirty="0" smtClean="0"/>
              <a:t>（十一）关于中标候选人的公示及中标结果公告</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360000" algn="just">
              <a:buNone/>
            </a:pPr>
            <a:r>
              <a:rPr lang="x-none" altLang="zh-CN" sz="2400" b="1" dirty="0" smtClean="0">
                <a:latin typeface="黑体" pitchFamily="49" charset="-122"/>
                <a:ea typeface="黑体" pitchFamily="49" charset="-122"/>
              </a:rPr>
              <a:t>7.6 中标</a:t>
            </a:r>
            <a:r>
              <a:rPr lang="zh-CN" altLang="zh-CN" sz="2400" b="1" dirty="0" smtClean="0">
                <a:latin typeface="黑体" pitchFamily="49" charset="-122"/>
                <a:ea typeface="黑体" pitchFamily="49" charset="-122"/>
              </a:rPr>
              <a:t>结果</a:t>
            </a:r>
            <a:r>
              <a:rPr lang="x-none" altLang="zh-CN" sz="2400" b="1" dirty="0" smtClean="0">
                <a:latin typeface="黑体" pitchFamily="49" charset="-122"/>
                <a:ea typeface="黑体" pitchFamily="49" charset="-122"/>
              </a:rPr>
              <a:t>公告</a:t>
            </a:r>
            <a:endParaRPr lang="zh-CN" altLang="zh-CN" sz="2400" b="1" dirty="0" smtClean="0">
              <a:latin typeface="黑体" pitchFamily="49" charset="-122"/>
              <a:ea typeface="黑体" pitchFamily="49" charset="-122"/>
            </a:endParaRPr>
          </a:p>
          <a:p>
            <a:pPr marL="0" indent="360000" algn="just">
              <a:buNone/>
            </a:pPr>
            <a:r>
              <a:rPr lang="zh-CN" altLang="zh-CN" sz="2400" b="1" dirty="0" smtClean="0">
                <a:latin typeface="黑体" pitchFamily="49" charset="-122"/>
                <a:ea typeface="黑体" pitchFamily="49" charset="-122"/>
              </a:rPr>
              <a:t>招标人在确定中标人之日起</a:t>
            </a:r>
            <a:r>
              <a:rPr lang="en-US" altLang="zh-CN" sz="2400" b="1" dirty="0" smtClean="0">
                <a:latin typeface="黑体" pitchFamily="49" charset="-122"/>
                <a:ea typeface="黑体" pitchFamily="49" charset="-122"/>
              </a:rPr>
              <a:t>3</a:t>
            </a:r>
            <a:r>
              <a:rPr lang="zh-CN" altLang="zh-CN" sz="2400" b="1" dirty="0" smtClean="0">
                <a:latin typeface="黑体" pitchFamily="49" charset="-122"/>
                <a:ea typeface="黑体" pitchFamily="49" charset="-122"/>
              </a:rPr>
              <a:t>日内，按照投标人须知前附表规定的公告媒介和期限公告中标结果，公告期不得少于</a:t>
            </a:r>
            <a:r>
              <a:rPr lang="en-US" altLang="zh-CN" sz="2400" b="1" dirty="0" smtClean="0">
                <a:latin typeface="黑体" pitchFamily="49" charset="-122"/>
                <a:ea typeface="黑体" pitchFamily="49" charset="-122"/>
              </a:rPr>
              <a:t>3</a:t>
            </a:r>
            <a:r>
              <a:rPr lang="zh-CN" altLang="zh-CN" sz="2400" b="1" dirty="0" smtClean="0">
                <a:latin typeface="黑体" pitchFamily="49" charset="-122"/>
                <a:ea typeface="黑体" pitchFamily="49" charset="-122"/>
              </a:rPr>
              <a:t>日。公告内容包括中标人名称、中标价。</a:t>
            </a:r>
          </a:p>
        </p:txBody>
      </p:sp>
    </p:spTree>
    <p:extLst>
      <p:ext uri="{BB962C8B-B14F-4D97-AF65-F5344CB8AC3E}">
        <p14:creationId xmlns:p14="http://schemas.microsoft.com/office/powerpoint/2010/main" xmlns="" val="2700536234"/>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fontScale="90000"/>
          </a:bodyPr>
          <a:lstStyle/>
          <a:p>
            <a:r>
              <a:rPr lang="zh-CN" altLang="en-US" dirty="0" smtClean="0"/>
              <a:t>（十一）关于中标候选人的公示及中标结果公告</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Rectangle 3"/>
          <p:cNvSpPr txBox="1">
            <a:spLocks noChangeArrowheads="1"/>
          </p:cNvSpPr>
          <p:nvPr/>
        </p:nvSpPr>
        <p:spPr>
          <a:xfrm>
            <a:off x="539552" y="908050"/>
            <a:ext cx="8136904" cy="4300538"/>
          </a:xfrm>
          <a:prstGeom prst="rect">
            <a:avLst/>
          </a:prstGeom>
        </p:spPr>
        <p:txBody>
          <a:bodyPr/>
          <a:lstStyle/>
          <a:p>
            <a:pPr marL="0" marR="0" lvl="0" indent="0" algn="ctr" defTabSz="914400" rtl="0" eaLnBrk="1" fontAlgn="auto" latinLnBrk="0" hangingPunct="1">
              <a:lnSpc>
                <a:spcPct val="130000"/>
              </a:lnSpc>
              <a:spcBef>
                <a:spcPct val="20000"/>
              </a:spcBef>
              <a:spcAft>
                <a:spcPts val="0"/>
              </a:spcAft>
              <a:buClr>
                <a:srgbClr val="FFC000"/>
              </a:buClr>
              <a:buSzTx/>
              <a:buFont typeface="Wingdings" pitchFamily="2" charset="2"/>
              <a:buNone/>
              <a:tabLst/>
              <a:defRPr/>
            </a:pPr>
            <a:r>
              <a:rPr kumimoji="0" lang="en-US" altLang="zh-CN"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a:t>
            </a:r>
            <a:r>
              <a:rPr kumimoji="0" lang="en-US" altLang="zh-CN" sz="2200" b="1" i="0" u="none" strike="noStrike" kern="1200" cap="none" spc="0" normalizeH="0" baseline="0" noProof="0" dirty="0" err="1" smtClean="0">
                <a:ln>
                  <a:noFill/>
                </a:ln>
                <a:solidFill>
                  <a:srgbClr val="FF0000"/>
                </a:solidFill>
                <a:effectLst/>
                <a:uLnTx/>
                <a:uFillTx/>
                <a:latin typeface="黑体" pitchFamily="49" charset="-122"/>
                <a:ea typeface="黑体" pitchFamily="49" charset="-122"/>
              </a:rPr>
              <a:t>招标公告和公示信息发布管理办法</a:t>
            </a:r>
            <a:r>
              <a:rPr kumimoji="0" lang="en-US" altLang="zh-CN"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a:t>
            </a:r>
          </a:p>
          <a:p>
            <a:pPr marL="0" marR="0" lvl="0" indent="0" algn="ctr" defTabSz="914400" rtl="0" eaLnBrk="1" fontAlgn="auto" latinLnBrk="0" hangingPunct="1">
              <a:lnSpc>
                <a:spcPct val="130000"/>
              </a:lnSpc>
              <a:spcBef>
                <a:spcPct val="20000"/>
              </a:spcBef>
              <a:spcAft>
                <a:spcPts val="0"/>
              </a:spcAft>
              <a:buClr>
                <a:srgbClr val="FFC000"/>
              </a:buClr>
              <a:buSzTx/>
              <a:buFont typeface="Wingdings" pitchFamily="2" charset="2"/>
              <a:buNone/>
              <a:tabLst/>
              <a:defRPr/>
            </a:pPr>
            <a:r>
              <a:rPr kumimoji="0" lang="zh-CN" altLang="en-US"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国家发改委 </a:t>
            </a:r>
            <a:r>
              <a:rPr kumimoji="0" lang="en-US" altLang="zh-CN"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2017</a:t>
            </a:r>
            <a:r>
              <a:rPr kumimoji="0" lang="zh-CN" altLang="en-US"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年</a:t>
            </a:r>
            <a:r>
              <a:rPr kumimoji="0" lang="en-US" altLang="zh-CN"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10</a:t>
            </a:r>
            <a:r>
              <a:rPr kumimoji="0" lang="zh-CN" altLang="en-US"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rPr>
              <a:t>号令</a:t>
            </a:r>
            <a:endParaRPr kumimoji="0" lang="en-US" altLang="zh-CN" sz="2200" b="1" i="0" u="none" strike="noStrike" kern="1200" cap="none" spc="0" normalizeH="0" baseline="0" noProof="0" dirty="0" smtClean="0">
              <a:ln>
                <a:noFill/>
              </a:ln>
              <a:solidFill>
                <a:srgbClr val="FF0000"/>
              </a:solidFill>
              <a:effectLst/>
              <a:uLnTx/>
              <a:uFillTx/>
              <a:latin typeface="黑体" pitchFamily="49" charset="-122"/>
              <a:ea typeface="黑体" pitchFamily="49" charset="-122"/>
            </a:endParaRPr>
          </a:p>
          <a:p>
            <a:pPr algn="just">
              <a:spcBef>
                <a:spcPts val="300"/>
              </a:spcBef>
              <a:defRPr/>
            </a:pPr>
            <a:r>
              <a:rPr lang="zh-CN" altLang="zh-CN" sz="2000" b="1" dirty="0" smtClean="0">
                <a:latin typeface="黑体" pitchFamily="49" charset="-122"/>
                <a:ea typeface="黑体" pitchFamily="49" charset="-122"/>
              </a:rPr>
              <a:t>第六条</a:t>
            </a:r>
            <a:r>
              <a:rPr lang="en-US" altLang="zh-CN" sz="2000" b="1" dirty="0" smtClean="0">
                <a:latin typeface="黑体" pitchFamily="49" charset="-122"/>
                <a:ea typeface="黑体" pitchFamily="49" charset="-122"/>
              </a:rPr>
              <a:t> </a:t>
            </a:r>
            <a:r>
              <a:rPr lang="zh-CN" altLang="zh-CN" sz="2000" b="1" dirty="0" smtClean="0">
                <a:latin typeface="黑体" pitchFamily="49" charset="-122"/>
                <a:ea typeface="黑体" pitchFamily="49" charset="-122"/>
              </a:rPr>
              <a:t>依法必须招标项目的中标候选人公示应当载明以下内容：</a:t>
            </a:r>
          </a:p>
          <a:p>
            <a:pPr algn="just">
              <a:spcBef>
                <a:spcPts val="300"/>
              </a:spcBef>
              <a:defRPr/>
            </a:pPr>
            <a:r>
              <a:rPr lang="zh-CN" altLang="zh-CN" sz="2000" b="1" dirty="0" smtClean="0">
                <a:latin typeface="黑体" pitchFamily="49" charset="-122"/>
                <a:ea typeface="黑体" pitchFamily="49" charset="-122"/>
              </a:rPr>
              <a:t>（一）中标候选人排序、名称、投标报价、质量、工期（交货期），以及评标情况；</a:t>
            </a:r>
          </a:p>
          <a:p>
            <a:pPr algn="just">
              <a:spcBef>
                <a:spcPts val="300"/>
              </a:spcBef>
              <a:defRPr/>
            </a:pPr>
            <a:r>
              <a:rPr lang="zh-CN" altLang="zh-CN" sz="2000" b="1" dirty="0" smtClean="0">
                <a:latin typeface="黑体" pitchFamily="49" charset="-122"/>
                <a:ea typeface="黑体" pitchFamily="49" charset="-122"/>
              </a:rPr>
              <a:t>（二）中标候选人按照招标文件要求承诺的项目负责人姓名及其相关证书名称和编号；</a:t>
            </a:r>
          </a:p>
          <a:p>
            <a:pPr algn="just">
              <a:spcBef>
                <a:spcPts val="300"/>
              </a:spcBef>
              <a:defRPr/>
            </a:pPr>
            <a:r>
              <a:rPr lang="zh-CN" altLang="zh-CN" sz="2000" b="1" dirty="0" smtClean="0">
                <a:latin typeface="黑体" pitchFamily="49" charset="-122"/>
                <a:ea typeface="黑体" pitchFamily="49" charset="-122"/>
              </a:rPr>
              <a:t>（三）中标候选人响应招标文件要求的资格能力条件；</a:t>
            </a:r>
          </a:p>
          <a:p>
            <a:pPr algn="just">
              <a:spcBef>
                <a:spcPts val="300"/>
              </a:spcBef>
              <a:defRPr/>
            </a:pPr>
            <a:r>
              <a:rPr lang="zh-CN" altLang="zh-CN" sz="2000" b="1" dirty="0" smtClean="0">
                <a:latin typeface="黑体" pitchFamily="49" charset="-122"/>
                <a:ea typeface="黑体" pitchFamily="49" charset="-122"/>
              </a:rPr>
              <a:t>（四）提出异议的渠道和方式；</a:t>
            </a:r>
          </a:p>
          <a:p>
            <a:pPr algn="just">
              <a:spcBef>
                <a:spcPts val="300"/>
              </a:spcBef>
              <a:defRPr/>
            </a:pPr>
            <a:r>
              <a:rPr lang="zh-CN" altLang="zh-CN" sz="2000" b="1" dirty="0" smtClean="0">
                <a:latin typeface="黑体" pitchFamily="49" charset="-122"/>
                <a:ea typeface="黑体" pitchFamily="49" charset="-122"/>
              </a:rPr>
              <a:t>（五）招标文件规定公示的其他内容。</a:t>
            </a:r>
          </a:p>
          <a:p>
            <a:pPr algn="just">
              <a:spcBef>
                <a:spcPts val="300"/>
              </a:spcBef>
              <a:defRPr/>
            </a:pPr>
            <a:r>
              <a:rPr lang="zh-CN" altLang="zh-CN" sz="2000" b="1" dirty="0" smtClean="0">
                <a:latin typeface="黑体" pitchFamily="49" charset="-122"/>
                <a:ea typeface="黑体" pitchFamily="49" charset="-122"/>
              </a:rPr>
              <a:t>依法必须招标项目的中标结果公示应当载明中标人</a:t>
            </a:r>
            <a:r>
              <a:rPr lang="zh-CN" altLang="zh-CN" sz="2000" b="1" smtClean="0">
                <a:latin typeface="黑体" pitchFamily="49" charset="-122"/>
                <a:ea typeface="黑体" pitchFamily="49" charset="-122"/>
              </a:rPr>
              <a:t>名称。</a:t>
            </a:r>
            <a:endParaRPr kumimoji="0" lang="zh-CN" altLang="zh-CN" sz="2000" b="1" i="0" u="none" strike="noStrike" kern="1200" cap="none" spc="0" normalizeH="0" baseline="0" noProof="0" dirty="0" smtClean="0">
              <a:ln>
                <a:noFill/>
              </a:ln>
              <a:solidFill>
                <a:schemeClr val="tx1"/>
              </a:solidFill>
              <a:effectLst/>
              <a:uLnTx/>
              <a:uFillTx/>
              <a:latin typeface="黑体" pitchFamily="49" charset="-122"/>
              <a:ea typeface="黑体" pitchFamily="49"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gradFill flip="none" rotWithShape="1">
          <a:gsLst>
            <a:gs pos="50000">
              <a:schemeClr val="accent1">
                <a:hueOff val="0"/>
                <a:satOff val="0"/>
                <a:lumOff val="0"/>
                <a:alphaOff val="0"/>
                <a:shade val="93000"/>
                <a:satMod val="130000"/>
              </a:schemeClr>
            </a:gs>
            <a:gs pos="90000">
              <a:schemeClr val="accent5">
                <a:lumMod val="60000"/>
                <a:lumOff val="4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5" name="矩形 4"/>
          <p:cNvSpPr/>
          <p:nvPr/>
        </p:nvSpPr>
        <p:spPr>
          <a:xfrm>
            <a:off x="0" y="1849388"/>
            <a:ext cx="9144000" cy="223224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1561356"/>
            <a:ext cx="9144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4004816"/>
            <a:ext cx="9144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3640539" y="2365638"/>
            <a:ext cx="1723549" cy="707886"/>
          </a:xfrm>
          <a:prstGeom prst="rect">
            <a:avLst/>
          </a:prstGeom>
          <a:noFill/>
        </p:spPr>
        <p:txBody>
          <a:bodyPr wrap="none" rtlCol="0">
            <a:spAutoFit/>
          </a:bodyPr>
          <a:lstStyle/>
          <a:p>
            <a:r>
              <a:rPr lang="zh-CN" altLang="en-US" sz="4000" b="1" dirty="0">
                <a:solidFill>
                  <a:schemeClr val="accent1"/>
                </a:solidFill>
                <a:latin typeface="Arial" pitchFamily="34" charset="0"/>
                <a:cs typeface="Arial" pitchFamily="34" charset="0"/>
              </a:rPr>
              <a:t>谢谢！</a:t>
            </a:r>
          </a:p>
        </p:txBody>
      </p:sp>
      <p:pic>
        <p:nvPicPr>
          <p:cNvPr id="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239806698"/>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公路标准文件（</a:t>
            </a:r>
            <a:r>
              <a:rPr lang="en-US" altLang="zh-CN" dirty="0" smtClean="0"/>
              <a:t>2018</a:t>
            </a:r>
            <a:r>
              <a:rPr lang="zh-CN" altLang="en-US" dirty="0" smtClean="0"/>
              <a:t>年版）的修订背景</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971600" y="985292"/>
            <a:ext cx="766085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lnSpc>
                <a:spcPct val="150000"/>
              </a:lnSpc>
              <a:spcBef>
                <a:spcPts val="0"/>
              </a:spcBef>
              <a:buFont typeface="Wingdings" panose="05000000000000000000" pitchFamily="2" charset="2"/>
              <a:buChar char="u"/>
            </a:pPr>
            <a:r>
              <a:rPr lang="zh-CN" altLang="en-US" sz="2400" b="1" dirty="0" smtClean="0"/>
              <a:t>是贯彻落实党的十九大精神、习近平新时代中国特色社会主义思想精神的需要</a:t>
            </a:r>
            <a:endParaRPr lang="en-US" altLang="zh-CN" sz="2400" b="1" dirty="0"/>
          </a:p>
          <a:p>
            <a:pPr algn="just">
              <a:lnSpc>
                <a:spcPct val="150000"/>
              </a:lnSpc>
              <a:spcBef>
                <a:spcPts val="0"/>
              </a:spcBef>
              <a:buFont typeface="Wingdings" panose="05000000000000000000" pitchFamily="2" charset="2"/>
              <a:buChar char="u"/>
            </a:pPr>
            <a:r>
              <a:rPr lang="zh-CN" altLang="zh-CN" sz="2400" b="1" dirty="0" smtClean="0"/>
              <a:t>是适应</a:t>
            </a:r>
            <a:r>
              <a:rPr lang="zh-CN" altLang="en-US" sz="2400" b="1" dirty="0" smtClean="0"/>
              <a:t>现行</a:t>
            </a:r>
            <a:r>
              <a:rPr lang="zh-CN" altLang="zh-CN" sz="2400" b="1" dirty="0" smtClean="0"/>
              <a:t>招投标法律法规、部门规章和公路工程相关技术标准、规范的需要</a:t>
            </a:r>
            <a:endParaRPr lang="en-US" altLang="zh-CN" sz="2400" b="1" dirty="0"/>
          </a:p>
          <a:p>
            <a:pPr algn="just">
              <a:lnSpc>
                <a:spcPct val="150000"/>
              </a:lnSpc>
              <a:spcBef>
                <a:spcPts val="0"/>
              </a:spcBef>
              <a:buFont typeface="Wingdings" panose="05000000000000000000" pitchFamily="2" charset="2"/>
              <a:buChar char="u"/>
            </a:pPr>
            <a:r>
              <a:rPr lang="zh-CN" altLang="zh-CN" sz="2400" b="1" dirty="0" smtClean="0"/>
              <a:t>是适应公路工程施工招标投标新形势和新情况发展的需要</a:t>
            </a:r>
            <a:endParaRPr lang="en-US" altLang="zh-CN" sz="2400" b="1"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自定义 14">
      <a:dk1>
        <a:sysClr val="windowText" lastClr="000000"/>
      </a:dk1>
      <a:lt1>
        <a:sysClr val="window" lastClr="FFFFFF"/>
      </a:lt1>
      <a:dk2>
        <a:srgbClr val="014C83"/>
      </a:dk2>
      <a:lt2>
        <a:srgbClr val="EEECE1"/>
      </a:lt2>
      <a:accent1>
        <a:srgbClr val="014C8D"/>
      </a:accent1>
      <a:accent2>
        <a:srgbClr val="012E57"/>
      </a:accent2>
      <a:accent3>
        <a:srgbClr val="24673E"/>
      </a:accent3>
      <a:accent4>
        <a:srgbClr val="3371A4"/>
      </a:accent4>
      <a:accent5>
        <a:srgbClr val="4BACC6"/>
      </a:accent5>
      <a:accent6>
        <a:srgbClr val="7FA6C7"/>
      </a:accent6>
      <a:hlink>
        <a:srgbClr val="0000FF"/>
      </a:hlink>
      <a:folHlink>
        <a:srgbClr val="CDDBE8"/>
      </a:folHlink>
    </a:clrScheme>
    <a:fontScheme name="微软雅黑">
      <a:majorFont>
        <a:latin typeface="Franklin Gothic Medium"/>
        <a:ea typeface="微软雅黑"/>
        <a:cs typeface=""/>
      </a:majorFont>
      <a:minorFont>
        <a:latin typeface="Franklin Gothic Medium"/>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63500" cap="flat" cmpd="sng">
          <a:solidFill>
            <a:srgbClr val="FFC000"/>
          </a:solidFill>
          <a:round/>
          <a:headEnd/>
          <a:tailEnd/>
        </a:ln>
        <a:extLst>
          <a:ext uri="{909E8E84-426E-40DD-AFC4-6F175D3DCCD1}">
            <a14:hiddenFill xmlns:a14="http://schemas.microsoft.com/office/drawing/2010/main" xmlns="">
              <a:solidFill>
                <a:srgbClr val="FFFFFF"/>
              </a:solidFill>
            </a14:hiddenFill>
          </a:ext>
        </a:extLst>
      </a:spPr>
      <a:bodyPr/>
      <a:lstStyle>
        <a:defPPr>
          <a:defRPr/>
        </a:defPPr>
      </a:lstStyle>
    </a:spDef>
    <a:txDef>
      <a:spPr/>
      <a:bodyPr/>
      <a:lstStyle>
        <a:defPPr marL="0" indent="0" algn="just">
          <a:lnSpc>
            <a:spcPct val="150000"/>
          </a:lnSpc>
          <a:spcBef>
            <a:spcPts val="0"/>
          </a:spcBef>
          <a:buNone/>
          <a:defRPr sz="2400" b="1" u="sng" dirty="0" smtClean="0">
            <a:latin typeface="微软雅黑" panose="020B0503020204020204" pitchFamily="34" charset="-122"/>
            <a:ea typeface="微软雅黑" panose="020B0503020204020204"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26867</TotalTime>
  <Words>7642</Words>
  <Application>Microsoft Office PowerPoint</Application>
  <PresentationFormat>全屏显示(16:10)</PresentationFormat>
  <Paragraphs>686</Paragraphs>
  <Slides>89</Slides>
  <Notes>86</Notes>
  <HiddenSlides>0</HiddenSlides>
  <MMClips>0</MMClips>
  <ScaleCrop>false</ScaleCrop>
  <HeadingPairs>
    <vt:vector size="4" baseType="variant">
      <vt:variant>
        <vt:lpstr>主题</vt:lpstr>
      </vt:variant>
      <vt:variant>
        <vt:i4>1</vt:i4>
      </vt:variant>
      <vt:variant>
        <vt:lpstr>幻灯片标题</vt:lpstr>
      </vt:variant>
      <vt:variant>
        <vt:i4>89</vt:i4>
      </vt:variant>
    </vt:vector>
  </HeadingPairs>
  <TitlesOfParts>
    <vt:vector size="90" baseType="lpstr">
      <vt:lpstr>Office 主题​​</vt:lpstr>
      <vt:lpstr>幻灯片 1</vt:lpstr>
      <vt:lpstr>国家最新的招标范围和规模标准已公布</vt:lpstr>
      <vt:lpstr>国家最新的招标范围和规模标准已公布</vt:lpstr>
      <vt:lpstr>国家最新的招标范围和规模标准已公布</vt:lpstr>
      <vt:lpstr>国家最新的招标范围和规模标准已公布</vt:lpstr>
      <vt:lpstr>国家最新的招标范围和规模标准已公布</vt:lpstr>
      <vt:lpstr>目录</vt:lpstr>
      <vt:lpstr>幻灯片 8</vt:lpstr>
      <vt:lpstr>公路标准文件（2018年版）的修订背景</vt:lpstr>
      <vt:lpstr>国家标准文件体系介绍</vt:lpstr>
      <vt:lpstr>国家标准文件体系介绍</vt:lpstr>
      <vt:lpstr>国家标准文件体系介绍</vt:lpstr>
      <vt:lpstr>公路标准文件（2018年版）的修订原则</vt:lpstr>
      <vt:lpstr>幻灯片 14</vt:lpstr>
      <vt:lpstr>公路标准文件（2018年版）的基本框架（施工资格预审文件）</vt:lpstr>
      <vt:lpstr>公路标准文件（2018年版）的基本框架（勘察设计资格预审文件）</vt:lpstr>
      <vt:lpstr>公路标准文件（2018年版）的基本框架（监理资格预审文件）</vt:lpstr>
      <vt:lpstr>公路标准文件（2018年版）的基本框架（施工招标文件）</vt:lpstr>
      <vt:lpstr>公路标准文件（2018年版）的基本框架（施工招标文件）</vt:lpstr>
      <vt:lpstr>公路标准文件（2018年版）的基本框架（勘察设计招标文件）</vt:lpstr>
      <vt:lpstr>公路标准文件（2018年版）的基本框架（监理招标文件）</vt:lpstr>
      <vt:lpstr>公路标准文件（2018年版）的基本框架（监理招标文件）</vt:lpstr>
      <vt:lpstr>公路标准文件（2018年版）的总体思路（一）</vt:lpstr>
      <vt:lpstr>公路标准文件（2018年版）的总体思路（一）</vt:lpstr>
      <vt:lpstr>公路标准文件（2018年版）的总体思路（二）</vt:lpstr>
      <vt:lpstr>公路标准文件（2018年版）的总体思路（三）</vt:lpstr>
      <vt:lpstr>公路标准文件（2018年版）的总体思路（三）</vt:lpstr>
      <vt:lpstr>公路标准文件（2018年版）的总体思路（四）</vt:lpstr>
      <vt:lpstr>公路标准文件（2018年版）的总体思路（四）</vt:lpstr>
      <vt:lpstr>公路标准文件（2018年版）的总体思路（五）</vt:lpstr>
      <vt:lpstr>幻灯片 31</vt:lpstr>
      <vt:lpstr>（一）关于投标人的资格条件——施工招标</vt:lpstr>
      <vt:lpstr>（一）关于投标人的资格条件——施工招标</vt:lpstr>
      <vt:lpstr>（一）关于投标人的资格条件（勘察设计招标）</vt:lpstr>
      <vt:lpstr>（一）关于投标人的资格条件（施工监理招标）</vt:lpstr>
      <vt:lpstr>（一）关于投标人的资格条件（施工监理招标）</vt:lpstr>
      <vt:lpstr>（一）关于投标人的资格条件（施工监理招标）</vt:lpstr>
      <vt:lpstr>（一）关于投标人的资格条件</vt:lpstr>
      <vt:lpstr>（一）关于投标人的资格条件</vt:lpstr>
      <vt:lpstr>（一）关于投标人的资格条件</vt:lpstr>
      <vt:lpstr>（一）关于投标人的资格条件</vt:lpstr>
      <vt:lpstr>（一）关于投标人的资格条件</vt:lpstr>
      <vt:lpstr>（一）关于投标人的资格条件</vt:lpstr>
      <vt:lpstr>（一）关于投标人的资格条件</vt:lpstr>
      <vt:lpstr>（一）关于投标人的资格条件</vt:lpstr>
      <vt:lpstr>（一）关于投标人的资格条件</vt:lpstr>
      <vt:lpstr>（一）关于投标人的资格条件</vt:lpstr>
      <vt:lpstr>（一）关于投标人的资格条件</vt:lpstr>
      <vt:lpstr>（一）关于投标人的资格条件</vt:lpstr>
      <vt:lpstr>（一）关于投标人的资格条件</vt:lpstr>
      <vt:lpstr>（一）关于投标人的资格条件</vt:lpstr>
      <vt:lpstr>（一）关于投标人的资格条件</vt:lpstr>
      <vt:lpstr>（二）关于资格审查方法</vt:lpstr>
      <vt:lpstr>（二）关于资格审查方法</vt:lpstr>
      <vt:lpstr>（二）关于资格审查方法</vt:lpstr>
      <vt:lpstr>（二）关于资格审查方法</vt:lpstr>
      <vt:lpstr>（二）关于资格审查方法</vt:lpstr>
      <vt:lpstr>（三）关于评标办法</vt:lpstr>
      <vt:lpstr>（三）关于评标办法</vt:lpstr>
      <vt:lpstr>（四）关于投标人应提供的资格审查资料</vt:lpstr>
      <vt:lpstr>（四）关于投标人应提供的资格审查资料</vt:lpstr>
      <vt:lpstr>（四）关于投标人应提供的资格审查资料</vt:lpstr>
      <vt:lpstr>（四）关于投标人应提供的资格审查资料</vt:lpstr>
      <vt:lpstr>（四）关于投标人应提供的资格审查资料</vt:lpstr>
      <vt:lpstr>（四）关于投标人应提供的资格审查资料</vt:lpstr>
      <vt:lpstr>（四）关于投标人应提供的资格审查资料</vt:lpstr>
      <vt:lpstr>（四）关于投标人应提供的资格审查资料</vt:lpstr>
      <vt:lpstr>（四）关于投标人应提供的资格审查资料</vt:lpstr>
      <vt:lpstr>（四）关于投标人应提供的资格审查资料</vt:lpstr>
      <vt:lpstr>（五）关于各类保证金</vt:lpstr>
      <vt:lpstr>（五）关于各类保证金</vt:lpstr>
      <vt:lpstr>（五）关于各类保证金</vt:lpstr>
      <vt:lpstr>（五）关于各类保证金</vt:lpstr>
      <vt:lpstr>（五）关于各类保证金</vt:lpstr>
      <vt:lpstr>（六）关于质量要求和安全目标</vt:lpstr>
      <vt:lpstr>（七）关于增值税</vt:lpstr>
      <vt:lpstr>（八）关于评标基准价的计算</vt:lpstr>
      <vt:lpstr>（八）关于评标基准价的计算</vt:lpstr>
      <vt:lpstr>（八）关于评标基准价的计算</vt:lpstr>
      <vt:lpstr>（八）关于评标基准价的计算</vt:lpstr>
      <vt:lpstr>（八）关于评标基准价的计算</vt:lpstr>
      <vt:lpstr>（八）关于评标基准价的计算</vt:lpstr>
      <vt:lpstr>（九）关于不得否决投标的情形</vt:lpstr>
      <vt:lpstr>（九）关于不得否决投标的情形</vt:lpstr>
      <vt:lpstr>（十）关于施工组织设计的简化</vt:lpstr>
      <vt:lpstr>（十一）关于中标候选人的公示及中标结果公告</vt:lpstr>
      <vt:lpstr>（十一）关于中标候选人的公示及中标结果公告</vt:lpstr>
      <vt:lpstr>（十一）关于中标候选人的公示及中标结果公告</vt:lpstr>
      <vt:lpstr>幻灯片 89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fanwq</dc:creator>
  <cp:lastModifiedBy>Windows 用户</cp:lastModifiedBy>
  <cp:revision>1168</cp:revision>
  <dcterms:created xsi:type="dcterms:W3CDTF">2011-06-03T14:53:06Z</dcterms:created>
  <dcterms:modified xsi:type="dcterms:W3CDTF">2018-05-04T00:25:19Z</dcterms:modified>
</cp:coreProperties>
</file>