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1">
  <p:sldMasterIdLst>
    <p:sldMasterId id="2147483648" r:id="rId1"/>
  </p:sldMasterIdLst>
  <p:notesMasterIdLst>
    <p:notesMasterId r:id="rId72"/>
  </p:notesMasterIdLst>
  <p:sldIdLst>
    <p:sldId id="257" r:id="rId2"/>
    <p:sldId id="995" r:id="rId3"/>
    <p:sldId id="994" r:id="rId4"/>
    <p:sldId id="773" r:id="rId5"/>
    <p:sldId id="936" r:id="rId6"/>
    <p:sldId id="644" r:id="rId7"/>
    <p:sldId id="938" r:id="rId8"/>
    <p:sldId id="989" r:id="rId9"/>
    <p:sldId id="668" r:id="rId10"/>
    <p:sldId id="722" r:id="rId11"/>
    <p:sldId id="937" r:id="rId12"/>
    <p:sldId id="990" r:id="rId13"/>
    <p:sldId id="991" r:id="rId14"/>
    <p:sldId id="846" r:id="rId15"/>
    <p:sldId id="859" r:id="rId16"/>
    <p:sldId id="988" r:id="rId17"/>
    <p:sldId id="878" r:id="rId18"/>
    <p:sldId id="996" r:id="rId19"/>
    <p:sldId id="997" r:id="rId20"/>
    <p:sldId id="998" r:id="rId21"/>
    <p:sldId id="999" r:id="rId22"/>
    <p:sldId id="1000" r:id="rId23"/>
    <p:sldId id="1001" r:id="rId24"/>
    <p:sldId id="1002" r:id="rId25"/>
    <p:sldId id="1003" r:id="rId26"/>
    <p:sldId id="1004" r:id="rId27"/>
    <p:sldId id="1005" r:id="rId28"/>
    <p:sldId id="1006" r:id="rId29"/>
    <p:sldId id="1007" r:id="rId30"/>
    <p:sldId id="1008" r:id="rId31"/>
    <p:sldId id="1009" r:id="rId32"/>
    <p:sldId id="1010" r:id="rId33"/>
    <p:sldId id="1011" r:id="rId34"/>
    <p:sldId id="1012" r:id="rId35"/>
    <p:sldId id="1013" r:id="rId36"/>
    <p:sldId id="1014" r:id="rId37"/>
    <p:sldId id="1015" r:id="rId38"/>
    <p:sldId id="1016" r:id="rId39"/>
    <p:sldId id="1017" r:id="rId40"/>
    <p:sldId id="1018" r:id="rId41"/>
    <p:sldId id="1019" r:id="rId42"/>
    <p:sldId id="1020" r:id="rId43"/>
    <p:sldId id="1021" r:id="rId44"/>
    <p:sldId id="1022" r:id="rId45"/>
    <p:sldId id="1023" r:id="rId46"/>
    <p:sldId id="1024" r:id="rId47"/>
    <p:sldId id="1025" r:id="rId48"/>
    <p:sldId id="1026" r:id="rId49"/>
    <p:sldId id="1027" r:id="rId50"/>
    <p:sldId id="1028" r:id="rId51"/>
    <p:sldId id="1029" r:id="rId52"/>
    <p:sldId id="1030" r:id="rId53"/>
    <p:sldId id="1031" r:id="rId54"/>
    <p:sldId id="1032" r:id="rId55"/>
    <p:sldId id="1033" r:id="rId56"/>
    <p:sldId id="1034" r:id="rId57"/>
    <p:sldId id="1035" r:id="rId58"/>
    <p:sldId id="1036" r:id="rId59"/>
    <p:sldId id="1037" r:id="rId60"/>
    <p:sldId id="1038" r:id="rId61"/>
    <p:sldId id="1039" r:id="rId62"/>
    <p:sldId id="1040" r:id="rId63"/>
    <p:sldId id="1041" r:id="rId64"/>
    <p:sldId id="1042" r:id="rId65"/>
    <p:sldId id="1043" r:id="rId66"/>
    <p:sldId id="909" r:id="rId67"/>
    <p:sldId id="910" r:id="rId68"/>
    <p:sldId id="992" r:id="rId69"/>
    <p:sldId id="993" r:id="rId70"/>
    <p:sldId id="264" r:id="rId71"/>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0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es Cornelius" initials="jC" lastIdx="41" clrIdx="0">
    <p:extLst>
      <p:ext uri="{19B8F6BF-5375-455C-9EA6-DF929625EA0E}">
        <p15:presenceInfo xmlns="" xmlns:p15="http://schemas.microsoft.com/office/powerpoint/2012/main" userId="db81278f647fd32a" providerId="Windows Live"/>
      </p:ext>
    </p:extLst>
  </p:cmAuthor>
  <p:cmAuthor id="2" name="zhao dong" initials="" lastIdx="1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26DCE"/>
    <a:srgbClr val="CC6600"/>
    <a:srgbClr val="420614"/>
    <a:srgbClr val="669900"/>
    <a:srgbClr val="DCBEE2"/>
    <a:srgbClr val="E6E6E6"/>
    <a:srgbClr val="481031"/>
    <a:srgbClr val="026AC8"/>
    <a:srgbClr val="004692"/>
    <a:srgbClr val="00438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深色样式 1 - 强调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22" autoAdjust="0"/>
    <p:restoredTop sz="98588" autoAdjust="0"/>
  </p:normalViewPr>
  <p:slideViewPr>
    <p:cSldViewPr>
      <p:cViewPr varScale="1">
        <p:scale>
          <a:sx n="82" d="100"/>
          <a:sy n="82" d="100"/>
        </p:scale>
        <p:origin x="-640" y="-60"/>
      </p:cViewPr>
      <p:guideLst>
        <p:guide orient="horz" pos="180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3024"/>
    </p:cViewPr>
  </p:sorterViewPr>
  <p:notesViewPr>
    <p:cSldViewPr>
      <p:cViewPr varScale="1">
        <p:scale>
          <a:sx n="57" d="100"/>
          <a:sy n="57" d="100"/>
        </p:scale>
        <p:origin x="2472" y="42"/>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BBA40E-5606-4029-863C-DF903B52E771}" type="datetimeFigureOut">
              <a:rPr lang="zh-CN" altLang="en-US" smtClean="0"/>
              <a:pPr/>
              <a:t>2018/5/4</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8C17DF-1D58-4647-8B50-01AC32906402}" type="slidenum">
              <a:rPr lang="zh-CN" altLang="en-US" smtClean="0"/>
              <a:pPr/>
              <a:t>‹#›</a:t>
            </a:fld>
            <a:endParaRPr lang="zh-CN" altLang="en-US"/>
          </a:p>
        </p:txBody>
      </p:sp>
    </p:spTree>
    <p:extLst>
      <p:ext uri="{BB962C8B-B14F-4D97-AF65-F5344CB8AC3E}">
        <p14:creationId xmlns="" xmlns:p14="http://schemas.microsoft.com/office/powerpoint/2010/main" val="2052508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a:t>
            </a:fld>
            <a:endParaRPr lang="zh-CN" altLang="en-US"/>
          </a:p>
        </p:txBody>
      </p:sp>
    </p:spTree>
    <p:extLst>
      <p:ext uri="{BB962C8B-B14F-4D97-AF65-F5344CB8AC3E}">
        <p14:creationId xmlns="" xmlns:p14="http://schemas.microsoft.com/office/powerpoint/2010/main" val="3293123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16</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18</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19</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20</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21</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22</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23</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24</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25</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26</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27</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28</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29</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30</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31</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32</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33</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34</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35</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36</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37</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38</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39</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40</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41</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42</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43</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44</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45</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46</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47</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48</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49</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50</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51</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52</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53</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54</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55</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56</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57</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58</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59</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60</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61</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62</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63</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64</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65</a:t>
            </a:fld>
            <a:endParaRPr lang="zh-CN" altLang="en-US"/>
          </a:p>
        </p:txBody>
      </p:sp>
    </p:spTree>
    <p:extLst>
      <p:ext uri="{BB962C8B-B14F-4D97-AF65-F5344CB8AC3E}">
        <p14:creationId xmlns:p14="http://schemas.microsoft.com/office/powerpoint/2010/main" xmlns="" val="6443237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67</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69</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70</a:t>
            </a:fld>
            <a:endParaRPr lang="zh-CN" altLang="en-US"/>
          </a:p>
        </p:txBody>
      </p:sp>
    </p:spTree>
    <p:extLst>
      <p:ext uri="{BB962C8B-B14F-4D97-AF65-F5344CB8AC3E}">
        <p14:creationId xmlns="" xmlns:p14="http://schemas.microsoft.com/office/powerpoint/2010/main" val="2782384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8</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10</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11</a:t>
            </a:fld>
            <a:endParaRPr lang="zh-CN" altLang="en-US"/>
          </a:p>
        </p:txBody>
      </p:sp>
    </p:spTree>
    <p:extLst>
      <p:ext uri="{BB962C8B-B14F-4D97-AF65-F5344CB8AC3E}">
        <p14:creationId xmlns="" xmlns:p14="http://schemas.microsoft.com/office/powerpoint/2010/main" val="644323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1489348"/>
            <a:ext cx="6400800" cy="320965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1131703049"/>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1683048845"/>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2130928224"/>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1771689139"/>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2631613009"/>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正文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
        <p:nvSpPr>
          <p:cNvPr id="8" name="副标题 2"/>
          <p:cNvSpPr>
            <a:spLocks noGrp="1"/>
          </p:cNvSpPr>
          <p:nvPr>
            <p:ph type="subTitle" idx="1"/>
          </p:nvPr>
        </p:nvSpPr>
        <p:spPr>
          <a:xfrm>
            <a:off x="611560" y="1465015"/>
            <a:ext cx="7920880" cy="3209652"/>
          </a:xfrm>
        </p:spPr>
        <p:txBody>
          <a:bodyPr>
            <a:normAutofit/>
          </a:bodyPr>
          <a:lstStyle>
            <a:lvl1pPr marL="457200" indent="-457200" algn="l">
              <a:buFont typeface="Wingdings" panose="05000000000000000000" pitchFamily="2" charset="2"/>
              <a:buChar char="n"/>
              <a:defRPr sz="2000">
                <a:solidFill>
                  <a:schemeClr val="tx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Tree>
    <p:extLst>
      <p:ext uri="{BB962C8B-B14F-4D97-AF65-F5344CB8AC3E}">
        <p14:creationId xmlns="" xmlns:p14="http://schemas.microsoft.com/office/powerpoint/2010/main" val="115523046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Tree>
    <p:extLst>
      <p:ext uri="{BB962C8B-B14F-4D97-AF65-F5344CB8AC3E}">
        <p14:creationId xmlns="" xmlns:p14="http://schemas.microsoft.com/office/powerpoint/2010/main" val="1429045745"/>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页码">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16" name="灯片编号占位符 3"/>
          <p:cNvSpPr txBox="1">
            <a:spLocks/>
          </p:cNvSpPr>
          <p:nvPr userDrawn="1"/>
        </p:nvSpPr>
        <p:spPr>
          <a:xfrm>
            <a:off x="6973961" y="5388413"/>
            <a:ext cx="2422575"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en-US" sz="1200" b="1" dirty="0">
                <a:solidFill>
                  <a:schemeClr val="bg1"/>
                </a:solidFill>
              </a:rPr>
              <a:t>XXXXXXXXXXXXXXXXX</a:t>
            </a:r>
            <a:endParaRPr lang="en-US" sz="1200" b="1" dirty="0">
              <a:solidFill>
                <a:schemeClr val="bg1"/>
              </a:solidFill>
            </a:endParaRPr>
          </a:p>
        </p:txBody>
      </p:sp>
    </p:spTree>
    <p:extLst>
      <p:ext uri="{BB962C8B-B14F-4D97-AF65-F5344CB8AC3E}">
        <p14:creationId xmlns="" xmlns:p14="http://schemas.microsoft.com/office/powerpoint/2010/main" val="92791953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106785543"/>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367763538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361211398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3600044724"/>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F384C6-77FA-4AF6-AF10-492DE6DC1E29}" type="datetimeFigureOut">
              <a:rPr lang="zh-CN" altLang="en-US" smtClean="0"/>
              <a:pPr/>
              <a:t>2018/5/4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2723880137"/>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6F384C6-77FA-4AF6-AF10-492DE6DC1E29}" type="datetimeFigureOut">
              <a:rPr lang="zh-CN" altLang="en-US" smtClean="0"/>
              <a:pPr/>
              <a:t>2018/5/4</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01218CE-149D-49E3-8033-D5CD97556C98}" type="slidenum">
              <a:rPr lang="zh-CN" altLang="en-US" smtClean="0"/>
              <a:pPr/>
              <a:t>‹#›</a:t>
            </a:fld>
            <a:endParaRPr lang="zh-CN" altLang="en-US"/>
          </a:p>
        </p:txBody>
      </p:sp>
    </p:spTree>
    <p:extLst>
      <p:ext uri="{BB962C8B-B14F-4D97-AF65-F5344CB8AC3E}">
        <p14:creationId xmlns="" xmlns:p14="http://schemas.microsoft.com/office/powerpoint/2010/main" val="377718244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mc:AlternateContent xmlns:mc="http://schemas.openxmlformats.org/markup-compatibility/2006">
    <mc:Choice xmlns="" xmlns:p14="http://schemas.microsoft.com/office/powerpoint/2010/main" Requires="p14">
      <p:transition p14:dur="10" advClick="0"/>
    </mc:Choice>
    <mc:Fallback>
      <p:transition advClick="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1ppt.com/moban/" TargetMode="Externa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1.png"/><Relationship Id="rId4" Type="http://schemas.openxmlformats.org/officeDocument/2006/relationships/hyperlink" Target="%E5%9B%9B%E5%B7%9D%E7%9C%81DMS%E8%A7%84%E6%A8%A1%E5%8C%96%E6%8E%A8%E8%BF%9B%E6%96%B9%E6%A1%88%E7%A0%94%E7%A9%B6%E6%8A%A5%E5%91%8A%EF%BC%8820130826%EF%BC%89.word"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05014" y="2688223"/>
            <a:ext cx="3733971" cy="338554"/>
          </a:xfrm>
          <a:prstGeom prst="rect">
            <a:avLst/>
          </a:prstGeom>
        </p:spPr>
        <p:txBody>
          <a:bodyPr wrap="none">
            <a:spAutoFit/>
          </a:bodyPr>
          <a:lstStyle/>
          <a:p>
            <a:r>
              <a:rPr lang="en-US" altLang="zh-CN" sz="1600" dirty="0">
                <a:solidFill>
                  <a:srgbClr val="EEECE1">
                    <a:lumMod val="25000"/>
                  </a:srgbClr>
                </a:solidFill>
              </a:rPr>
              <a:t>PPT</a:t>
            </a:r>
            <a:r>
              <a:rPr lang="zh-CN" altLang="en-US" sz="1600" dirty="0">
                <a:solidFill>
                  <a:srgbClr val="EEECE1">
                    <a:lumMod val="25000"/>
                  </a:srgbClr>
                </a:solidFill>
              </a:rPr>
              <a:t>模板下载：</a:t>
            </a:r>
            <a:r>
              <a:rPr lang="en-US" altLang="zh-CN" sz="1600" dirty="0">
                <a:solidFill>
                  <a:srgbClr val="EEECE1">
                    <a:lumMod val="25000"/>
                  </a:srgbClr>
                </a:solidFill>
                <a:hlinkClick r:id="rId3"/>
              </a:rPr>
              <a:t>www.1ppt.com/moban/</a:t>
            </a:r>
            <a:r>
              <a:rPr lang="en-US" altLang="zh-CN" sz="1600" dirty="0">
                <a:solidFill>
                  <a:srgbClr val="EEECE1">
                    <a:lumMod val="25000"/>
                  </a:srgbClr>
                </a:solidFill>
              </a:rPr>
              <a:t> </a:t>
            </a:r>
            <a:endParaRPr lang="zh-CN" altLang="en-US" dirty="0"/>
          </a:p>
        </p:txBody>
      </p:sp>
      <p:sp>
        <p:nvSpPr>
          <p:cNvPr id="9" name="矩形 8"/>
          <p:cNvSpPr/>
          <p:nvPr/>
        </p:nvSpPr>
        <p:spPr>
          <a:xfrm>
            <a:off x="0" y="1903961"/>
            <a:ext cx="9144000" cy="1656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55576" y="1903961"/>
            <a:ext cx="3528392" cy="1656000"/>
          </a:xfrm>
          <a:prstGeom prst="rect">
            <a:avLst/>
          </a:prstGeom>
          <a:gradFill flip="none" rotWithShape="1">
            <a:gsLst>
              <a:gs pos="36000">
                <a:srgbClr val="026DCE"/>
              </a:gs>
              <a:gs pos="95000">
                <a:schemeClr val="tx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96231"/>
            <a:ext cx="9144000" cy="222024"/>
          </a:xfrm>
          <a:prstGeom prst="rect">
            <a:avLst/>
          </a:prstGeom>
          <a:solidFill>
            <a:schemeClr val="accent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763688" y="2059689"/>
            <a:ext cx="7028556" cy="1077218"/>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公路工程标准勘察设计文件</a:t>
            </a:r>
            <a:endPar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endParaRPr>
          </a:p>
          <a:p>
            <a:pPr algn="ct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a:t>
            </a:r>
            <a:r>
              <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rPr>
              <a:t>2018</a:t>
            </a: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年版）主要内容介绍</a:t>
            </a:r>
            <a:endParaRPr lang="zh-CN" altLang="en-US" sz="32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3" name="TextBox 12">
            <a:hlinkClick r:id="rId4" action="ppaction://hlinkfile"/>
          </p:cNvPr>
          <p:cNvSpPr txBox="1"/>
          <p:nvPr/>
        </p:nvSpPr>
        <p:spPr>
          <a:xfrm>
            <a:off x="5508104" y="4382559"/>
            <a:ext cx="3904773" cy="338554"/>
          </a:xfrm>
          <a:prstGeom prst="rect">
            <a:avLst/>
          </a:prstGeom>
          <a:noFill/>
        </p:spPr>
        <p:txBody>
          <a:bodyPr wrap="square" rtlCol="0">
            <a:spAutoFit/>
          </a:bodyPr>
          <a:lstStyle/>
          <a:p>
            <a:pPr algn="ctr"/>
            <a:r>
              <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华杰工程咨询有限公司  </a:t>
            </a:r>
            <a:r>
              <a:rPr lang="zh-CN" altLang="en-US" sz="1600"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高会晋</a:t>
            </a:r>
            <a:endPar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27" name="Picture 3"/>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971600" y="2048565"/>
            <a:ext cx="792088" cy="806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日期占位符 1"/>
          <p:cNvSpPr>
            <a:spLocks noGrp="1"/>
          </p:cNvSpPr>
          <p:nvPr>
            <p:ph type="dt" sz="half" idx="10"/>
          </p:nvPr>
        </p:nvSpPr>
        <p:spPr>
          <a:xfrm>
            <a:off x="7452320" y="4721113"/>
            <a:ext cx="2133600" cy="304271"/>
          </a:xfrm>
        </p:spPr>
        <p:txBody>
          <a:bodyPr/>
          <a:lstStyle/>
          <a:p>
            <a:fld id="{1A08160A-5887-432C-B453-BA2432D144C4}" type="datetime6">
              <a:rPr lang="zh-CN" altLang="en-US" sz="1600" b="1">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pPr/>
              <a:t>2018年5月</a:t>
            </a:fld>
            <a:endParaRPr lang="zh-CN" altLang="en-US" sz="1600"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 xmlns:p14="http://schemas.microsoft.com/office/powerpoint/2010/main" val="4174252970"/>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srcRect/>
          <a:stretch>
            <a:fillRect/>
          </a:stretch>
        </p:blipFill>
        <p:spPr bwMode="auto">
          <a:xfrm>
            <a:off x="395536" y="841276"/>
            <a:ext cx="8265802" cy="4032448"/>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矩形 6"/>
          <p:cNvSpPr/>
          <p:nvPr/>
        </p:nvSpPr>
        <p:spPr>
          <a:xfrm>
            <a:off x="539552" y="1345332"/>
            <a:ext cx="8208912" cy="1723549"/>
          </a:xfrm>
          <a:prstGeom prst="rect">
            <a:avLst/>
          </a:prstGeom>
        </p:spPr>
        <p:txBody>
          <a:bodyPr wrap="square">
            <a:spAutoFit/>
          </a:bodyPr>
          <a:lstStyle/>
          <a:p>
            <a:pPr>
              <a:spcBef>
                <a:spcPts val="600"/>
              </a:spcBef>
              <a:spcAft>
                <a:spcPts val="600"/>
              </a:spcAft>
            </a:pPr>
            <a:r>
              <a:rPr lang="en-US" altLang="zh-CN" sz="2400" b="1" dirty="0" smtClean="0"/>
              <a:t>【1</a:t>
            </a:r>
            <a:r>
              <a:rPr lang="zh-CN" altLang="en-US" sz="2400" b="1" dirty="0" smtClean="0"/>
              <a:t>、</a:t>
            </a:r>
            <a:r>
              <a:rPr lang="zh-CN" altLang="zh-CN" sz="2400" b="1" dirty="0" smtClean="0"/>
              <a:t> 招标人应根据招标项目具体特点和实际需要，对工程勘察设计服务质量提出目标要求。</a:t>
            </a:r>
            <a:endParaRPr lang="en-US" altLang="zh-CN" sz="2400" b="1" dirty="0" smtClean="0"/>
          </a:p>
          <a:p>
            <a:pPr>
              <a:spcBef>
                <a:spcPts val="600"/>
              </a:spcBef>
              <a:spcAft>
                <a:spcPts val="600"/>
              </a:spcAft>
            </a:pPr>
            <a:r>
              <a:rPr lang="en-US" altLang="zh-CN" sz="2400" b="1" dirty="0" smtClean="0"/>
              <a:t>2</a:t>
            </a:r>
            <a:r>
              <a:rPr lang="zh-CN" altLang="en-US" sz="2400" b="1" dirty="0" smtClean="0"/>
              <a:t>、</a:t>
            </a:r>
            <a:r>
              <a:rPr lang="zh-CN" altLang="zh-CN" sz="2400" b="1" dirty="0" smtClean="0"/>
              <a:t>招标人应根据招标项目具体特点和实际需要，对工程勘察设计过程中的人员安全提出目标要求。</a:t>
            </a:r>
            <a:r>
              <a:rPr lang="en-US" altLang="zh-CN" sz="2400" b="1" dirty="0" smtClean="0"/>
              <a:t>】</a:t>
            </a:r>
            <a:endParaRPr lang="zh-CN" altLang="en-US" sz="24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400" b="1" dirty="0" smtClean="0"/>
              <a:t>3.5 </a:t>
            </a:r>
            <a:r>
              <a:rPr lang="zh-CN" altLang="zh-CN" sz="2400" b="1" dirty="0" smtClean="0"/>
              <a:t>资格审查资料（适用于未进行资格预审的</a:t>
            </a:r>
            <a:r>
              <a:rPr lang="zh-CN" altLang="en-US" sz="2400" b="1" dirty="0" smtClean="0"/>
              <a:t>）</a:t>
            </a:r>
            <a:endParaRPr lang="en-US" altLang="zh-CN" sz="2400" b="1" dirty="0" smtClean="0"/>
          </a:p>
          <a:p>
            <a:pPr marL="0" indent="457200" algn="just">
              <a:buNone/>
            </a:pPr>
            <a:r>
              <a:rPr lang="en-US" altLang="zh-CN" sz="2400" dirty="0" smtClean="0"/>
              <a:t>3.5.2 </a:t>
            </a:r>
            <a:r>
              <a:rPr lang="zh-CN" altLang="zh-CN" sz="2400" dirty="0" smtClean="0"/>
              <a:t>“近年完成的类似项目”应是已列入交通运输主管部门“公路建设市场信用信息管理系统”并公开的</a:t>
            </a:r>
            <a:r>
              <a:rPr lang="zh-CN" altLang="zh-CN" sz="2400" dirty="0" smtClean="0">
                <a:solidFill>
                  <a:srgbClr val="FF0000"/>
                </a:solidFill>
              </a:rPr>
              <a:t>“初步设计已批复或施工图设计已批复”</a:t>
            </a:r>
            <a:r>
              <a:rPr lang="zh-CN" altLang="zh-CN" sz="2400" dirty="0" smtClean="0"/>
              <a:t>的主包业绩或分包业绩，具体时间要求见投标人须知前附表。</a:t>
            </a:r>
            <a:endParaRPr lang="en-US" altLang="zh-CN" sz="22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zh-CN" dirty="0" smtClean="0"/>
              <a:t>第二章</a:t>
            </a:r>
            <a:r>
              <a:rPr lang="en-US" altLang="zh-CN" dirty="0" smtClean="0"/>
              <a:t>  </a:t>
            </a:r>
            <a:r>
              <a:rPr lang="zh-CN" altLang="zh-CN" dirty="0" smtClean="0"/>
              <a:t>投标人须知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400" b="1" dirty="0" smtClean="0"/>
              <a:t>3.5 </a:t>
            </a:r>
            <a:r>
              <a:rPr lang="zh-CN" altLang="zh-CN" sz="2400" b="1" dirty="0" smtClean="0"/>
              <a:t>资格审查资料（适用于未进行资格预审的</a:t>
            </a:r>
            <a:r>
              <a:rPr lang="zh-CN" altLang="en-US" sz="2400" b="1" dirty="0" smtClean="0"/>
              <a:t>）</a:t>
            </a:r>
            <a:endParaRPr lang="en-US" altLang="zh-CN" sz="2400" b="1" dirty="0" smtClean="0"/>
          </a:p>
          <a:p>
            <a:pPr marL="0" indent="457200" algn="just">
              <a:buNone/>
            </a:pPr>
            <a:r>
              <a:rPr lang="en-US" altLang="zh-CN" sz="1900" dirty="0" smtClean="0"/>
              <a:t>3.5.2</a:t>
            </a:r>
            <a:r>
              <a:rPr lang="zh-CN" altLang="zh-CN" sz="1900" dirty="0" smtClean="0"/>
              <a:t>“近年完成的类似项目情况表”应附在交通运输部“全国公路建设市场信用信息管理系统”（网址：</a:t>
            </a:r>
            <a:r>
              <a:rPr lang="en-US" altLang="zh-CN" sz="1900" dirty="0" smtClean="0"/>
              <a:t>http://glxy.mot.gov.cn/BM/</a:t>
            </a:r>
            <a:r>
              <a:rPr lang="zh-CN" altLang="zh-CN" sz="1900" dirty="0" smtClean="0"/>
              <a:t>）中查询到的企业</a:t>
            </a:r>
            <a:r>
              <a:rPr lang="en-US" altLang="zh-CN" sz="1900" dirty="0" smtClean="0"/>
              <a:t>“</a:t>
            </a:r>
            <a:r>
              <a:rPr lang="zh-CN" altLang="zh-CN" sz="1900" dirty="0" smtClean="0"/>
              <a:t>业绩信息</a:t>
            </a:r>
            <a:r>
              <a:rPr lang="en-US" altLang="zh-CN" sz="1900" dirty="0" smtClean="0"/>
              <a:t>”</a:t>
            </a:r>
            <a:r>
              <a:rPr lang="zh-CN" altLang="zh-CN" sz="1900" dirty="0" smtClean="0"/>
              <a:t>相关项目网页截图复印件，即包括“工程名称”“项目类型”“合同价”“技术等级”“主要设计内容”“人员履约信息”等栏目在内的项目详细信息网页截图复印件。在交通运输部“全国公路建设市场信用信息管理系统”中无法查询，但可在省级交通运输主管部门“公路建设市场信用信息管理系统”中查询的，应附省级交通运输主管部门“公路建设市场信用信息管理系统”中查询到的网页截图复印件</a:t>
            </a:r>
            <a:r>
              <a:rPr lang="zh-CN" altLang="zh-CN" sz="2000" b="1" dirty="0" smtClean="0">
                <a:solidFill>
                  <a:srgbClr val="FF0000"/>
                </a:solidFill>
              </a:rPr>
              <a:t>并注明查询路径</a:t>
            </a:r>
            <a:r>
              <a:rPr lang="zh-CN" altLang="zh-CN" sz="1900" dirty="0" smtClean="0"/>
              <a:t>。除网页截图复印件外，投标人无须再提供任何业绩证明材料。</a:t>
            </a:r>
          </a:p>
          <a:p>
            <a:pPr marL="0" indent="457200" algn="just">
              <a:buNone/>
            </a:pPr>
            <a:r>
              <a:rPr lang="zh-CN" altLang="zh-CN" sz="1900" dirty="0" smtClean="0"/>
              <a:t>如投标人未提供相关项目网页截图复印件或相关项目网页截图中的信息无法证实投标人满足招标文件规定的资格审查条件（业绩最低要求），则该项目业绩不予认定。</a:t>
            </a:r>
            <a:endParaRPr lang="en-US" altLang="zh-CN" sz="1900" b="1" dirty="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评标办法</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3  </a:t>
            </a:r>
            <a:r>
              <a:rPr lang="zh-CN" altLang="en-US" sz="4000" b="1" dirty="0" smtClean="0">
                <a:solidFill>
                  <a:schemeClr val="accent1"/>
                </a:solidFill>
                <a:latin typeface="微软雅黑" panose="020B0503020204020204" pitchFamily="34" charset="-122"/>
                <a:ea typeface="微软雅黑" panose="020B0503020204020204" pitchFamily="34" charset="-122"/>
              </a:rPr>
              <a:t>第三章</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6224759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a:t>
            </a:r>
            <a:r>
              <a:rPr lang="zh-CN" altLang="en-US" dirty="0" smtClean="0"/>
              <a:t>综合评估</a:t>
            </a:r>
            <a:r>
              <a:rPr lang="zh-CN" altLang="zh-CN" dirty="0" smtClean="0"/>
              <a:t>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179512" y="913284"/>
          <a:ext cx="8784976" cy="4320480"/>
        </p:xfrm>
        <a:graphic>
          <a:graphicData uri="http://schemas.openxmlformats.org/drawingml/2006/table">
            <a:tbl>
              <a:tblPr/>
              <a:tblGrid>
                <a:gridCol w="687520"/>
                <a:gridCol w="1554421"/>
                <a:gridCol w="6543035"/>
              </a:tblGrid>
              <a:tr h="4320480">
                <a:tc>
                  <a:txBody>
                    <a:bodyPr/>
                    <a:lstStyle/>
                    <a:p>
                      <a:pPr algn="ctr">
                        <a:lnSpc>
                          <a:spcPct val="100000"/>
                        </a:lnSpc>
                        <a:spcAft>
                          <a:spcPts val="0"/>
                        </a:spcAft>
                      </a:pPr>
                      <a:r>
                        <a:rPr lang="en-US" sz="2000" b="1" kern="100" dirty="0">
                          <a:latin typeface="黑体" pitchFamily="49" charset="-122"/>
                          <a:ea typeface="黑体" pitchFamily="49" charset="-122"/>
                          <a:cs typeface="Times New Roman"/>
                        </a:rPr>
                        <a:t>2.2.2</a:t>
                      </a:r>
                      <a:endParaRPr lang="zh-CN" sz="20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cs typeface="Times New Roman"/>
                        </a:rPr>
                        <a:t>评标基准价计算方法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ts val="2000"/>
                        </a:lnSpc>
                        <a:spcAft>
                          <a:spcPts val="0"/>
                        </a:spcAft>
                      </a:pPr>
                      <a:r>
                        <a:rPr lang="zh-CN" sz="2000" b="1" kern="100" dirty="0">
                          <a:latin typeface="黑体" pitchFamily="49" charset="-122"/>
                          <a:ea typeface="黑体" pitchFamily="49" charset="-122"/>
                          <a:cs typeface="Times New Roman"/>
                        </a:rPr>
                        <a:t>评标基准价的计算：</a:t>
                      </a:r>
                    </a:p>
                    <a:p>
                      <a:pPr indent="266700" algn="just">
                        <a:lnSpc>
                          <a:spcPts val="2000"/>
                        </a:lnSpc>
                        <a:spcAft>
                          <a:spcPts val="0"/>
                        </a:spcAft>
                      </a:pPr>
                      <a:r>
                        <a:rPr lang="zh-CN" sz="2000" b="1" kern="100" dirty="0">
                          <a:latin typeface="黑体" pitchFamily="49" charset="-122"/>
                          <a:ea typeface="黑体" pitchFamily="49" charset="-122"/>
                          <a:cs typeface="Times New Roman"/>
                        </a:rPr>
                        <a:t>在开标现场，招标人将当场计算并宣布评标基准价。</a:t>
                      </a:r>
                    </a:p>
                    <a:p>
                      <a:pPr indent="266700" algn="just">
                        <a:lnSpc>
                          <a:spcPts val="2000"/>
                        </a:lnSpc>
                        <a:spcAft>
                          <a:spcPts val="0"/>
                        </a:spcAft>
                      </a:pPr>
                      <a:r>
                        <a:rPr lang="zh-CN" sz="2000" b="1" kern="100" dirty="0">
                          <a:latin typeface="黑体" pitchFamily="49" charset="-122"/>
                          <a:ea typeface="黑体" pitchFamily="49" charset="-122"/>
                          <a:cs typeface="Times New Roman"/>
                        </a:rPr>
                        <a:t>（</a:t>
                      </a:r>
                      <a:r>
                        <a:rPr lang="en-US" sz="2000" b="1" kern="100" dirty="0">
                          <a:latin typeface="黑体" pitchFamily="49" charset="-122"/>
                          <a:ea typeface="黑体" pitchFamily="49" charset="-122"/>
                          <a:cs typeface="Times New Roman"/>
                        </a:rPr>
                        <a:t>1</a:t>
                      </a:r>
                      <a:r>
                        <a:rPr lang="zh-CN" sz="2000" b="1" kern="100" dirty="0">
                          <a:latin typeface="黑体" pitchFamily="49" charset="-122"/>
                          <a:ea typeface="黑体" pitchFamily="49" charset="-122"/>
                          <a:cs typeface="Times New Roman"/>
                        </a:rPr>
                        <a:t>）评标价的确定：</a:t>
                      </a:r>
                    </a:p>
                    <a:p>
                      <a:pPr indent="266700" algn="just">
                        <a:lnSpc>
                          <a:spcPts val="2000"/>
                        </a:lnSpc>
                        <a:spcAft>
                          <a:spcPts val="0"/>
                        </a:spcAft>
                      </a:pPr>
                      <a:r>
                        <a:rPr lang="zh-CN" sz="2000" b="1" kern="100" dirty="0">
                          <a:latin typeface="黑体" pitchFamily="49" charset="-122"/>
                          <a:ea typeface="黑体" pitchFamily="49" charset="-122"/>
                          <a:cs typeface="Times New Roman"/>
                        </a:rPr>
                        <a:t>评标价＝投标函文字报价</a:t>
                      </a:r>
                    </a:p>
                    <a:p>
                      <a:pPr indent="266700" algn="just">
                        <a:lnSpc>
                          <a:spcPts val="2000"/>
                        </a:lnSpc>
                        <a:spcAft>
                          <a:spcPts val="0"/>
                        </a:spcAft>
                      </a:pPr>
                      <a:r>
                        <a:rPr lang="zh-CN" sz="2000" b="1" kern="100" dirty="0">
                          <a:latin typeface="黑体" pitchFamily="49" charset="-122"/>
                          <a:ea typeface="黑体" pitchFamily="49" charset="-122"/>
                          <a:cs typeface="Times New Roman"/>
                        </a:rPr>
                        <a:t>（</a:t>
                      </a:r>
                      <a:r>
                        <a:rPr lang="en-US" sz="2000" b="1" kern="100" dirty="0">
                          <a:latin typeface="黑体" pitchFamily="49" charset="-122"/>
                          <a:ea typeface="黑体" pitchFamily="49" charset="-122"/>
                          <a:cs typeface="Times New Roman"/>
                        </a:rPr>
                        <a:t>2</a:t>
                      </a:r>
                      <a:r>
                        <a:rPr lang="zh-CN" sz="2000" b="1" kern="100" dirty="0">
                          <a:latin typeface="黑体" pitchFamily="49" charset="-122"/>
                          <a:ea typeface="黑体" pitchFamily="49" charset="-122"/>
                          <a:cs typeface="Times New Roman"/>
                        </a:rPr>
                        <a:t>）评标基准价的确定：</a:t>
                      </a:r>
                    </a:p>
                    <a:p>
                      <a:pPr marL="0" indent="266700" algn="just" defTabSz="914400" rtl="0" eaLnBrk="1" latinLnBrk="0" hangingPunct="1">
                        <a:lnSpc>
                          <a:spcPts val="2000"/>
                        </a:lnSpc>
                        <a:spcAft>
                          <a:spcPts val="0"/>
                        </a:spcAft>
                      </a:pPr>
                      <a:r>
                        <a:rPr lang="zh-CN" altLang="zh-CN" sz="2000" b="1" kern="100" dirty="0" smtClean="0">
                          <a:solidFill>
                            <a:schemeClr val="tx1"/>
                          </a:solidFill>
                          <a:latin typeface="黑体" pitchFamily="49" charset="-122"/>
                          <a:ea typeface="黑体" pitchFamily="49" charset="-122"/>
                          <a:cs typeface="Times New Roman"/>
                        </a:rPr>
                        <a:t>方案一：按第一个信封（商务及技术文件）评审得分由高到低的顺序选取前三名（若不足三名，则选取相应数量），对其第二个信封（报价文件）的评标价作算术平均（根据第二章“投标人须知”第</a:t>
                      </a:r>
                      <a:r>
                        <a:rPr lang="en-US" altLang="zh-CN" sz="2000" b="1" kern="100" dirty="0" smtClean="0">
                          <a:solidFill>
                            <a:schemeClr val="tx1"/>
                          </a:solidFill>
                          <a:latin typeface="黑体" pitchFamily="49" charset="-122"/>
                          <a:ea typeface="黑体" pitchFamily="49" charset="-122"/>
                          <a:cs typeface="Times New Roman"/>
                        </a:rPr>
                        <a:t>5.2.4</a:t>
                      </a:r>
                      <a:r>
                        <a:rPr lang="zh-CN" altLang="zh-CN" sz="2000" b="1" kern="100" dirty="0" smtClean="0">
                          <a:solidFill>
                            <a:schemeClr val="tx1"/>
                          </a:solidFill>
                          <a:latin typeface="黑体" pitchFamily="49" charset="-122"/>
                          <a:ea typeface="黑体" pitchFamily="49" charset="-122"/>
                          <a:cs typeface="Times New Roman"/>
                        </a:rPr>
                        <a:t>项规定在开标现场被宣布为不进入评标基准价计算的投标报价除外），将该平均值作为评标价平均值；</a:t>
                      </a:r>
                    </a:p>
                    <a:p>
                      <a:pPr marL="0" indent="266700" algn="just" defTabSz="914400" rtl="0" eaLnBrk="1" latinLnBrk="0" hangingPunct="1">
                        <a:lnSpc>
                          <a:spcPts val="2000"/>
                        </a:lnSpc>
                        <a:spcAft>
                          <a:spcPts val="0"/>
                        </a:spcAft>
                      </a:pPr>
                      <a:r>
                        <a:rPr lang="zh-CN" altLang="zh-CN" sz="2000" b="1" kern="100" dirty="0" smtClean="0">
                          <a:solidFill>
                            <a:schemeClr val="tx1"/>
                          </a:solidFill>
                          <a:latin typeface="黑体" pitchFamily="49" charset="-122"/>
                          <a:ea typeface="黑体" pitchFamily="49" charset="-122"/>
                          <a:cs typeface="Times New Roman"/>
                        </a:rPr>
                        <a:t>方案二：除按第二章“投标人须知”第</a:t>
                      </a:r>
                      <a:r>
                        <a:rPr lang="en-US" altLang="zh-CN" sz="2000" b="1" kern="100" dirty="0" smtClean="0">
                          <a:solidFill>
                            <a:schemeClr val="tx1"/>
                          </a:solidFill>
                          <a:latin typeface="黑体" pitchFamily="49" charset="-122"/>
                          <a:ea typeface="黑体" pitchFamily="49" charset="-122"/>
                          <a:cs typeface="Times New Roman"/>
                        </a:rPr>
                        <a:t>5.2.4</a:t>
                      </a:r>
                      <a:r>
                        <a:rPr lang="zh-CN" altLang="zh-CN" sz="2000" b="1" kern="100" dirty="0" smtClean="0">
                          <a:solidFill>
                            <a:schemeClr val="tx1"/>
                          </a:solidFill>
                          <a:latin typeface="黑体" pitchFamily="49" charset="-122"/>
                          <a:ea typeface="黑体" pitchFamily="49" charset="-122"/>
                          <a:cs typeface="Times New Roman"/>
                        </a:rPr>
                        <a:t>项规定开标现场被宣布为不进入评标基准价计算的投标报价之外，所有投标人的评标价去掉一个最高值和一个最低值后的算术平均值即为评标价平均值（如果参与评标价平均值计算的有效投标人少于</a:t>
                      </a:r>
                      <a:r>
                        <a:rPr lang="en-US" altLang="zh-CN" sz="2000" b="1" kern="100" dirty="0" smtClean="0">
                          <a:solidFill>
                            <a:schemeClr val="tx1"/>
                          </a:solidFill>
                          <a:latin typeface="黑体" pitchFamily="49" charset="-122"/>
                          <a:ea typeface="黑体" pitchFamily="49" charset="-122"/>
                          <a:cs typeface="Times New Roman"/>
                        </a:rPr>
                        <a:t>5</a:t>
                      </a:r>
                      <a:r>
                        <a:rPr lang="zh-CN" altLang="zh-CN" sz="2000" b="1" kern="100" dirty="0" smtClean="0">
                          <a:solidFill>
                            <a:schemeClr val="tx1"/>
                          </a:solidFill>
                          <a:latin typeface="黑体" pitchFamily="49" charset="-122"/>
                          <a:ea typeface="黑体" pitchFamily="49" charset="-122"/>
                          <a:cs typeface="Times New Roman"/>
                        </a:rPr>
                        <a:t>家时，则计算评标价平均值时不去掉最高值和最低值）。</a:t>
                      </a:r>
                      <a:endParaRPr lang="zh-CN" sz="20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841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8418"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51520" y="193204"/>
            <a:ext cx="5832475" cy="584245"/>
          </a:xfrm>
        </p:spPr>
        <p:txBody>
          <a:bodyPr>
            <a:normAutofit/>
          </a:bodyPr>
          <a:lstStyle/>
          <a:p>
            <a:r>
              <a:rPr lang="zh-CN" altLang="zh-CN" dirty="0" smtClean="0"/>
              <a:t>第三章</a:t>
            </a:r>
            <a:r>
              <a:rPr lang="en-US" altLang="zh-CN" dirty="0" smtClean="0"/>
              <a:t>  </a:t>
            </a:r>
            <a:r>
              <a:rPr lang="zh-CN" altLang="zh-CN" dirty="0" smtClean="0"/>
              <a:t>评标办法（</a:t>
            </a:r>
            <a:r>
              <a:rPr lang="zh-CN" altLang="en-US" dirty="0" smtClean="0"/>
              <a:t>综合评估</a:t>
            </a:r>
            <a:r>
              <a:rPr lang="zh-CN" altLang="zh-CN" dirty="0" smtClean="0"/>
              <a:t>法）</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nvGraphicFramePr>
        <p:xfrm>
          <a:off x="179512" y="913284"/>
          <a:ext cx="8784976" cy="4320480"/>
        </p:xfrm>
        <a:graphic>
          <a:graphicData uri="http://schemas.openxmlformats.org/drawingml/2006/table">
            <a:tbl>
              <a:tblPr/>
              <a:tblGrid>
                <a:gridCol w="687520"/>
                <a:gridCol w="1554421"/>
                <a:gridCol w="6543035"/>
              </a:tblGrid>
              <a:tr h="4320480">
                <a:tc>
                  <a:txBody>
                    <a:bodyPr/>
                    <a:lstStyle/>
                    <a:p>
                      <a:pPr algn="ctr">
                        <a:lnSpc>
                          <a:spcPct val="100000"/>
                        </a:lnSpc>
                        <a:spcAft>
                          <a:spcPts val="0"/>
                        </a:spcAft>
                      </a:pPr>
                      <a:r>
                        <a:rPr lang="en-US" sz="2000" b="1" kern="100" dirty="0">
                          <a:latin typeface="黑体" pitchFamily="49" charset="-122"/>
                          <a:ea typeface="黑体" pitchFamily="49" charset="-122"/>
                          <a:cs typeface="Times New Roman"/>
                        </a:rPr>
                        <a:t>2.2.2</a:t>
                      </a:r>
                      <a:endParaRPr lang="zh-CN" sz="2000" b="1" kern="100" dirty="0">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b="1" kern="100" dirty="0">
                          <a:latin typeface="黑体" pitchFamily="49" charset="-122"/>
                          <a:ea typeface="黑体" pitchFamily="49" charset="-122"/>
                          <a:cs typeface="Times New Roman"/>
                        </a:rPr>
                        <a:t>评标基准价计算方法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just">
                        <a:lnSpc>
                          <a:spcPts val="2000"/>
                        </a:lnSpc>
                        <a:spcAft>
                          <a:spcPts val="0"/>
                        </a:spcAft>
                      </a:pPr>
                      <a:r>
                        <a:rPr lang="zh-CN" sz="2000" b="1" kern="100" dirty="0">
                          <a:latin typeface="黑体" pitchFamily="49" charset="-122"/>
                          <a:ea typeface="黑体" pitchFamily="49" charset="-122"/>
                          <a:cs typeface="Times New Roman"/>
                        </a:rPr>
                        <a:t>评标基准价的计算：</a:t>
                      </a:r>
                    </a:p>
                    <a:p>
                      <a:pPr marL="0" indent="266700" algn="just" defTabSz="914400" rtl="0" eaLnBrk="1" latinLnBrk="0" hangingPunct="1">
                        <a:lnSpc>
                          <a:spcPts val="2000"/>
                        </a:lnSpc>
                        <a:spcAft>
                          <a:spcPts val="0"/>
                        </a:spcAft>
                      </a:pPr>
                      <a:r>
                        <a:rPr lang="zh-CN" altLang="zh-CN" sz="2000" b="1" kern="100" dirty="0" smtClean="0">
                          <a:solidFill>
                            <a:schemeClr val="tx1"/>
                          </a:solidFill>
                          <a:latin typeface="黑体" pitchFamily="49" charset="-122"/>
                          <a:ea typeface="黑体" pitchFamily="49" charset="-122"/>
                          <a:cs typeface="Times New Roman"/>
                        </a:rPr>
                        <a:t>（</a:t>
                      </a:r>
                      <a:r>
                        <a:rPr lang="en-US" altLang="zh-CN" sz="2000" b="1" kern="100" dirty="0" smtClean="0">
                          <a:solidFill>
                            <a:schemeClr val="tx1"/>
                          </a:solidFill>
                          <a:latin typeface="黑体" pitchFamily="49" charset="-122"/>
                          <a:ea typeface="黑体" pitchFamily="49" charset="-122"/>
                          <a:cs typeface="Times New Roman"/>
                        </a:rPr>
                        <a:t>3</a:t>
                      </a:r>
                      <a:r>
                        <a:rPr lang="zh-CN" altLang="zh-CN" sz="2000" b="1" kern="100" dirty="0" smtClean="0">
                          <a:solidFill>
                            <a:schemeClr val="tx1"/>
                          </a:solidFill>
                          <a:latin typeface="黑体" pitchFamily="49" charset="-122"/>
                          <a:ea typeface="黑体" pitchFamily="49" charset="-122"/>
                          <a:cs typeface="Times New Roman"/>
                        </a:rPr>
                        <a:t>）评标基准价的确定：</a:t>
                      </a:r>
                    </a:p>
                    <a:p>
                      <a:pPr marL="0" indent="266700" algn="just" defTabSz="914400" rtl="0" eaLnBrk="1" latinLnBrk="0" hangingPunct="1">
                        <a:lnSpc>
                          <a:spcPts val="2000"/>
                        </a:lnSpc>
                        <a:spcAft>
                          <a:spcPts val="0"/>
                        </a:spcAft>
                      </a:pPr>
                      <a:r>
                        <a:rPr lang="zh-CN" altLang="zh-CN" sz="2000" b="1" kern="100" dirty="0" smtClean="0">
                          <a:solidFill>
                            <a:schemeClr val="tx1"/>
                          </a:solidFill>
                          <a:latin typeface="黑体" pitchFamily="49" charset="-122"/>
                          <a:ea typeface="黑体" pitchFamily="49" charset="-122"/>
                          <a:cs typeface="Times New Roman"/>
                        </a:rPr>
                        <a:t>方法一：将评标价平均值直接作为评标基准价。</a:t>
                      </a:r>
                    </a:p>
                    <a:p>
                      <a:pPr marL="0" indent="266700" algn="just" defTabSz="914400" rtl="0" eaLnBrk="1" latinLnBrk="0" hangingPunct="1">
                        <a:lnSpc>
                          <a:spcPts val="2000"/>
                        </a:lnSpc>
                        <a:spcAft>
                          <a:spcPts val="0"/>
                        </a:spcAft>
                      </a:pPr>
                      <a:r>
                        <a:rPr lang="zh-CN" altLang="zh-CN" sz="2000" b="1" kern="100" dirty="0" smtClean="0">
                          <a:solidFill>
                            <a:schemeClr val="tx1"/>
                          </a:solidFill>
                          <a:latin typeface="黑体" pitchFamily="49" charset="-122"/>
                          <a:ea typeface="黑体" pitchFamily="49" charset="-122"/>
                          <a:cs typeface="Times New Roman"/>
                        </a:rPr>
                        <a:t>方法二：将评标价平均值下浮</a:t>
                      </a:r>
                      <a:r>
                        <a:rPr lang="en-US" altLang="zh-CN" sz="2000" b="1" u="sng" kern="100" dirty="0" smtClean="0">
                          <a:solidFill>
                            <a:schemeClr val="tx1"/>
                          </a:solidFill>
                          <a:latin typeface="黑体" pitchFamily="49" charset="-122"/>
                          <a:ea typeface="黑体" pitchFamily="49" charset="-122"/>
                          <a:cs typeface="Times New Roman"/>
                        </a:rPr>
                        <a:t>   </a:t>
                      </a:r>
                      <a:r>
                        <a:rPr lang="zh-CN" altLang="zh-CN" sz="2000" b="1" kern="100" dirty="0" smtClean="0">
                          <a:solidFill>
                            <a:schemeClr val="tx1"/>
                          </a:solidFill>
                          <a:latin typeface="黑体" pitchFamily="49" charset="-122"/>
                          <a:ea typeface="黑体" pitchFamily="49" charset="-122"/>
                          <a:cs typeface="Times New Roman"/>
                        </a:rPr>
                        <a:t>％，作为评标基准价。</a:t>
                      </a:r>
                    </a:p>
                    <a:p>
                      <a:pPr marL="0" indent="266700" algn="just" defTabSz="914400" rtl="0" eaLnBrk="1" latinLnBrk="0" hangingPunct="1">
                        <a:lnSpc>
                          <a:spcPts val="2000"/>
                        </a:lnSpc>
                        <a:spcAft>
                          <a:spcPts val="0"/>
                        </a:spcAft>
                      </a:pPr>
                      <a:r>
                        <a:rPr lang="zh-CN" altLang="zh-CN" sz="2000" b="1" kern="100" dirty="0" smtClean="0">
                          <a:solidFill>
                            <a:schemeClr val="tx1"/>
                          </a:solidFill>
                          <a:latin typeface="黑体" pitchFamily="49" charset="-122"/>
                          <a:ea typeface="黑体" pitchFamily="49" charset="-122"/>
                          <a:cs typeface="Times New Roman"/>
                        </a:rPr>
                        <a:t>方法三：招标人设置评标基准价系数，由投标人代表现场抽取，评标价平均值乘以现场抽取的评标基准价系数作为评标基准价。</a:t>
                      </a:r>
                    </a:p>
                    <a:p>
                      <a:pPr marL="0" indent="266700" algn="just" defTabSz="914400" rtl="0" eaLnBrk="1" latinLnBrk="0" hangingPunct="1">
                        <a:lnSpc>
                          <a:spcPts val="2000"/>
                        </a:lnSpc>
                        <a:spcAft>
                          <a:spcPts val="0"/>
                        </a:spcAft>
                      </a:pPr>
                      <a:r>
                        <a:rPr lang="zh-CN" altLang="zh-CN" sz="2000" b="1" kern="100" dirty="0" smtClean="0">
                          <a:solidFill>
                            <a:schemeClr val="tx1"/>
                          </a:solidFill>
                          <a:latin typeface="黑体" pitchFamily="49" charset="-122"/>
                          <a:ea typeface="黑体" pitchFamily="49" charset="-122"/>
                          <a:cs typeface="Times New Roman"/>
                        </a:rPr>
                        <a:t>方法四：</a:t>
                      </a:r>
                      <a:r>
                        <a:rPr lang="en-US" altLang="zh-CN" sz="2000" b="1" kern="100" dirty="0" smtClean="0">
                          <a:solidFill>
                            <a:schemeClr val="tx1"/>
                          </a:solidFill>
                          <a:latin typeface="黑体" pitchFamily="49" charset="-122"/>
                          <a:ea typeface="黑体" pitchFamily="49" charset="-122"/>
                          <a:cs typeface="Times New Roman"/>
                        </a:rPr>
                        <a:t>……</a:t>
                      </a:r>
                      <a:endParaRPr lang="zh-CN" altLang="zh-CN" sz="2000" b="1" kern="100" dirty="0" smtClean="0">
                        <a:solidFill>
                          <a:schemeClr val="tx1"/>
                        </a:solidFill>
                        <a:latin typeface="黑体" pitchFamily="49" charset="-122"/>
                        <a:ea typeface="黑体" pitchFamily="49" charset="-122"/>
                        <a:cs typeface="Times New Roman"/>
                      </a:endParaRPr>
                    </a:p>
                    <a:p>
                      <a:pPr marL="0" indent="266700" algn="just" defTabSz="914400" rtl="0" eaLnBrk="1" latinLnBrk="0" hangingPunct="1">
                        <a:lnSpc>
                          <a:spcPts val="2000"/>
                        </a:lnSpc>
                        <a:spcAft>
                          <a:spcPts val="0"/>
                        </a:spcAft>
                      </a:pPr>
                      <a:r>
                        <a:rPr lang="zh-CN" altLang="zh-CN" sz="2000" b="1" kern="100" dirty="0" smtClean="0">
                          <a:solidFill>
                            <a:schemeClr val="tx1"/>
                          </a:solidFill>
                          <a:latin typeface="黑体" pitchFamily="49" charset="-122"/>
                          <a:ea typeface="黑体" pitchFamily="49" charset="-122"/>
                          <a:cs typeface="Times New Roman"/>
                        </a:rPr>
                        <a:t>在评标过程中，评标委员会应对招标人计算的评标基准价进行复核，存在计算错误的应予以修正并在评标报告中作出说明。除此之外，评标基准价在整个评标期间保持不变，不随任何因素发生变化</a:t>
                      </a:r>
                      <a:endParaRPr lang="zh-CN" sz="2000" b="1" kern="100" dirty="0">
                        <a:solidFill>
                          <a:schemeClr val="tx1"/>
                        </a:solidFill>
                        <a:latin typeface="黑体" pitchFamily="49" charset="-122"/>
                        <a:ea typeface="黑体" pitchFamily="49"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841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8418" name="Rectangle 2"/>
          <p:cNvSpPr>
            <a:spLocks noChangeArrowheads="1"/>
          </p:cNvSpPr>
          <p:nvPr/>
        </p:nvSpPr>
        <p:spPr bwMode="auto">
          <a:xfrm>
            <a:off x="0" y="0"/>
            <a:ext cx="3017838" cy="4763"/>
          </a:xfrm>
          <a:prstGeom prst="rect">
            <a:avLst/>
          </a:prstGeom>
          <a:solidFill>
            <a:srgbClr val="000000"/>
          </a:solidFill>
          <a:ln w="9525">
            <a:solidFill>
              <a:schemeClr val="tx1"/>
            </a:solidFill>
            <a:prstDash val="solid"/>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合同条款及格式</a:t>
            </a:r>
            <a:endParaRPr lang="zh-CN" altLang="en-US" sz="2800" dirty="0">
              <a:solidFill>
                <a:schemeClr val="bg1"/>
              </a:solidFill>
              <a:latin typeface="+mn-ea"/>
            </a:endParaRPr>
          </a:p>
        </p:txBody>
      </p:sp>
      <p:sp>
        <p:nvSpPr>
          <p:cNvPr id="5" name="文本框 4"/>
          <p:cNvSpPr txBox="1"/>
          <p:nvPr/>
        </p:nvSpPr>
        <p:spPr>
          <a:xfrm>
            <a:off x="6156176" y="1129308"/>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4   </a:t>
            </a:r>
            <a:r>
              <a:rPr lang="zh-CN" altLang="en-US" sz="4000" b="1" dirty="0" smtClean="0">
                <a:solidFill>
                  <a:schemeClr val="accent1"/>
                </a:solidFill>
                <a:latin typeface="微软雅黑" panose="020B0503020204020204" pitchFamily="34" charset="-122"/>
                <a:ea typeface="微软雅黑" panose="020B0503020204020204" pitchFamily="34" charset="-122"/>
              </a:rPr>
              <a:t>第四章</a:t>
            </a:r>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82421776"/>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1080000" algn="just">
              <a:buNone/>
            </a:pPr>
            <a:r>
              <a:rPr lang="en-US" altLang="zh-CN" sz="2400" dirty="0" smtClean="0"/>
              <a:t>1. </a:t>
            </a:r>
            <a:r>
              <a:rPr lang="zh-CN" altLang="zh-CN" sz="2400" dirty="0" smtClean="0"/>
              <a:t>一般约定</a:t>
            </a:r>
          </a:p>
          <a:p>
            <a:pPr marL="0" indent="1080000" algn="just">
              <a:buNone/>
            </a:pPr>
            <a:r>
              <a:rPr lang="en-US" altLang="zh-CN" sz="2400" dirty="0" smtClean="0"/>
              <a:t>2. </a:t>
            </a:r>
            <a:r>
              <a:rPr lang="zh-CN" altLang="zh-CN" sz="2400" dirty="0" smtClean="0"/>
              <a:t>发包人义务</a:t>
            </a:r>
          </a:p>
          <a:p>
            <a:pPr marL="0" indent="1080000" algn="just">
              <a:buNone/>
            </a:pPr>
            <a:r>
              <a:rPr lang="en-US" altLang="zh-CN" sz="2400" dirty="0" smtClean="0"/>
              <a:t>3. </a:t>
            </a:r>
            <a:r>
              <a:rPr lang="zh-CN" altLang="zh-CN" sz="2400" dirty="0" smtClean="0"/>
              <a:t>发包人管理</a:t>
            </a:r>
          </a:p>
          <a:p>
            <a:pPr marL="0" indent="1080000" algn="just">
              <a:buNone/>
            </a:pPr>
            <a:r>
              <a:rPr lang="en-US" altLang="zh-CN" sz="2400" dirty="0" smtClean="0"/>
              <a:t>4. </a:t>
            </a:r>
            <a:r>
              <a:rPr lang="zh-CN" altLang="zh-CN" sz="2400" dirty="0" smtClean="0"/>
              <a:t>设计人义务</a:t>
            </a:r>
          </a:p>
          <a:p>
            <a:pPr marL="0" indent="1080000" algn="just">
              <a:buNone/>
            </a:pPr>
            <a:r>
              <a:rPr lang="en-US" altLang="zh-CN" sz="2400" dirty="0" smtClean="0"/>
              <a:t>5. </a:t>
            </a:r>
            <a:r>
              <a:rPr lang="zh-CN" altLang="zh-CN" sz="2400" dirty="0" smtClean="0"/>
              <a:t>勘察设计要求</a:t>
            </a:r>
          </a:p>
          <a:p>
            <a:pPr marL="0" indent="1080000" algn="just">
              <a:buNone/>
            </a:pPr>
            <a:r>
              <a:rPr lang="en-US" altLang="zh-CN" sz="2400" dirty="0" smtClean="0"/>
              <a:t>6. </a:t>
            </a:r>
            <a:r>
              <a:rPr lang="zh-CN" altLang="zh-CN" sz="2400" dirty="0" smtClean="0"/>
              <a:t>开始勘察设计和完成勘察设计</a:t>
            </a:r>
          </a:p>
          <a:p>
            <a:pPr marL="0" indent="1080000" algn="just">
              <a:buNone/>
            </a:pPr>
            <a:r>
              <a:rPr lang="en-US" altLang="zh-CN" sz="2400" dirty="0" smtClean="0"/>
              <a:t>7. </a:t>
            </a:r>
            <a:r>
              <a:rPr lang="zh-CN" altLang="zh-CN" sz="2400" dirty="0" smtClean="0"/>
              <a:t>暂停勘察设计</a:t>
            </a:r>
          </a:p>
          <a:p>
            <a:pPr marL="0" indent="1080000" algn="just">
              <a:buNone/>
            </a:pPr>
            <a:r>
              <a:rPr lang="en-US" altLang="zh-CN" sz="2400" dirty="0" smtClean="0"/>
              <a:t>8. </a:t>
            </a:r>
            <a:r>
              <a:rPr lang="zh-CN" altLang="zh-CN" sz="2400" dirty="0" smtClean="0"/>
              <a:t>勘察设计文件</a:t>
            </a:r>
          </a:p>
          <a:p>
            <a:pPr marL="0" indent="1080000" algn="just">
              <a:buNone/>
            </a:pPr>
            <a:r>
              <a:rPr lang="en-US" altLang="zh-CN" sz="2400" dirty="0" smtClean="0"/>
              <a:t>9. </a:t>
            </a:r>
            <a:r>
              <a:rPr lang="zh-CN" altLang="zh-CN" sz="2400" dirty="0" smtClean="0"/>
              <a:t>勘察设计责任与保险</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1080000" algn="just">
              <a:buNone/>
            </a:pPr>
            <a:r>
              <a:rPr lang="en-US" altLang="zh-CN" sz="2400" dirty="0" smtClean="0"/>
              <a:t>10. </a:t>
            </a:r>
            <a:r>
              <a:rPr lang="zh-CN" altLang="zh-CN" sz="2400" dirty="0" smtClean="0"/>
              <a:t>招标和施工期间配合</a:t>
            </a:r>
          </a:p>
          <a:p>
            <a:pPr marL="0" indent="1080000" algn="just">
              <a:buNone/>
            </a:pPr>
            <a:r>
              <a:rPr lang="en-US" altLang="zh-CN" sz="2400" dirty="0" smtClean="0"/>
              <a:t>11. </a:t>
            </a:r>
            <a:r>
              <a:rPr lang="zh-CN" altLang="zh-CN" sz="2400" dirty="0" smtClean="0"/>
              <a:t>合同变更</a:t>
            </a:r>
            <a:endParaRPr lang="en-US" altLang="zh-CN" sz="2400" dirty="0" smtClean="0"/>
          </a:p>
          <a:p>
            <a:pPr marL="0" indent="1080000" algn="just">
              <a:buNone/>
            </a:pPr>
            <a:r>
              <a:rPr lang="en-US" altLang="zh-CN" sz="2400" dirty="0" smtClean="0"/>
              <a:t>12. </a:t>
            </a:r>
            <a:r>
              <a:rPr lang="zh-CN" altLang="zh-CN" sz="2400" dirty="0" smtClean="0"/>
              <a:t>合同价格与支付</a:t>
            </a:r>
          </a:p>
          <a:p>
            <a:pPr marL="0" indent="1080000" algn="just">
              <a:buNone/>
            </a:pPr>
            <a:r>
              <a:rPr lang="en-US" altLang="zh-CN" sz="2400" dirty="0" smtClean="0"/>
              <a:t>13. </a:t>
            </a:r>
            <a:r>
              <a:rPr lang="zh-CN" altLang="zh-CN" sz="2400" dirty="0" smtClean="0"/>
              <a:t>不可抗力</a:t>
            </a:r>
          </a:p>
          <a:p>
            <a:pPr marL="0" indent="1080000" algn="just">
              <a:buNone/>
            </a:pPr>
            <a:r>
              <a:rPr lang="en-US" altLang="zh-CN" sz="2400" dirty="0" smtClean="0"/>
              <a:t>14. </a:t>
            </a:r>
            <a:r>
              <a:rPr lang="zh-CN" altLang="zh-CN" sz="2400" dirty="0" smtClean="0"/>
              <a:t>违约</a:t>
            </a:r>
          </a:p>
          <a:p>
            <a:pPr marL="0" indent="1080000" algn="just">
              <a:buNone/>
            </a:pPr>
            <a:r>
              <a:rPr lang="en-US" altLang="zh-CN" sz="2400" dirty="0" smtClean="0"/>
              <a:t>15. </a:t>
            </a:r>
            <a:r>
              <a:rPr lang="zh-CN" altLang="zh-CN" sz="2400" dirty="0" smtClean="0"/>
              <a:t>争议的解决</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交通运输部发布通知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srcRect/>
          <a:stretch>
            <a:fillRect/>
          </a:stretch>
        </p:blipFill>
        <p:spPr bwMode="auto">
          <a:xfrm>
            <a:off x="0" y="697260"/>
            <a:ext cx="9144000" cy="4725639"/>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	</a:t>
            </a:r>
            <a:r>
              <a:rPr lang="zh-CN" altLang="zh-CN" sz="2200" b="1" dirty="0" smtClean="0"/>
              <a:t>词语定义</a:t>
            </a:r>
            <a:endParaRPr lang="en-US" altLang="zh-CN" sz="2200" b="1" dirty="0" smtClean="0"/>
          </a:p>
          <a:p>
            <a:pPr marL="0" indent="457200" algn="just">
              <a:buNone/>
            </a:pPr>
            <a:r>
              <a:rPr lang="en-US" altLang="zh-CN" sz="2200" dirty="0" smtClean="0"/>
              <a:t>1.1.3 </a:t>
            </a:r>
            <a:r>
              <a:rPr lang="zh-CN" altLang="zh-CN" sz="2200" dirty="0" smtClean="0"/>
              <a:t>工程和勘察设计</a:t>
            </a:r>
          </a:p>
          <a:p>
            <a:pPr marL="0" indent="457200" algn="just">
              <a:buNone/>
            </a:pPr>
            <a:r>
              <a:rPr lang="en-US" altLang="zh-CN" sz="2200" dirty="0" smtClean="0"/>
              <a:t>1.1.3.1 </a:t>
            </a:r>
            <a:r>
              <a:rPr lang="zh-CN" altLang="zh-CN" sz="2200" dirty="0" smtClean="0"/>
              <a:t>工程：指专用合同条款中指明进行勘察设计招标的工程。</a:t>
            </a:r>
          </a:p>
          <a:p>
            <a:pPr marL="0" indent="457200" algn="just">
              <a:buNone/>
            </a:pPr>
            <a:r>
              <a:rPr lang="en-US" altLang="zh-CN" sz="2200" dirty="0" smtClean="0"/>
              <a:t>1.1.3.2 </a:t>
            </a:r>
            <a:r>
              <a:rPr lang="zh-CN" altLang="zh-CN" sz="2200" dirty="0" smtClean="0"/>
              <a:t>勘察设计服务：指设计人按照合同约定履行的服务，包括制订勘察设计工作大纲，进行测绘、勘探、取样和试验等，查明、分析和评估地质特征和工程条件，编制勘察报告；编制设计文件和设计概算、预算，提供技术交底、招标与施工配合，参加交工验收、参加竣工验收或发包人委托的其他服务。</a:t>
            </a:r>
          </a:p>
          <a:p>
            <a:pPr marL="0" indent="457200" algn="just">
              <a:buNone/>
            </a:pPr>
            <a:r>
              <a:rPr lang="en-US" altLang="zh-CN" sz="2200" dirty="0" smtClean="0"/>
              <a:t>1.1.3.3 </a:t>
            </a:r>
            <a:r>
              <a:rPr lang="zh-CN" altLang="zh-CN" sz="2200" dirty="0" smtClean="0"/>
              <a:t>勘察设备：指为完成合同约定的各项工作所需的设备、器具和其他物品，不包括临时工程和材料。</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	</a:t>
            </a:r>
            <a:r>
              <a:rPr lang="zh-CN" altLang="zh-CN" sz="2200" b="1" dirty="0" smtClean="0"/>
              <a:t>词语定义</a:t>
            </a:r>
            <a:endParaRPr lang="en-US" altLang="zh-CN" sz="2200" b="1" dirty="0" smtClean="0"/>
          </a:p>
          <a:p>
            <a:pPr marL="0" indent="457200" algn="just">
              <a:buNone/>
            </a:pPr>
            <a:r>
              <a:rPr lang="en-US" altLang="zh-CN" sz="2200" dirty="0" smtClean="0"/>
              <a:t>1.1.3 </a:t>
            </a:r>
            <a:r>
              <a:rPr lang="zh-CN" altLang="zh-CN" sz="2200" dirty="0" smtClean="0"/>
              <a:t>工程和勘察设计</a:t>
            </a:r>
          </a:p>
          <a:p>
            <a:pPr marL="0" indent="457200" algn="just">
              <a:buNone/>
            </a:pPr>
            <a:r>
              <a:rPr lang="en-US" altLang="zh-CN" sz="2200" dirty="0" smtClean="0"/>
              <a:t>1.1.3.4 </a:t>
            </a:r>
            <a:r>
              <a:rPr lang="zh-CN" altLang="zh-CN" sz="2200" dirty="0" smtClean="0"/>
              <a:t>勘探场地：指用于工程勘探的场所，以及在合同中指定作为勘探场地组成的其他场所。</a:t>
            </a:r>
          </a:p>
          <a:p>
            <a:pPr marL="0" indent="457200" algn="just">
              <a:buNone/>
            </a:pPr>
            <a:r>
              <a:rPr lang="en-US" altLang="zh-CN" sz="2200" dirty="0" smtClean="0"/>
              <a:t>1.1.3.5 </a:t>
            </a:r>
            <a:r>
              <a:rPr lang="zh-CN" altLang="zh-CN" sz="2200" dirty="0" smtClean="0"/>
              <a:t>勘察设计资料：指发包人按合同约定向设计人提供的、用于完成勘察设计服务范围与内容所需的资料。</a:t>
            </a:r>
          </a:p>
          <a:p>
            <a:pPr marL="0" indent="457200" algn="just">
              <a:buNone/>
            </a:pPr>
            <a:r>
              <a:rPr lang="en-US" altLang="zh-CN" sz="2200" dirty="0" smtClean="0"/>
              <a:t>1.1.3.6 </a:t>
            </a:r>
            <a:r>
              <a:rPr lang="zh-CN" altLang="zh-CN" sz="2200" dirty="0" smtClean="0"/>
              <a:t>勘察设计文件：指设计人按合同约定向发包人提交的工程勘察报告、服务大纲、勘察方案、外业指导书、进度计划，设计说明、图纸、图板、模型、计算书、软件和其他文件等，包括阶段性文件和最终文件，且应采用合同中双方约定的格式和载体。</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000" b="1" dirty="0" smtClean="0"/>
              <a:t>1.1	</a:t>
            </a:r>
            <a:r>
              <a:rPr lang="zh-CN" altLang="zh-CN" sz="2000" b="1" dirty="0" smtClean="0"/>
              <a:t>词语定义</a:t>
            </a:r>
            <a:endParaRPr lang="en-US" altLang="zh-CN" sz="2000" b="1" dirty="0" smtClean="0"/>
          </a:p>
          <a:p>
            <a:pPr marL="0" indent="457200" algn="just">
              <a:buNone/>
            </a:pPr>
            <a:r>
              <a:rPr lang="en-US" altLang="zh-CN" sz="2000" dirty="0" smtClean="0"/>
              <a:t>1.1.5 </a:t>
            </a:r>
            <a:r>
              <a:rPr lang="zh-CN" altLang="zh-CN" sz="2000" dirty="0" smtClean="0"/>
              <a:t>合同价格和费用</a:t>
            </a:r>
          </a:p>
          <a:p>
            <a:pPr marL="0" indent="457200" algn="just">
              <a:buNone/>
            </a:pPr>
            <a:r>
              <a:rPr lang="en-US" altLang="zh-CN" sz="2000" dirty="0" smtClean="0"/>
              <a:t>1.1.5.1 </a:t>
            </a:r>
            <a:r>
              <a:rPr lang="zh-CN" altLang="zh-CN" sz="2000" dirty="0" smtClean="0">
                <a:solidFill>
                  <a:srgbClr val="FF0000"/>
                </a:solidFill>
              </a:rPr>
              <a:t>签约合同价</a:t>
            </a:r>
            <a:r>
              <a:rPr lang="zh-CN" altLang="zh-CN" sz="2000" dirty="0" smtClean="0"/>
              <a:t>：指签订合同时合同协议书中写明的、包括暂列金额在内的勘察设计费用总金额。</a:t>
            </a:r>
          </a:p>
          <a:p>
            <a:pPr marL="0" indent="457200" algn="just">
              <a:buNone/>
            </a:pPr>
            <a:r>
              <a:rPr lang="en-US" altLang="zh-CN" sz="2000" dirty="0" smtClean="0"/>
              <a:t>1.1.5.2 </a:t>
            </a:r>
            <a:r>
              <a:rPr lang="zh-CN" altLang="zh-CN" sz="2000" dirty="0" smtClean="0">
                <a:solidFill>
                  <a:srgbClr val="FF0000"/>
                </a:solidFill>
              </a:rPr>
              <a:t>合同价格</a:t>
            </a:r>
            <a:r>
              <a:rPr lang="zh-CN" altLang="zh-CN" sz="2000" dirty="0" smtClean="0"/>
              <a:t>：指设计人按合同约定完成了全部勘察设计工作后，发包人应付给设计人的金额，包括在履行合同过程中按合同约定进行的变更和调整。</a:t>
            </a:r>
          </a:p>
          <a:p>
            <a:pPr marL="0" indent="457200" algn="just">
              <a:buNone/>
            </a:pPr>
            <a:r>
              <a:rPr lang="en-US" altLang="zh-CN" sz="2000" dirty="0" smtClean="0">
                <a:solidFill>
                  <a:srgbClr val="FF0000"/>
                </a:solidFill>
              </a:rPr>
              <a:t>1.1.5.3 </a:t>
            </a:r>
            <a:r>
              <a:rPr lang="zh-CN" altLang="zh-CN" sz="2000" dirty="0" smtClean="0">
                <a:solidFill>
                  <a:srgbClr val="FF0000"/>
                </a:solidFill>
              </a:rPr>
              <a:t>费用：指为履行合同所发生的或将要发生的所有合理开支，包括管理费和应分摊的其他费用，但不包括利润。</a:t>
            </a:r>
          </a:p>
          <a:p>
            <a:pPr marL="0" indent="457200" algn="just">
              <a:buNone/>
            </a:pPr>
            <a:r>
              <a:rPr lang="en-US" altLang="zh-CN" sz="2000" dirty="0" smtClean="0"/>
              <a:t>1.1.5.4 </a:t>
            </a:r>
            <a:r>
              <a:rPr lang="zh-CN" altLang="zh-CN" sz="2000" dirty="0" smtClean="0"/>
              <a:t>暂列金额：指暂时未定的，包括在合同中，并在报价清单汇总表中以此名称标明的金额，用于进行本工程可能发生的额外勘察设计工作或作为不可预见费用，按照合同条款第</a:t>
            </a:r>
            <a:r>
              <a:rPr lang="en-US" altLang="zh-CN" sz="2000" dirty="0" smtClean="0"/>
              <a:t>12.5</a:t>
            </a:r>
            <a:r>
              <a:rPr lang="zh-CN" altLang="zh-CN" sz="2000" dirty="0" smtClean="0"/>
              <a:t>款的规定使用。</a:t>
            </a:r>
            <a:endParaRPr lang="en-US" altLang="zh-CN" sz="20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	</a:t>
            </a:r>
            <a:r>
              <a:rPr lang="zh-CN" altLang="zh-CN" sz="2200" b="1" dirty="0" smtClean="0"/>
              <a:t>词语定义</a:t>
            </a:r>
            <a:endParaRPr lang="en-US" altLang="zh-CN" sz="2200" b="1" dirty="0" smtClean="0"/>
          </a:p>
          <a:p>
            <a:pPr marL="0" indent="457200" algn="just">
              <a:buNone/>
            </a:pPr>
            <a:r>
              <a:rPr lang="en-US" altLang="zh-CN" sz="2200" dirty="0" smtClean="0"/>
              <a:t>1.1.6 </a:t>
            </a:r>
            <a:r>
              <a:rPr lang="zh-CN" altLang="zh-CN" sz="2200" dirty="0" smtClean="0"/>
              <a:t>其他</a:t>
            </a:r>
          </a:p>
          <a:p>
            <a:pPr marL="0" indent="457200" algn="just">
              <a:buNone/>
            </a:pPr>
            <a:r>
              <a:rPr lang="en-US" altLang="zh-CN" sz="2200" dirty="0" smtClean="0"/>
              <a:t>1.1.6.2 </a:t>
            </a:r>
            <a:r>
              <a:rPr lang="zh-CN" altLang="zh-CN" sz="2200" dirty="0" smtClean="0"/>
              <a:t>勘察设计质量事故：指在缺陷责任期结束前，由于勘察设计原因使工程不满足技术标准及设计要求，并造成结构损毁或一定直接经济损失的事故。</a:t>
            </a:r>
          </a:p>
          <a:p>
            <a:pPr marL="0" indent="457200" algn="just">
              <a:buNone/>
            </a:pPr>
            <a:r>
              <a:rPr lang="zh-CN" altLang="zh-CN" sz="2200" dirty="0" smtClean="0"/>
              <a:t>根据直接经济损失或工程结构损毁情况（自然灾害所致除外），勘察设计质量事故分为特别重大质量事故、重大质量事故、较大质量事故和一般质量事故四个等级，上述质量事故的界定按交通运输部《</a:t>
            </a:r>
            <a:r>
              <a:rPr lang="zh-CN" altLang="zh-CN" sz="2200" dirty="0" smtClean="0">
                <a:solidFill>
                  <a:srgbClr val="FF0000"/>
                </a:solidFill>
              </a:rPr>
              <a:t>公路水运建设工程质量事故等级划分和报告制度</a:t>
            </a:r>
            <a:r>
              <a:rPr lang="zh-CN" altLang="zh-CN" sz="2200" dirty="0" smtClean="0"/>
              <a:t>》规定执行。</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1.10 </a:t>
            </a:r>
            <a:r>
              <a:rPr lang="zh-CN" altLang="zh-CN" sz="2200" b="1" dirty="0" smtClean="0"/>
              <a:t>知识产权</a:t>
            </a:r>
          </a:p>
          <a:p>
            <a:pPr marL="0" indent="457200" algn="just">
              <a:buNone/>
            </a:pPr>
            <a:r>
              <a:rPr lang="en-US" altLang="zh-CN" sz="2200" dirty="0" smtClean="0">
                <a:solidFill>
                  <a:srgbClr val="FF0000"/>
                </a:solidFill>
              </a:rPr>
              <a:t>1.10.1</a:t>
            </a:r>
            <a:r>
              <a:rPr lang="zh-CN" altLang="zh-CN" sz="2200" dirty="0" smtClean="0">
                <a:solidFill>
                  <a:srgbClr val="FF0000"/>
                </a:solidFill>
              </a:rPr>
              <a:t>除专用合同条款另有约定外，设计人因受发包人委托进行的本项目勘察设计及专题研究而产生的成果均为双方所共同享有，其中任何一方向第三方转让时须经另一方同意，但若发包人因推进本项目的需要向第三者透露研究成果，则无须经过设计人的同意。</a:t>
            </a:r>
          </a:p>
          <a:p>
            <a:pPr marL="0" indent="457200" algn="just">
              <a:buNone/>
            </a:pPr>
            <a:r>
              <a:rPr lang="en-US" altLang="zh-CN" sz="2200" dirty="0" smtClean="0"/>
              <a:t>1.10.2 </a:t>
            </a:r>
            <a:r>
              <a:rPr lang="zh-CN" altLang="zh-CN" sz="2200" dirty="0" smtClean="0"/>
              <a:t>设计人在从事勘察设计活动时，不得侵犯他人的知识产权。因侵犯专利权或其他知识产权所引起的责任，由设计人自行承担。因发包人提供的勘察设计资料导致侵权的，由发包人承担责任。</a:t>
            </a:r>
          </a:p>
          <a:p>
            <a:pPr marL="0" indent="457200" algn="just">
              <a:buNone/>
            </a:pPr>
            <a:r>
              <a:rPr lang="en-US" altLang="zh-CN" sz="2200" dirty="0" smtClean="0"/>
              <a:t>1.10.3 </a:t>
            </a:r>
            <a:r>
              <a:rPr lang="zh-CN" altLang="zh-CN" sz="2200" dirty="0" smtClean="0"/>
              <a:t>设计人在投标文件中采用专利技术、专有技术的，相应的使用费视为已包含在投标报价之中。</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1.12 </a:t>
            </a:r>
            <a:r>
              <a:rPr lang="zh-CN" altLang="zh-CN" sz="2200" b="1" dirty="0" smtClean="0"/>
              <a:t>发包人要求</a:t>
            </a:r>
          </a:p>
          <a:p>
            <a:pPr marL="0" indent="457200" algn="just">
              <a:buNone/>
            </a:pPr>
            <a:r>
              <a:rPr lang="en-US" altLang="zh-CN" sz="2000" dirty="0" smtClean="0"/>
              <a:t>1.12.1 </a:t>
            </a:r>
            <a:r>
              <a:rPr lang="zh-CN" altLang="zh-CN" sz="2000" dirty="0" smtClean="0"/>
              <a:t>设计人应认真阅读、复核发包人要求，发现错误的，应及时书面通知发包人。无论是否存在错误，发包人均有权修改发包人要求，并在修改后</a:t>
            </a:r>
            <a:r>
              <a:rPr lang="en-US" altLang="zh-CN" sz="2000" dirty="0" smtClean="0"/>
              <a:t>3</a:t>
            </a:r>
            <a:r>
              <a:rPr lang="zh-CN" altLang="zh-CN" sz="2000" dirty="0" smtClean="0"/>
              <a:t>天内通知设计人。除专用合同条款另有约定外，由此导致设计人费用增加和（或）周期延误的，发包人应当相应地增加费用和（或）延长周期。</a:t>
            </a:r>
          </a:p>
          <a:p>
            <a:pPr marL="0" indent="457200" algn="just">
              <a:buNone/>
            </a:pPr>
            <a:r>
              <a:rPr lang="en-US" altLang="zh-CN" sz="2000" dirty="0" smtClean="0"/>
              <a:t>1.12.2 </a:t>
            </a:r>
            <a:r>
              <a:rPr lang="zh-CN" altLang="zh-CN" sz="2000" dirty="0" smtClean="0"/>
              <a:t>如果发包人要求违反法律规定，设计人应在发现后及时书面通知发包人，要求其改正。发包人收到通知书后不予改正或不予答复的，设计人有权拒绝履行合同义务，直至解除合同；由此引起的设计人的全部损失由发包人承担。</a:t>
            </a:r>
          </a:p>
          <a:p>
            <a:pPr marL="0" indent="457200" algn="just">
              <a:buNone/>
            </a:pPr>
            <a:r>
              <a:rPr lang="en-US" altLang="zh-CN" sz="2000" dirty="0" smtClean="0"/>
              <a:t>1.12.3 </a:t>
            </a:r>
            <a:r>
              <a:rPr lang="zh-CN" altLang="zh-CN" sz="2000" dirty="0" smtClean="0"/>
              <a:t>发包人要求采用国外规范和标准进行勘察设计时，应由发包人负责提供该规范和标准的外国文本和中文译本，提供的时间、份数和其他要求在专用合同条款中约定。</a:t>
            </a:r>
            <a:endParaRPr lang="en-US" altLang="zh-CN" sz="20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3.2 </a:t>
            </a:r>
            <a:r>
              <a:rPr lang="zh-CN" altLang="zh-CN" sz="2200" b="1" dirty="0" smtClean="0"/>
              <a:t>监理人</a:t>
            </a:r>
          </a:p>
          <a:p>
            <a:pPr marL="0" indent="457200" algn="just">
              <a:buNone/>
            </a:pPr>
            <a:r>
              <a:rPr lang="en-US" altLang="zh-CN" sz="2200" dirty="0" smtClean="0"/>
              <a:t>3.2.1 </a:t>
            </a:r>
            <a:r>
              <a:rPr lang="zh-CN" altLang="zh-CN" sz="2200" dirty="0" smtClean="0"/>
              <a:t>发包人可以根据工程建设需要确定是否委托监理人进行勘察设计监理。如果委托监理，则监理人享有合同约定的权力，其所发出的任何指示应视为已得到发包人的批准。监理人的监理范围、职责权限和总监理工程师信息，应在专用合同条款中指明。未经发包人批准，监理人无权修改合同。</a:t>
            </a:r>
          </a:p>
          <a:p>
            <a:pPr marL="0" indent="457200" algn="just">
              <a:buNone/>
            </a:pPr>
            <a:r>
              <a:rPr lang="en-US" altLang="zh-CN" sz="2200" dirty="0" smtClean="0"/>
              <a:t>3.2.2 </a:t>
            </a:r>
            <a:r>
              <a:rPr lang="zh-CN" altLang="zh-CN" sz="2200" dirty="0" smtClean="0"/>
              <a:t>合同约定应由设计人承担的义务和责任，不因监理人对设计文件的审查或批准，以及为实施监理作出的指示等职务行为而减轻或解除。</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3.4 </a:t>
            </a:r>
            <a:r>
              <a:rPr lang="zh-CN" altLang="zh-CN" sz="2200" b="1" dirty="0" smtClean="0"/>
              <a:t>决定或答复</a:t>
            </a:r>
          </a:p>
          <a:p>
            <a:pPr marL="0" indent="457200" algn="just">
              <a:buNone/>
            </a:pPr>
            <a:r>
              <a:rPr lang="en-US" altLang="zh-CN" sz="2200" dirty="0" smtClean="0"/>
              <a:t>3.4.1 </a:t>
            </a:r>
            <a:r>
              <a:rPr lang="zh-CN" altLang="zh-CN" sz="2200" dirty="0" smtClean="0"/>
              <a:t>发包人在法律允许的范围内有权对设计人的勘察设计工作和</a:t>
            </a:r>
            <a:r>
              <a:rPr lang="zh-CN" altLang="en-US" sz="2200" dirty="0" smtClean="0"/>
              <a:t>（</a:t>
            </a:r>
            <a:r>
              <a:rPr lang="zh-CN" altLang="zh-CN" sz="2200" dirty="0" smtClean="0"/>
              <a:t>或</a:t>
            </a:r>
            <a:r>
              <a:rPr lang="zh-CN" altLang="en-US" sz="2200" dirty="0" smtClean="0"/>
              <a:t>）</a:t>
            </a:r>
            <a:r>
              <a:rPr lang="zh-CN" altLang="zh-CN" sz="2200" dirty="0" smtClean="0"/>
              <a:t>勘察设计文件作出处理决定，设计人应按照发包人的决定执行，涉及勘察设计服务期限或勘察设计费用等问题按第</a:t>
            </a:r>
            <a:r>
              <a:rPr lang="en-US" altLang="zh-CN" sz="2200" dirty="0" smtClean="0"/>
              <a:t>11</a:t>
            </a:r>
            <a:r>
              <a:rPr lang="zh-CN" altLang="zh-CN" sz="2200" dirty="0" smtClean="0"/>
              <a:t>条的约定处理。</a:t>
            </a:r>
          </a:p>
          <a:p>
            <a:pPr marL="0" indent="457200" algn="just">
              <a:buNone/>
            </a:pPr>
            <a:r>
              <a:rPr lang="en-US" altLang="zh-CN" sz="2200" dirty="0" smtClean="0"/>
              <a:t>3.4.2 </a:t>
            </a:r>
            <a:r>
              <a:rPr lang="zh-CN" altLang="zh-CN" sz="2200" dirty="0" smtClean="0"/>
              <a:t>发包人应在专用合同条款约定的时间之内，对设计人书面提出的事项作出书面答复；逾期没有做出答复的，视为已获得发包人的批准。</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4.2 </a:t>
            </a:r>
            <a:r>
              <a:rPr lang="zh-CN" altLang="zh-CN" sz="2200" b="1" dirty="0" smtClean="0"/>
              <a:t>履约保证金</a:t>
            </a:r>
          </a:p>
          <a:p>
            <a:pPr marL="0" indent="457200" algn="just">
              <a:buNone/>
            </a:pPr>
            <a:r>
              <a:rPr lang="en-US" altLang="zh-CN" sz="2200" dirty="0" smtClean="0"/>
              <a:t>4.2.1 </a:t>
            </a:r>
            <a:r>
              <a:rPr lang="zh-CN" altLang="zh-CN" sz="2200" dirty="0" smtClean="0"/>
              <a:t>除专用合同条款另有约定外，履约保证金自合同生效之日起生效，在最后一批勘察设计成果文件经上级主管部门批复且设计人按照合同约定缴纳质量保证金之日起</a:t>
            </a:r>
            <a:r>
              <a:rPr lang="en-US" altLang="zh-CN" sz="2200" dirty="0" smtClean="0"/>
              <a:t>28</a:t>
            </a:r>
            <a:r>
              <a:rPr lang="zh-CN" altLang="zh-CN" sz="2200" dirty="0" smtClean="0"/>
              <a:t>天后失效。如果设计人不履行合同约定的义务或其履行不符合合同的约定，发包人有权扣划相应金额的履约保证金。</a:t>
            </a:r>
          </a:p>
          <a:p>
            <a:pPr marL="0" indent="457200" algn="just">
              <a:buNone/>
            </a:pPr>
            <a:r>
              <a:rPr lang="en-US" altLang="zh-CN" sz="2200" dirty="0" smtClean="0"/>
              <a:t>4.2.2 </a:t>
            </a:r>
            <a:r>
              <a:rPr lang="zh-CN" altLang="zh-CN" sz="2200" dirty="0" smtClean="0"/>
              <a:t>发包人应在收到设计人缴纳的质量保证金后</a:t>
            </a:r>
            <a:r>
              <a:rPr lang="en-US" altLang="zh-CN" sz="2200" dirty="0" smtClean="0"/>
              <a:t>28</a:t>
            </a:r>
            <a:r>
              <a:rPr lang="zh-CN" altLang="zh-CN" sz="2200" dirty="0" smtClean="0"/>
              <a:t>天内将履约保证金退还给设计人。设计人拒绝按照本合同约定缴纳质量保证金的，发包人有权从勘察设计费中扣留相应金额作为质量保证金。</a:t>
            </a:r>
          </a:p>
          <a:p>
            <a:pPr marL="0" indent="457200" algn="just">
              <a:buNone/>
            </a:pPr>
            <a:r>
              <a:rPr lang="en-US" altLang="zh-CN" sz="2200" dirty="0" smtClean="0"/>
              <a:t>4.2.3 </a:t>
            </a:r>
            <a:r>
              <a:rPr lang="zh-CN" altLang="zh-CN" sz="2200" dirty="0" smtClean="0"/>
              <a:t>发包人对履约保证金提出的任何索赔要求，均应在履约保证金有效期内提出。</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4.3 </a:t>
            </a:r>
            <a:r>
              <a:rPr lang="zh-CN" altLang="zh-CN" sz="2200" b="1" dirty="0" smtClean="0"/>
              <a:t>分包和不得转包</a:t>
            </a:r>
          </a:p>
          <a:p>
            <a:pPr marL="0" indent="457200" algn="just">
              <a:buNone/>
            </a:pPr>
            <a:r>
              <a:rPr lang="en-US" altLang="zh-CN" sz="1800" dirty="0" smtClean="0"/>
              <a:t>4.3.1 </a:t>
            </a:r>
            <a:r>
              <a:rPr lang="zh-CN" altLang="zh-CN" sz="1800" dirty="0" smtClean="0"/>
              <a:t>设计人不得将其勘察设计的全部工作转包给第三人。</a:t>
            </a:r>
          </a:p>
          <a:p>
            <a:pPr marL="0" indent="457200" algn="just">
              <a:buNone/>
            </a:pPr>
            <a:r>
              <a:rPr lang="en-US" altLang="zh-CN" sz="1800" dirty="0" smtClean="0"/>
              <a:t>4.3.2 </a:t>
            </a:r>
            <a:r>
              <a:rPr lang="zh-CN" altLang="zh-CN" sz="1800" dirty="0" smtClean="0"/>
              <a:t>设计人不得将勘察设计的主体、关键性工作分包给第三人。除专用合同条款另有约定外，经发包人同意，设计人可将工程设计中跨专业或有特殊要求的勘察、设计工作进行分包。未列入投标文件的勘察设计工作，设计人不得分包。</a:t>
            </a:r>
          </a:p>
          <a:p>
            <a:pPr marL="0" indent="457200" algn="just">
              <a:buNone/>
            </a:pPr>
            <a:r>
              <a:rPr lang="en-US" altLang="zh-CN" sz="1800" dirty="0" smtClean="0"/>
              <a:t>4.3.3 </a:t>
            </a:r>
            <a:r>
              <a:rPr lang="zh-CN" altLang="zh-CN" sz="1800" dirty="0" smtClean="0"/>
              <a:t>发包人同意设计人分包工作的，设计人应在分包合同签订之日起</a:t>
            </a:r>
            <a:r>
              <a:rPr lang="en-US" altLang="zh-CN" sz="1800" dirty="0" smtClean="0"/>
              <a:t>7</a:t>
            </a:r>
            <a:r>
              <a:rPr lang="zh-CN" altLang="zh-CN" sz="1800" dirty="0" smtClean="0"/>
              <a:t>天内向发包人提交</a:t>
            </a:r>
            <a:r>
              <a:rPr lang="en-US" altLang="zh-CN" sz="1800" dirty="0" smtClean="0"/>
              <a:t>1</a:t>
            </a:r>
            <a:r>
              <a:rPr lang="zh-CN" altLang="zh-CN" sz="1800" dirty="0" smtClean="0"/>
              <a:t>份分包合同副本，并对分包工作质量承担连带责任。除专用合同条款另有约定外，分包人的勘察设计费用由设计人向分包人自行支付。</a:t>
            </a:r>
          </a:p>
          <a:p>
            <a:pPr marL="0" indent="457200" algn="just">
              <a:buNone/>
            </a:pPr>
            <a:r>
              <a:rPr lang="en-US" altLang="zh-CN" sz="1800" dirty="0" smtClean="0"/>
              <a:t>4.3.4 </a:t>
            </a:r>
            <a:r>
              <a:rPr lang="zh-CN" altLang="zh-CN" sz="1800" dirty="0" smtClean="0"/>
              <a:t>分包人的资格能力应与其分包工作的标准和规模相适应，包括必要的企业资质、人员、设备和类似业绩等。分包人不得将分包项目再次分包或转包。</a:t>
            </a:r>
          </a:p>
          <a:p>
            <a:pPr marL="0" indent="457200" algn="just">
              <a:buNone/>
            </a:pPr>
            <a:r>
              <a:rPr lang="en-US" altLang="zh-CN" sz="1800" dirty="0" smtClean="0"/>
              <a:t>4.3.5 </a:t>
            </a:r>
            <a:r>
              <a:rPr lang="zh-CN" altLang="zh-CN" sz="1800" dirty="0" smtClean="0"/>
              <a:t>发包人对设计人与各分包人之间的法律和经济纠纷不承担任何责任和义务。</a:t>
            </a:r>
            <a:endParaRPr lang="en-US" altLang="zh-CN" sz="18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交通运输部发布通知</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srcRect/>
          <a:stretch>
            <a:fillRect/>
          </a:stretch>
        </p:blipFill>
        <p:spPr bwMode="auto">
          <a:xfrm>
            <a:off x="15875" y="1616075"/>
            <a:ext cx="9112250" cy="2482850"/>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4.5 </a:t>
            </a:r>
            <a:r>
              <a:rPr lang="zh-CN" altLang="zh-CN" sz="2200" b="1" dirty="0" smtClean="0"/>
              <a:t>项目负责人</a:t>
            </a:r>
          </a:p>
          <a:p>
            <a:pPr marL="0" indent="457200" algn="just">
              <a:buNone/>
            </a:pPr>
            <a:r>
              <a:rPr lang="en-US" altLang="zh-CN" sz="2200" dirty="0" smtClean="0"/>
              <a:t>4.5.1 </a:t>
            </a:r>
            <a:r>
              <a:rPr lang="zh-CN" altLang="zh-CN" sz="2200" dirty="0" smtClean="0"/>
              <a:t>设计人应按合同协议书的约定指派项目负责人，并在约定的期限内到职。设计人更换项目负责人应事先征得发包人同意，并应在更换</a:t>
            </a:r>
            <a:r>
              <a:rPr lang="en-US" altLang="zh-CN" sz="2200" dirty="0" smtClean="0"/>
              <a:t>14</a:t>
            </a:r>
            <a:r>
              <a:rPr lang="zh-CN" altLang="zh-CN" sz="2200" dirty="0" smtClean="0"/>
              <a:t>天前将拟更换的项目负责人姓名和详细资料提交发包人，拟更换的项目负责人资历应不低于原项目负责人。项目负责人</a:t>
            </a:r>
            <a:r>
              <a:rPr lang="en-US" altLang="zh-CN" sz="2200" dirty="0" smtClean="0"/>
              <a:t>2</a:t>
            </a:r>
            <a:r>
              <a:rPr lang="zh-CN" altLang="zh-CN" sz="2200" dirty="0" smtClean="0"/>
              <a:t>天内不能履行职责的，应事先征得发包人同意，并委派代表代行其职责。</a:t>
            </a:r>
          </a:p>
          <a:p>
            <a:pPr marL="0" indent="457200" algn="just">
              <a:buNone/>
            </a:pPr>
            <a:r>
              <a:rPr lang="en-US" altLang="zh-CN" sz="2200" dirty="0" smtClean="0"/>
              <a:t>4.5.2</a:t>
            </a:r>
            <a:r>
              <a:rPr lang="zh-CN" altLang="zh-CN" sz="2200" dirty="0" smtClean="0"/>
              <a:t>项目负责人应按合同约定以及发包人要求，负责组织合同工作的实施。在情况紧急且无法与发包人取得联系时，可采取保证工程和人员生命财产安全的紧急措施，并在采取措施后</a:t>
            </a:r>
            <a:r>
              <a:rPr lang="en-US" altLang="zh-CN" sz="2200" dirty="0" smtClean="0"/>
              <a:t>24</a:t>
            </a:r>
            <a:r>
              <a:rPr lang="zh-CN" altLang="zh-CN" sz="2200" dirty="0" smtClean="0"/>
              <a:t>小时内向发包人提交书面报告。</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4.5 </a:t>
            </a:r>
            <a:r>
              <a:rPr lang="zh-CN" altLang="zh-CN" sz="2200" b="1" dirty="0" smtClean="0"/>
              <a:t>项目负责人</a:t>
            </a:r>
          </a:p>
          <a:p>
            <a:pPr marL="0" indent="457200" algn="just">
              <a:buNone/>
            </a:pPr>
            <a:r>
              <a:rPr lang="en-US" altLang="zh-CN" sz="2200" dirty="0" smtClean="0"/>
              <a:t>4.5.3 </a:t>
            </a:r>
            <a:r>
              <a:rPr lang="zh-CN" altLang="zh-CN" sz="2200" dirty="0" smtClean="0"/>
              <a:t>设计人为履行合同发出的一切函件</a:t>
            </a:r>
            <a:r>
              <a:rPr lang="zh-CN" altLang="zh-CN" sz="2200" dirty="0" smtClean="0">
                <a:solidFill>
                  <a:srgbClr val="FF0000"/>
                </a:solidFill>
              </a:rPr>
              <a:t>均应盖有设计人单位章，并由设计人的项目负责人签字确认</a:t>
            </a:r>
            <a:r>
              <a:rPr lang="zh-CN" altLang="zh-CN" sz="2200" dirty="0" smtClean="0"/>
              <a:t>。</a:t>
            </a:r>
          </a:p>
          <a:p>
            <a:pPr marL="0" indent="457200" algn="just">
              <a:buNone/>
            </a:pPr>
            <a:r>
              <a:rPr lang="en-US" altLang="zh-CN" sz="2200" dirty="0" smtClean="0"/>
              <a:t>4.5.4 </a:t>
            </a:r>
            <a:r>
              <a:rPr lang="zh-CN" altLang="zh-CN" sz="2200" dirty="0" smtClean="0"/>
              <a:t>按照专用合同条款约定，项目负责人可以授权其下属人员履行其某项职责，但事先应将这些人员的姓名和授权范围书面通知发包人。</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4.6 </a:t>
            </a:r>
            <a:r>
              <a:rPr lang="zh-CN" altLang="zh-CN" sz="2200" b="1" dirty="0" smtClean="0"/>
              <a:t>勘察设计人员的管理</a:t>
            </a:r>
          </a:p>
          <a:p>
            <a:pPr marL="0" indent="457200" algn="just">
              <a:buNone/>
            </a:pPr>
            <a:r>
              <a:rPr lang="en-US" altLang="zh-CN" sz="2200" dirty="0" smtClean="0"/>
              <a:t>4.6.1 </a:t>
            </a:r>
            <a:r>
              <a:rPr lang="zh-CN" altLang="zh-CN" sz="2200" dirty="0" smtClean="0"/>
              <a:t>设计人应在接到开始勘察设计通知之日起</a:t>
            </a:r>
            <a:r>
              <a:rPr lang="en-US" altLang="zh-CN" sz="2200" dirty="0" smtClean="0"/>
              <a:t>7</a:t>
            </a:r>
            <a:r>
              <a:rPr lang="zh-CN" altLang="zh-CN" sz="2200" dirty="0" smtClean="0"/>
              <a:t>天内，向发包人提交勘察设计项目机构以及人员安排的报告，其内容应包括项目机构设置、主要勘察设计人员和其他人员的名单及资格条件。主要勘察设计人员应相对稳定，更换主要勘察设计人员的，应取得发包人的同意，并向发包人提交继任人员的资格、管理经验等资料，继任人员的资历应不低于原设计人员。项目负责人的更换，应按照本章第</a:t>
            </a:r>
            <a:r>
              <a:rPr lang="en-US" altLang="zh-CN" sz="2200" dirty="0" smtClean="0"/>
              <a:t>4.5.1</a:t>
            </a:r>
            <a:r>
              <a:rPr lang="zh-CN" altLang="zh-CN" sz="2200" dirty="0" smtClean="0"/>
              <a:t>项规定执行。</a:t>
            </a:r>
          </a:p>
          <a:p>
            <a:pPr marL="0" indent="457200" algn="just">
              <a:buNone/>
            </a:pPr>
            <a:r>
              <a:rPr lang="en-US" altLang="zh-CN" sz="2200" dirty="0" smtClean="0"/>
              <a:t>4.6.2 </a:t>
            </a:r>
            <a:r>
              <a:rPr lang="zh-CN" altLang="zh-CN" sz="2200" dirty="0" smtClean="0"/>
              <a:t>除专用合同条款另有约定外，主要勘察设计人员包括项目负责人、专业负责人、审核人、审定人等；其他人员包括勘察作业人员、各专业的设计人员、管理人员等</a:t>
            </a:r>
            <a:r>
              <a:rPr lang="zh-CN" altLang="en-US" sz="2200" dirty="0" smtClean="0"/>
              <a:t>。</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4.6 </a:t>
            </a:r>
            <a:r>
              <a:rPr lang="zh-CN" altLang="zh-CN" sz="2200" b="1" dirty="0" smtClean="0"/>
              <a:t>勘察设计人员的管理</a:t>
            </a:r>
          </a:p>
          <a:p>
            <a:pPr marL="0" indent="457200" algn="just">
              <a:buNone/>
            </a:pPr>
            <a:r>
              <a:rPr lang="en-US" altLang="zh-CN" sz="2200" dirty="0" smtClean="0"/>
              <a:t>4.6.3</a:t>
            </a:r>
            <a:r>
              <a:rPr lang="zh-CN" altLang="zh-CN" sz="2200" dirty="0" smtClean="0"/>
              <a:t>设计人应保证其主要勘察设计人员（含分包人）在合同期限内的任何时候，都能按时参加发包人组织的工作会议。</a:t>
            </a:r>
          </a:p>
          <a:p>
            <a:pPr marL="0" indent="457200" algn="just">
              <a:buNone/>
            </a:pPr>
            <a:r>
              <a:rPr lang="en-US" altLang="zh-CN" sz="2200" dirty="0" smtClean="0"/>
              <a:t>4.6.4 </a:t>
            </a:r>
            <a:r>
              <a:rPr lang="zh-CN" altLang="zh-CN" sz="2200" dirty="0" smtClean="0"/>
              <a:t>国家规定应当持证上岗的工作人员均应持有相应的资格证明，发包人有权随时检查。发包人认为有必要时，可以进行现场考核。</a:t>
            </a:r>
          </a:p>
          <a:p>
            <a:pPr marL="0" indent="457200" algn="just">
              <a:buNone/>
            </a:pPr>
            <a:r>
              <a:rPr lang="en-US" altLang="zh-CN" sz="2200" dirty="0" smtClean="0"/>
              <a:t>4.6.5 </a:t>
            </a:r>
            <a:r>
              <a:rPr lang="zh-CN" altLang="zh-CN" sz="2200" dirty="0" smtClean="0"/>
              <a:t>设计人的工作进度未达到设计人投标文件中承诺的进度计划时，发包人有权要求设计人增加勘察设计人员，设计人应立即安排，其费用视为已包含在合同价格中。</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5. </a:t>
            </a:r>
            <a:r>
              <a:rPr lang="zh-CN" altLang="zh-CN" sz="2200" b="1" dirty="0" smtClean="0"/>
              <a:t>勘察设计要求</a:t>
            </a:r>
          </a:p>
          <a:p>
            <a:pPr marL="0" indent="1080000" algn="just">
              <a:buNone/>
            </a:pPr>
            <a:r>
              <a:rPr lang="en-US" altLang="zh-CN" sz="2100" dirty="0" smtClean="0"/>
              <a:t>5.1 </a:t>
            </a:r>
            <a:r>
              <a:rPr lang="zh-CN" altLang="zh-CN" sz="2100" dirty="0" smtClean="0"/>
              <a:t>一般要求</a:t>
            </a:r>
          </a:p>
          <a:p>
            <a:pPr marL="0" indent="1080000" algn="just">
              <a:buNone/>
            </a:pPr>
            <a:r>
              <a:rPr lang="en-US" altLang="zh-CN" sz="2100" dirty="0" smtClean="0"/>
              <a:t>5.2 </a:t>
            </a:r>
            <a:r>
              <a:rPr lang="zh-CN" altLang="zh-CN" sz="2100" dirty="0" smtClean="0"/>
              <a:t>勘察设计依据</a:t>
            </a:r>
          </a:p>
          <a:p>
            <a:pPr marL="0" indent="1080000" algn="just">
              <a:buNone/>
            </a:pPr>
            <a:r>
              <a:rPr lang="en-US" altLang="zh-CN" sz="2100" dirty="0" smtClean="0"/>
              <a:t>5.3 </a:t>
            </a:r>
            <a:r>
              <a:rPr lang="zh-CN" altLang="zh-CN" sz="2100" dirty="0" smtClean="0"/>
              <a:t>勘察设计范围</a:t>
            </a:r>
            <a:endParaRPr lang="en-US" altLang="zh-CN" sz="2100" dirty="0" smtClean="0"/>
          </a:p>
          <a:p>
            <a:pPr marL="0" indent="1080000" algn="just">
              <a:buNone/>
            </a:pPr>
            <a:r>
              <a:rPr lang="en-US" altLang="zh-CN" sz="2100" dirty="0" smtClean="0"/>
              <a:t>5.4 </a:t>
            </a:r>
            <a:r>
              <a:rPr lang="zh-CN" altLang="zh-CN" sz="2100" dirty="0" smtClean="0"/>
              <a:t>勘察作业要求</a:t>
            </a:r>
            <a:endParaRPr lang="en-US" altLang="zh-CN" sz="2100" dirty="0" smtClean="0"/>
          </a:p>
          <a:p>
            <a:pPr marL="0" indent="1080000" algn="just">
              <a:buNone/>
            </a:pPr>
            <a:r>
              <a:rPr lang="en-US" altLang="zh-CN" sz="2100" dirty="0" smtClean="0"/>
              <a:t>5.5 </a:t>
            </a:r>
            <a:r>
              <a:rPr lang="zh-CN" altLang="zh-CN" sz="2100" dirty="0" smtClean="0"/>
              <a:t>勘察设备要求</a:t>
            </a:r>
            <a:endParaRPr lang="en-US" altLang="zh-CN" sz="2100" dirty="0" smtClean="0"/>
          </a:p>
          <a:p>
            <a:pPr marL="0" indent="1080000" algn="just">
              <a:buNone/>
            </a:pPr>
            <a:r>
              <a:rPr lang="en-US" altLang="zh-CN" sz="2100" dirty="0" smtClean="0"/>
              <a:t>5.6 </a:t>
            </a:r>
            <a:r>
              <a:rPr lang="zh-CN" altLang="zh-CN" sz="2100" dirty="0" smtClean="0"/>
              <a:t>临时占地和设施要求</a:t>
            </a:r>
          </a:p>
          <a:p>
            <a:pPr marL="0" indent="1080000" algn="just">
              <a:buNone/>
            </a:pPr>
            <a:r>
              <a:rPr lang="en-US" altLang="zh-CN" sz="2100" dirty="0" smtClean="0"/>
              <a:t>5.7 </a:t>
            </a:r>
            <a:r>
              <a:rPr lang="zh-CN" altLang="zh-CN" sz="2100" dirty="0" smtClean="0"/>
              <a:t>安全作业要求</a:t>
            </a:r>
          </a:p>
          <a:p>
            <a:pPr marL="0" indent="1080000" algn="just">
              <a:buNone/>
            </a:pPr>
            <a:r>
              <a:rPr lang="en-US" altLang="zh-CN" sz="2100" dirty="0" smtClean="0"/>
              <a:t>5.8 </a:t>
            </a:r>
            <a:r>
              <a:rPr lang="zh-CN" altLang="zh-CN" sz="2100" dirty="0" smtClean="0"/>
              <a:t>环境保护要求</a:t>
            </a:r>
          </a:p>
          <a:p>
            <a:pPr marL="0" indent="1080000" algn="just">
              <a:buNone/>
            </a:pPr>
            <a:r>
              <a:rPr lang="en-US" altLang="zh-CN" sz="2100" dirty="0" smtClean="0"/>
              <a:t>5.9 </a:t>
            </a:r>
            <a:r>
              <a:rPr lang="zh-CN" altLang="zh-CN" sz="2100" dirty="0" smtClean="0"/>
              <a:t>事故处理要求</a:t>
            </a:r>
            <a:endParaRPr lang="en-US" altLang="zh-CN" sz="2100" dirty="0" smtClean="0"/>
          </a:p>
          <a:p>
            <a:pPr marL="0" indent="1080000" algn="just">
              <a:buNone/>
            </a:pPr>
            <a:r>
              <a:rPr lang="en-US" altLang="zh-CN" sz="2100" dirty="0" smtClean="0"/>
              <a:t>5.10 </a:t>
            </a:r>
            <a:r>
              <a:rPr lang="zh-CN" altLang="zh-CN" sz="2100" dirty="0" smtClean="0"/>
              <a:t>勘察设计文件要求</a:t>
            </a:r>
            <a:endParaRPr lang="en-US" altLang="zh-CN" sz="21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5.3 </a:t>
            </a:r>
            <a:r>
              <a:rPr lang="zh-CN" altLang="zh-CN" sz="2200" b="1" dirty="0" smtClean="0"/>
              <a:t>勘察设计范围</a:t>
            </a:r>
          </a:p>
          <a:p>
            <a:pPr marL="0" indent="457200" algn="just">
              <a:buNone/>
            </a:pPr>
            <a:r>
              <a:rPr lang="en-US" altLang="zh-CN" sz="2000" dirty="0" smtClean="0"/>
              <a:t>5.3.1 </a:t>
            </a:r>
            <a:r>
              <a:rPr lang="zh-CN" altLang="zh-CN" sz="2000" dirty="0" smtClean="0"/>
              <a:t>本合同的勘察设计范围包括工程范围、阶段范围和工作范围，具体勘察设计范围应根据三者之间的关联内容进行确定。</a:t>
            </a:r>
          </a:p>
          <a:p>
            <a:pPr marL="0" indent="457200" algn="just">
              <a:buNone/>
            </a:pPr>
            <a:r>
              <a:rPr lang="en-US" altLang="zh-CN" sz="2000" dirty="0" smtClean="0"/>
              <a:t>5.3.2 </a:t>
            </a:r>
            <a:r>
              <a:rPr lang="zh-CN" altLang="zh-CN" sz="2000" dirty="0" smtClean="0"/>
              <a:t>工程范围指勘察设计工程的建设内容，具体范围在专用合同条款中约定。</a:t>
            </a:r>
          </a:p>
          <a:p>
            <a:pPr marL="0" indent="457200" algn="just">
              <a:buNone/>
            </a:pPr>
            <a:r>
              <a:rPr lang="en-US" altLang="zh-CN" sz="2000" dirty="0" smtClean="0"/>
              <a:t>5.3.3 </a:t>
            </a:r>
            <a:r>
              <a:rPr lang="zh-CN" altLang="zh-CN" sz="2000" dirty="0" smtClean="0"/>
              <a:t>阶段范围指工程建设程序中的可行性研究勘察、初步勘察、详细勘察、施工勘察、方案设计、初步设计、技术设计（如有）、施工图设计等阶段中的一个或多个阶段，具体范围在专用合同条款中约定。</a:t>
            </a:r>
          </a:p>
          <a:p>
            <a:pPr marL="0" indent="457200" algn="just">
              <a:buNone/>
            </a:pPr>
            <a:r>
              <a:rPr lang="en-US" altLang="zh-CN" sz="2000" dirty="0" smtClean="0"/>
              <a:t>5.3.4 </a:t>
            </a:r>
            <a:r>
              <a:rPr lang="zh-CN" altLang="zh-CN" sz="2000" dirty="0" smtClean="0"/>
              <a:t>工作范围指工程测量、岩土工程勘察、岩土工程设计（如有），编制设计文件，编制设计概算、预算，提供技术交底、招标与施工配合，编制竣工图，参加交工验收、参加竣工验收和发包人委托的其他服务中的一项或多项工作，具体范围在专用合同条款中约定。</a:t>
            </a:r>
            <a:endParaRPr lang="en-US" altLang="zh-CN" sz="20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6.1 </a:t>
            </a:r>
            <a:r>
              <a:rPr lang="zh-CN" altLang="zh-CN" sz="2200" b="1" dirty="0" smtClean="0"/>
              <a:t>开始勘察设计</a:t>
            </a:r>
          </a:p>
          <a:p>
            <a:pPr marL="0" indent="457200" algn="just">
              <a:buNone/>
            </a:pPr>
            <a:r>
              <a:rPr lang="en-US" altLang="zh-CN" sz="1900" dirty="0" smtClean="0"/>
              <a:t>6.1.1</a:t>
            </a:r>
            <a:r>
              <a:rPr lang="zh-CN" altLang="zh-CN" sz="1900" dirty="0" smtClean="0"/>
              <a:t>符合专用合同条款约定的开始勘察设计条件的，</a:t>
            </a:r>
            <a:r>
              <a:rPr lang="zh-CN" altLang="zh-CN" sz="1900" dirty="0" smtClean="0">
                <a:solidFill>
                  <a:srgbClr val="FF0000"/>
                </a:solidFill>
              </a:rPr>
              <a:t>发包人应提前</a:t>
            </a:r>
            <a:r>
              <a:rPr lang="en-US" altLang="zh-CN" sz="1900" dirty="0" smtClean="0">
                <a:solidFill>
                  <a:srgbClr val="FF0000"/>
                </a:solidFill>
              </a:rPr>
              <a:t>7</a:t>
            </a:r>
            <a:r>
              <a:rPr lang="zh-CN" altLang="zh-CN" sz="1900" dirty="0" smtClean="0">
                <a:solidFill>
                  <a:srgbClr val="FF0000"/>
                </a:solidFill>
              </a:rPr>
              <a:t>天向设计人发出开始勘察设计通知。勘察设计服务期限自开始勘察设计通知中载明的开始勘察设计日期起计算。</a:t>
            </a:r>
            <a:r>
              <a:rPr lang="zh-CN" altLang="zh-CN" sz="1900" dirty="0" smtClean="0"/>
              <a:t>勘察设计服务周期安排在专用合同条款中约定。</a:t>
            </a:r>
          </a:p>
          <a:p>
            <a:pPr marL="0" indent="457200" algn="just">
              <a:buNone/>
            </a:pPr>
            <a:r>
              <a:rPr lang="en-US" altLang="zh-CN" sz="1900" dirty="0" smtClean="0"/>
              <a:t>6.1.2</a:t>
            </a:r>
            <a:r>
              <a:rPr lang="zh-CN" altLang="zh-CN" sz="1900" dirty="0" smtClean="0"/>
              <a:t>除专用合同条款另有约定外，</a:t>
            </a:r>
            <a:r>
              <a:rPr lang="zh-CN" altLang="zh-CN" sz="1900" dirty="0" smtClean="0">
                <a:solidFill>
                  <a:srgbClr val="FF0000"/>
                </a:solidFill>
              </a:rPr>
              <a:t>因发包人原因造成合同签订之日起</a:t>
            </a:r>
            <a:r>
              <a:rPr lang="en-US" altLang="zh-CN" sz="1900" dirty="0" smtClean="0">
                <a:solidFill>
                  <a:srgbClr val="FF0000"/>
                </a:solidFill>
              </a:rPr>
              <a:t>90</a:t>
            </a:r>
            <a:r>
              <a:rPr lang="zh-CN" altLang="zh-CN" sz="1900" dirty="0" smtClean="0">
                <a:solidFill>
                  <a:srgbClr val="FF0000"/>
                </a:solidFill>
              </a:rPr>
              <a:t>天内未能发出开始勘察设计通知的，设计人有权提出价格调整要求，或者解除合同。发包人应承担由此增加的费用和（或）周期延误。</a:t>
            </a:r>
          </a:p>
          <a:p>
            <a:pPr marL="0" indent="457200" algn="just">
              <a:buNone/>
            </a:pPr>
            <a:r>
              <a:rPr lang="en-US" altLang="zh-CN" sz="1900" dirty="0" smtClean="0"/>
              <a:t>6.1.3 </a:t>
            </a:r>
            <a:r>
              <a:rPr lang="zh-CN" altLang="zh-CN" sz="1900" dirty="0" smtClean="0"/>
              <a:t>设计人应在接到中标通知书后</a:t>
            </a:r>
            <a:r>
              <a:rPr lang="en-US" altLang="zh-CN" sz="1900" dirty="0" smtClean="0"/>
              <a:t>14</a:t>
            </a:r>
            <a:r>
              <a:rPr lang="zh-CN" altLang="zh-CN" sz="1900" dirty="0" smtClean="0"/>
              <a:t>天内，针对勘察设计各个阶段工作内容向发包人提交具有可实施性、分项目的勘察设计详细工作大纲及进度计划，以及为完成本计划而建议采用的措施和说明（含电子文件一份），经批准后作为勘察设计合同文件的组成部分，是发包人对勘察设计进行项目管理的依据之一。</a:t>
            </a:r>
            <a:endParaRPr lang="en-US" altLang="zh-CN" sz="19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6.1 </a:t>
            </a:r>
            <a:r>
              <a:rPr lang="zh-CN" altLang="zh-CN" sz="2200" b="1" dirty="0" smtClean="0"/>
              <a:t>开始勘察设计</a:t>
            </a:r>
          </a:p>
          <a:p>
            <a:pPr marL="0" indent="457200" algn="just">
              <a:buNone/>
            </a:pPr>
            <a:r>
              <a:rPr lang="en-US" altLang="zh-CN" sz="2200" dirty="0" smtClean="0"/>
              <a:t>6.1.4 </a:t>
            </a:r>
            <a:r>
              <a:rPr lang="zh-CN" altLang="zh-CN" sz="2200" dirty="0" smtClean="0"/>
              <a:t>设计人在开展专题研究之前，应针对专题研究的具体内容提交详细的工作大纲（含电子文件一份），报发包人审核后实施，并作为勘察设计合同文件的组成部分。</a:t>
            </a:r>
          </a:p>
          <a:p>
            <a:pPr marL="0" indent="457200" algn="just">
              <a:buNone/>
            </a:pPr>
            <a:r>
              <a:rPr lang="en-US" altLang="zh-CN" sz="2200" dirty="0" smtClean="0"/>
              <a:t>6.1.5 </a:t>
            </a:r>
            <a:r>
              <a:rPr lang="zh-CN" altLang="zh-CN" sz="2200" dirty="0" smtClean="0"/>
              <a:t>发包人对设计人勘察设计详细工作大纲及进度计划、专题研究详细工作大纲的审查，并不免除设计人对本项目勘察设计（含专题研究）应承担的责任。</a:t>
            </a:r>
          </a:p>
          <a:p>
            <a:pPr marL="0" indent="457200" algn="just">
              <a:buNone/>
            </a:pPr>
            <a:r>
              <a:rPr lang="en-US" altLang="zh-CN" sz="2200" dirty="0" smtClean="0"/>
              <a:t>6.1.6 </a:t>
            </a:r>
            <a:r>
              <a:rPr lang="zh-CN" altLang="zh-CN" sz="2200" dirty="0" smtClean="0"/>
              <a:t>设计人应在每月月底向发包人提供进度报告，说明该月工作进展情况及下月计划安排，并根据发包人要求，参加发包人组织的月度工作例会。</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6.2 </a:t>
            </a:r>
            <a:r>
              <a:rPr lang="zh-CN" altLang="zh-CN" sz="2200" b="1" dirty="0" smtClean="0"/>
              <a:t>发包人引起的周期延误</a:t>
            </a:r>
          </a:p>
          <a:p>
            <a:pPr marL="0" indent="457200" algn="just">
              <a:buNone/>
            </a:pPr>
            <a:r>
              <a:rPr lang="zh-CN" altLang="zh-CN" sz="2000" dirty="0" smtClean="0"/>
              <a:t>在履行合同过程中，由于发包人的下列原因造成勘察设计服务期限延误的，发包人应延长勘察设计服务期限并增加勘察设计费用，具体方法在专用合同条款中约定。</a:t>
            </a:r>
          </a:p>
          <a:p>
            <a:pPr marL="0" indent="457200" algn="just">
              <a:buNone/>
            </a:pPr>
            <a:r>
              <a:rPr lang="zh-CN" altLang="zh-CN" sz="2000" dirty="0" smtClean="0"/>
              <a:t>（</a:t>
            </a:r>
            <a:r>
              <a:rPr lang="en-US" altLang="zh-CN" sz="2000" dirty="0" smtClean="0"/>
              <a:t>1</a:t>
            </a:r>
            <a:r>
              <a:rPr lang="zh-CN" altLang="zh-CN" sz="2000" dirty="0" smtClean="0"/>
              <a:t>）合同变更；</a:t>
            </a:r>
          </a:p>
          <a:p>
            <a:pPr marL="0" indent="457200" algn="just">
              <a:buNone/>
            </a:pPr>
            <a:r>
              <a:rPr lang="zh-CN" altLang="zh-CN" sz="2000" dirty="0" smtClean="0"/>
              <a:t>（</a:t>
            </a:r>
            <a:r>
              <a:rPr lang="en-US" altLang="zh-CN" sz="2000" dirty="0" smtClean="0"/>
              <a:t>2</a:t>
            </a:r>
            <a:r>
              <a:rPr lang="zh-CN" altLang="zh-CN" sz="2000" dirty="0" smtClean="0"/>
              <a:t>）未按合同约定期限及时答复勘察设计事项；</a:t>
            </a:r>
          </a:p>
          <a:p>
            <a:pPr marL="0" indent="457200" algn="just">
              <a:buNone/>
            </a:pPr>
            <a:r>
              <a:rPr lang="zh-CN" altLang="zh-CN" sz="2000" dirty="0" smtClean="0"/>
              <a:t>（</a:t>
            </a:r>
            <a:r>
              <a:rPr lang="en-US" altLang="zh-CN" sz="2000" dirty="0" smtClean="0"/>
              <a:t>3</a:t>
            </a:r>
            <a:r>
              <a:rPr lang="zh-CN" altLang="zh-CN" sz="2000" dirty="0" smtClean="0"/>
              <a:t>）因发包人原因导致的暂停勘察设计；</a:t>
            </a:r>
            <a:r>
              <a:rPr lang="en-US" altLang="zh-CN" sz="2000" dirty="0" smtClean="0"/>
              <a:t> </a:t>
            </a:r>
            <a:endParaRPr lang="zh-CN" altLang="zh-CN" sz="2000" dirty="0" smtClean="0"/>
          </a:p>
          <a:p>
            <a:pPr marL="0" indent="457200" algn="just">
              <a:buNone/>
            </a:pPr>
            <a:r>
              <a:rPr lang="zh-CN" altLang="zh-CN" sz="2000" dirty="0" smtClean="0"/>
              <a:t>（</a:t>
            </a:r>
            <a:r>
              <a:rPr lang="en-US" altLang="zh-CN" sz="2000" dirty="0" smtClean="0"/>
              <a:t>4</a:t>
            </a:r>
            <a:r>
              <a:rPr lang="zh-CN" altLang="zh-CN" sz="2000" dirty="0" smtClean="0"/>
              <a:t>）未按合同约定及时支付勘察设计费用；</a:t>
            </a:r>
          </a:p>
          <a:p>
            <a:pPr marL="0" indent="457200" algn="just">
              <a:buNone/>
            </a:pPr>
            <a:r>
              <a:rPr lang="zh-CN" altLang="zh-CN" sz="2000" dirty="0" smtClean="0"/>
              <a:t>（</a:t>
            </a:r>
            <a:r>
              <a:rPr lang="en-US" altLang="zh-CN" sz="2000" dirty="0" smtClean="0"/>
              <a:t>5</a:t>
            </a:r>
            <a:r>
              <a:rPr lang="zh-CN" altLang="zh-CN" sz="2000" dirty="0" smtClean="0"/>
              <a:t>）发包人提供的基准资料错误；</a:t>
            </a:r>
          </a:p>
          <a:p>
            <a:pPr marL="0" indent="457200" algn="just">
              <a:buNone/>
            </a:pPr>
            <a:r>
              <a:rPr lang="zh-CN" altLang="zh-CN" sz="2000" dirty="0" smtClean="0"/>
              <a:t>（</a:t>
            </a:r>
            <a:r>
              <a:rPr lang="en-US" altLang="zh-CN" sz="2000" dirty="0" smtClean="0"/>
              <a:t>6</a:t>
            </a:r>
            <a:r>
              <a:rPr lang="zh-CN" altLang="zh-CN" sz="2000" dirty="0" smtClean="0"/>
              <a:t>）未及时履行合同约定的相关义务；</a:t>
            </a:r>
          </a:p>
          <a:p>
            <a:pPr marL="0" indent="457200" algn="just">
              <a:buNone/>
            </a:pPr>
            <a:r>
              <a:rPr lang="zh-CN" altLang="zh-CN" sz="2000" dirty="0" smtClean="0"/>
              <a:t>（</a:t>
            </a:r>
            <a:r>
              <a:rPr lang="en-US" altLang="zh-CN" sz="2000" dirty="0" smtClean="0"/>
              <a:t>7</a:t>
            </a:r>
            <a:r>
              <a:rPr lang="zh-CN" altLang="zh-CN" sz="2000" dirty="0" smtClean="0"/>
              <a:t>）未能按照合同约定期限对勘察设计文件进行审查；</a:t>
            </a:r>
          </a:p>
          <a:p>
            <a:pPr marL="0" indent="457200" algn="just">
              <a:buNone/>
            </a:pPr>
            <a:r>
              <a:rPr lang="zh-CN" altLang="zh-CN" sz="2000" dirty="0" smtClean="0"/>
              <a:t>（</a:t>
            </a:r>
            <a:r>
              <a:rPr lang="en-US" altLang="zh-CN" sz="2000" dirty="0" smtClean="0"/>
              <a:t>8</a:t>
            </a:r>
            <a:r>
              <a:rPr lang="zh-CN" altLang="zh-CN" sz="2000" dirty="0" smtClean="0"/>
              <a:t>）发包人造成周期延误的其他原因。</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000" b="1" dirty="0" smtClean="0"/>
              <a:t>6.3 </a:t>
            </a:r>
            <a:r>
              <a:rPr lang="zh-CN" altLang="zh-CN" sz="2000" b="1" dirty="0" smtClean="0"/>
              <a:t>设计人引起的周期延误</a:t>
            </a:r>
          </a:p>
          <a:p>
            <a:pPr marL="0" indent="457200" algn="just">
              <a:buNone/>
            </a:pPr>
            <a:r>
              <a:rPr lang="zh-CN" altLang="zh-CN" sz="2000" dirty="0" smtClean="0"/>
              <a:t>由于设计人原因造成周期延误，设计人应支付逾期违约金。逾期违约金的计算方法和最高限额在专用合同条款中约定。</a:t>
            </a:r>
          </a:p>
          <a:p>
            <a:pPr marL="0" indent="457200" algn="just">
              <a:buNone/>
            </a:pPr>
            <a:r>
              <a:rPr lang="en-US" altLang="zh-CN" sz="2000" b="1" dirty="0" smtClean="0"/>
              <a:t>6.4 </a:t>
            </a:r>
            <a:r>
              <a:rPr lang="zh-CN" altLang="zh-CN" sz="2000" b="1" dirty="0" smtClean="0"/>
              <a:t>行政管理部门引起的周期延误</a:t>
            </a:r>
          </a:p>
          <a:p>
            <a:pPr marL="0" indent="457200" algn="just">
              <a:buNone/>
            </a:pPr>
            <a:r>
              <a:rPr lang="zh-CN" altLang="zh-CN" sz="2000" dirty="0" smtClean="0"/>
              <a:t>由于行政管理部门审查延迟原因造成费用增加和（或）周期延误的，由发包人承担。</a:t>
            </a:r>
          </a:p>
          <a:p>
            <a:pPr marL="0" indent="457200" algn="just">
              <a:buNone/>
            </a:pPr>
            <a:r>
              <a:rPr lang="en-US" altLang="zh-CN" sz="2000" b="1" dirty="0" smtClean="0"/>
              <a:t>6.5 </a:t>
            </a:r>
            <a:r>
              <a:rPr lang="zh-CN" altLang="zh-CN" sz="2000" b="1" dirty="0" smtClean="0"/>
              <a:t>非人为因素引起的周期延误</a:t>
            </a:r>
          </a:p>
          <a:p>
            <a:pPr marL="0" indent="457200" algn="just">
              <a:buNone/>
            </a:pPr>
            <a:r>
              <a:rPr lang="en-US" altLang="zh-CN" sz="2000" dirty="0" smtClean="0"/>
              <a:t>6.5.1 </a:t>
            </a:r>
            <a:r>
              <a:rPr lang="zh-CN" altLang="zh-CN" sz="2000" dirty="0" smtClean="0"/>
              <a:t>由于出现专用合同条款规定的异常恶劣气候条件、不利物质条件等因素导致周期延误的，设计人有权要求发包人延长周期和（或）增加费用。</a:t>
            </a:r>
          </a:p>
          <a:p>
            <a:pPr marL="0" indent="457200" algn="just">
              <a:buNone/>
            </a:pPr>
            <a:r>
              <a:rPr lang="en-US" altLang="zh-CN" sz="2000" dirty="0" smtClean="0"/>
              <a:t>6.5.2 </a:t>
            </a:r>
            <a:r>
              <a:rPr lang="zh-CN" altLang="zh-CN" sz="2000" dirty="0" smtClean="0"/>
              <a:t>设计人发现地下文物或化石时，应按规定及时报告发包人和文物</a:t>
            </a:r>
            <a:r>
              <a:rPr lang="zh-CN" altLang="en-US" sz="2000" dirty="0" smtClean="0"/>
              <a:t>保护</a:t>
            </a:r>
            <a:r>
              <a:rPr lang="zh-CN" altLang="zh-CN" sz="2000" dirty="0" smtClean="0"/>
              <a:t>部门，并采取有效措施进行保护；设计人有权要求发包人延长周期和（或）增加费用。</a:t>
            </a:r>
            <a:endParaRPr lang="en-US" altLang="zh-CN" sz="20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200" b="1" dirty="0" smtClean="0">
                <a:latin typeface="黑体" pitchFamily="49" charset="-122"/>
                <a:ea typeface="黑体" pitchFamily="49" charset="-122"/>
              </a:rPr>
              <a:t>二、《公路工程标准招标文件》以国家九部委《标准勘察招标文件》（</a:t>
            </a:r>
            <a:r>
              <a:rPr lang="en-US" altLang="zh-CN" sz="2200" b="1" dirty="0" smtClean="0">
                <a:latin typeface="黑体" pitchFamily="49" charset="-122"/>
                <a:ea typeface="黑体" pitchFamily="49" charset="-122"/>
              </a:rPr>
              <a:t>2017</a:t>
            </a:r>
            <a:r>
              <a:rPr lang="zh-CN" altLang="zh-CN" sz="2200" b="1" dirty="0" smtClean="0">
                <a:latin typeface="黑体" pitchFamily="49" charset="-122"/>
                <a:ea typeface="黑体" pitchFamily="49" charset="-122"/>
              </a:rPr>
              <a:t>年版）、《标准设计招标文件》（</a:t>
            </a:r>
            <a:r>
              <a:rPr lang="en-US" altLang="zh-CN" sz="2200" b="1" dirty="0" smtClean="0">
                <a:latin typeface="黑体" pitchFamily="49" charset="-122"/>
                <a:ea typeface="黑体" pitchFamily="49" charset="-122"/>
              </a:rPr>
              <a:t>2017</a:t>
            </a:r>
            <a:r>
              <a:rPr lang="zh-CN" altLang="zh-CN" sz="2200" b="1" dirty="0" smtClean="0">
                <a:latin typeface="黑体" pitchFamily="49" charset="-122"/>
                <a:ea typeface="黑体" pitchFamily="49" charset="-122"/>
              </a:rPr>
              <a:t>年版）为基础，以《中华人民共和国招标投标法》、《中华人民共和国招标投标法实施条例》、《公路工程建设项目招标投标管理办法》（交通运输部令</a:t>
            </a:r>
            <a:r>
              <a:rPr lang="en-US" altLang="zh-CN" sz="2200" b="1" dirty="0" smtClean="0">
                <a:latin typeface="黑体" pitchFamily="49" charset="-122"/>
                <a:ea typeface="黑体" pitchFamily="49" charset="-122"/>
              </a:rPr>
              <a:t>2015</a:t>
            </a:r>
            <a:r>
              <a:rPr lang="zh-CN" altLang="zh-CN" sz="2200" b="1" dirty="0" smtClean="0">
                <a:latin typeface="黑体" pitchFamily="49" charset="-122"/>
                <a:ea typeface="黑体" pitchFamily="49" charset="-122"/>
              </a:rPr>
              <a:t>年第</a:t>
            </a:r>
            <a:r>
              <a:rPr lang="en-US" altLang="zh-CN" sz="2200" b="1" dirty="0" smtClean="0">
                <a:latin typeface="黑体" pitchFamily="49" charset="-122"/>
                <a:ea typeface="黑体" pitchFamily="49" charset="-122"/>
              </a:rPr>
              <a:t>24</a:t>
            </a:r>
            <a:r>
              <a:rPr lang="zh-CN" altLang="zh-CN" sz="2200" b="1" dirty="0" smtClean="0">
                <a:latin typeface="黑体" pitchFamily="49" charset="-122"/>
                <a:ea typeface="黑体" pitchFamily="49" charset="-122"/>
              </a:rPr>
              <a:t>号）等法律法规和部门规章为依据，结合公路工程勘察设计招标特点和管理需要编制而成。</a:t>
            </a:r>
            <a:endParaRPr lang="en-US" altLang="zh-CN" sz="2200" b="1" dirty="0" smtClean="0">
              <a:latin typeface="黑体" pitchFamily="49" charset="-122"/>
              <a:ea typeface="黑体" pitchFamily="49" charset="-122"/>
            </a:endParaRPr>
          </a:p>
          <a:p>
            <a:pPr marL="0" indent="540000" algn="just">
              <a:spcBef>
                <a:spcPts val="600"/>
              </a:spcBef>
              <a:buNone/>
            </a:pPr>
            <a:r>
              <a:rPr lang="zh-CN" altLang="zh-CN" sz="2200" b="1" dirty="0" smtClean="0">
                <a:latin typeface="黑体" pitchFamily="49" charset="-122"/>
                <a:ea typeface="黑体" pitchFamily="49" charset="-122"/>
              </a:rPr>
              <a:t>五、招标人在根据《公路工程标准招标文件》编制项目招标文件中的“专用合同条款”时，可根据招标项目的具体特点和实际需要，对“通用合同条款”进行补充、细化，但补充或细化的内容，不得违反法律、行政法规的强制性规定和平等、自愿、公平和诚实信用原则。</a:t>
            </a:r>
            <a:endParaRPr lang="en-US" altLang="zh-CN" sz="2200" b="1" dirty="0" smtClean="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000" b="1" dirty="0" smtClean="0"/>
              <a:t>6.7 </a:t>
            </a:r>
            <a:r>
              <a:rPr lang="zh-CN" altLang="zh-CN" sz="2000" b="1" dirty="0" smtClean="0"/>
              <a:t>提前完成勘察设计</a:t>
            </a:r>
          </a:p>
          <a:p>
            <a:pPr marL="0" indent="457200" algn="just">
              <a:buNone/>
            </a:pPr>
            <a:r>
              <a:rPr lang="en-US" altLang="zh-CN" sz="2000" dirty="0" smtClean="0"/>
              <a:t>6.7.1 </a:t>
            </a:r>
            <a:r>
              <a:rPr lang="zh-CN" altLang="zh-CN" sz="2000" dirty="0" smtClean="0"/>
              <a:t>根据发包人要求或者基于专业能力判断，设计人认为能够提前完成勘察设计的，可向发包人递交一份提前完成勘察设计建议书，包括实施方案、提前时间、勘察设计费用变动等内容。除专用合同条款另有约定之外，发包人接受建议书的，不因提前完成勘察设计而减少勘察设计费用；增加勘察设计费用的，所增费用由发包人承担。</a:t>
            </a:r>
          </a:p>
          <a:p>
            <a:pPr marL="0" indent="457200" algn="just">
              <a:buNone/>
            </a:pPr>
            <a:r>
              <a:rPr lang="en-US" altLang="zh-CN" sz="2000" dirty="0" smtClean="0">
                <a:solidFill>
                  <a:srgbClr val="FF0000"/>
                </a:solidFill>
              </a:rPr>
              <a:t>6.7.2 </a:t>
            </a:r>
            <a:r>
              <a:rPr lang="zh-CN" altLang="zh-CN" sz="2000" dirty="0" smtClean="0">
                <a:solidFill>
                  <a:srgbClr val="FF0000"/>
                </a:solidFill>
              </a:rPr>
              <a:t>发包人要求提前完成勘察设计但设计人认为无法实施的，应在收到发包人书面指示后</a:t>
            </a:r>
            <a:r>
              <a:rPr lang="en-US" altLang="zh-CN" sz="2000" dirty="0" smtClean="0">
                <a:solidFill>
                  <a:srgbClr val="FF0000"/>
                </a:solidFill>
              </a:rPr>
              <a:t>7</a:t>
            </a:r>
            <a:r>
              <a:rPr lang="zh-CN" altLang="zh-CN" sz="2000" dirty="0" smtClean="0">
                <a:solidFill>
                  <a:srgbClr val="FF0000"/>
                </a:solidFill>
              </a:rPr>
              <a:t>天内提出异议，说明不能提前完成的理由。发包人应在收到异议后</a:t>
            </a:r>
            <a:r>
              <a:rPr lang="en-US" altLang="zh-CN" sz="2000" dirty="0" smtClean="0">
                <a:solidFill>
                  <a:srgbClr val="FF0000"/>
                </a:solidFill>
              </a:rPr>
              <a:t>7</a:t>
            </a:r>
            <a:r>
              <a:rPr lang="zh-CN" altLang="zh-CN" sz="2000" dirty="0" smtClean="0">
                <a:solidFill>
                  <a:srgbClr val="FF0000"/>
                </a:solidFill>
              </a:rPr>
              <a:t>天内予以答复。任何情况下，发包人不得压缩合理的勘察设计服务期限。</a:t>
            </a:r>
          </a:p>
          <a:p>
            <a:pPr marL="0" indent="457200" algn="just">
              <a:buNone/>
            </a:pPr>
            <a:r>
              <a:rPr lang="en-US" altLang="zh-CN" sz="2000" dirty="0" smtClean="0"/>
              <a:t>6.7.3 </a:t>
            </a:r>
            <a:r>
              <a:rPr lang="zh-CN" altLang="zh-CN" sz="2000" dirty="0" smtClean="0"/>
              <a:t>由于设计人提前完成勘察设计而给发包人带来经济效益的，发包人可以在专用合同条款中约定设计人因此获得的奖励内容。</a:t>
            </a:r>
            <a:endParaRPr lang="en-US" altLang="zh-CN" sz="20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7.1 </a:t>
            </a:r>
            <a:r>
              <a:rPr lang="zh-CN" altLang="zh-CN" sz="2200" b="1" dirty="0" smtClean="0"/>
              <a:t>发包人原因暂停勘察设计</a:t>
            </a:r>
          </a:p>
          <a:p>
            <a:pPr marL="0" indent="457200" algn="just">
              <a:buNone/>
            </a:pPr>
            <a:r>
              <a:rPr lang="zh-CN" altLang="zh-CN" sz="2200" dirty="0" smtClean="0"/>
              <a:t>合同履行中发生下列情形之一的，设计人可向发包人发出通知，要求发包人采取有效措施予以纠正。发包人收到设计人通知后的</a:t>
            </a:r>
            <a:r>
              <a:rPr lang="en-US" altLang="zh-CN" sz="2200" dirty="0" smtClean="0"/>
              <a:t>28</a:t>
            </a:r>
            <a:r>
              <a:rPr lang="zh-CN" altLang="zh-CN" sz="2200" dirty="0" smtClean="0"/>
              <a:t>天内仍不履行合同义务时，设计人有权暂停勘察设计并通知发包人；发包人应承担由此导致的费用增加和（或）周期延误。</a:t>
            </a:r>
          </a:p>
          <a:p>
            <a:pPr marL="0" indent="457200" algn="just">
              <a:buNone/>
            </a:pPr>
            <a:r>
              <a:rPr lang="zh-CN" altLang="zh-CN" sz="2200" dirty="0" smtClean="0"/>
              <a:t>（</a:t>
            </a:r>
            <a:r>
              <a:rPr lang="en-US" altLang="zh-CN" sz="2200" dirty="0" smtClean="0"/>
              <a:t>1</a:t>
            </a:r>
            <a:r>
              <a:rPr lang="zh-CN" altLang="zh-CN" sz="2200" dirty="0" smtClean="0"/>
              <a:t>）发包人违约；</a:t>
            </a:r>
          </a:p>
          <a:p>
            <a:pPr marL="0" indent="457200" algn="just">
              <a:buNone/>
            </a:pPr>
            <a:r>
              <a:rPr lang="zh-CN" altLang="zh-CN" sz="2200" dirty="0" smtClean="0"/>
              <a:t>（</a:t>
            </a:r>
            <a:r>
              <a:rPr lang="en-US" altLang="zh-CN" sz="2200" dirty="0" smtClean="0"/>
              <a:t>2</a:t>
            </a:r>
            <a:r>
              <a:rPr lang="zh-CN" altLang="zh-CN" sz="2200" dirty="0" smtClean="0"/>
              <a:t>）发包人确定暂停勘察设计；</a:t>
            </a:r>
          </a:p>
          <a:p>
            <a:pPr marL="0" indent="457200" algn="just">
              <a:buNone/>
            </a:pPr>
            <a:r>
              <a:rPr lang="zh-CN" altLang="zh-CN" sz="2200" dirty="0" smtClean="0"/>
              <a:t>（</a:t>
            </a:r>
            <a:r>
              <a:rPr lang="en-US" altLang="zh-CN" sz="2200" dirty="0" smtClean="0"/>
              <a:t>3</a:t>
            </a:r>
            <a:r>
              <a:rPr lang="zh-CN" altLang="zh-CN" sz="2200" dirty="0" smtClean="0"/>
              <a:t>）合同约定由发包人承担责任的其他情形。</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7.2 </a:t>
            </a:r>
            <a:r>
              <a:rPr lang="zh-CN" altLang="zh-CN" sz="2200" b="1" dirty="0" smtClean="0"/>
              <a:t>设计人原因暂停勘察设计</a:t>
            </a:r>
          </a:p>
          <a:p>
            <a:pPr marL="0" indent="457200" algn="just">
              <a:buNone/>
            </a:pPr>
            <a:r>
              <a:rPr lang="zh-CN" altLang="zh-CN" sz="2200" dirty="0" smtClean="0"/>
              <a:t>合同履行中发生下列情形之一的，发包人可向设计人发出通知暂停勘察设计，由此造成费用的增加和（或）周期延误由设计人承担：</a:t>
            </a:r>
          </a:p>
          <a:p>
            <a:pPr marL="0" indent="457200" algn="just">
              <a:buNone/>
            </a:pPr>
            <a:r>
              <a:rPr lang="zh-CN" altLang="zh-CN" sz="2200" dirty="0" smtClean="0"/>
              <a:t>（</a:t>
            </a:r>
            <a:r>
              <a:rPr lang="en-US" altLang="zh-CN" sz="2200" dirty="0" smtClean="0"/>
              <a:t>1</a:t>
            </a:r>
            <a:r>
              <a:rPr lang="zh-CN" altLang="zh-CN" sz="2200" dirty="0" smtClean="0"/>
              <a:t>）设计人违约；</a:t>
            </a:r>
          </a:p>
          <a:p>
            <a:pPr marL="0" indent="457200" algn="just">
              <a:buNone/>
            </a:pPr>
            <a:r>
              <a:rPr lang="zh-CN" altLang="zh-CN" sz="2200" dirty="0" smtClean="0"/>
              <a:t>（</a:t>
            </a:r>
            <a:r>
              <a:rPr lang="en-US" altLang="zh-CN" sz="2200" dirty="0" smtClean="0"/>
              <a:t>2</a:t>
            </a:r>
            <a:r>
              <a:rPr lang="zh-CN" altLang="zh-CN" sz="2200" dirty="0" smtClean="0"/>
              <a:t>）设计人擅自暂停勘察设计；</a:t>
            </a:r>
          </a:p>
          <a:p>
            <a:pPr marL="0" indent="457200" algn="just">
              <a:buNone/>
            </a:pPr>
            <a:r>
              <a:rPr lang="zh-CN" altLang="zh-CN" sz="2200" dirty="0" smtClean="0"/>
              <a:t>（</a:t>
            </a:r>
            <a:r>
              <a:rPr lang="en-US" altLang="zh-CN" sz="2200" dirty="0" smtClean="0"/>
              <a:t>3</a:t>
            </a:r>
            <a:r>
              <a:rPr lang="zh-CN" altLang="zh-CN" sz="2200" dirty="0" smtClean="0"/>
              <a:t>）合同约定由设计人承担责任的其他情形。</a:t>
            </a:r>
          </a:p>
          <a:p>
            <a:pPr marL="0" indent="457200" algn="just">
              <a:buNone/>
            </a:pPr>
            <a:r>
              <a:rPr lang="en-US" altLang="zh-CN" sz="2200" b="1" dirty="0" smtClean="0"/>
              <a:t>7.3 </a:t>
            </a:r>
            <a:r>
              <a:rPr lang="zh-CN" altLang="zh-CN" sz="2200" b="1" dirty="0" smtClean="0"/>
              <a:t>暂停期间的文件照管</a:t>
            </a:r>
          </a:p>
          <a:p>
            <a:pPr marL="0" indent="457200" algn="just">
              <a:buNone/>
            </a:pPr>
            <a:r>
              <a:rPr lang="zh-CN" altLang="zh-CN" sz="2200" dirty="0" smtClean="0"/>
              <a:t>不论由于何种原因引起暂停勘察设计的，暂停期间设计人应负责妥善保护已完部分的勘察设计文件，由此增加的费用由责任方承担。</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8.1 </a:t>
            </a:r>
            <a:r>
              <a:rPr lang="zh-CN" altLang="zh-CN" sz="2200" b="1" dirty="0" smtClean="0"/>
              <a:t>勘察设计文件接收</a:t>
            </a:r>
          </a:p>
          <a:p>
            <a:pPr marL="0" indent="457200" algn="just">
              <a:buNone/>
            </a:pPr>
            <a:r>
              <a:rPr lang="en-US" altLang="zh-CN" sz="2200" dirty="0" smtClean="0"/>
              <a:t>8.1.1 </a:t>
            </a:r>
            <a:r>
              <a:rPr lang="zh-CN" altLang="zh-CN" sz="2200" dirty="0" smtClean="0"/>
              <a:t>发包人应及时接收设计人提交的勘察设计文件。如无正当理由拒收的，视为发包人已经接收勘察设计文件。</a:t>
            </a:r>
          </a:p>
          <a:p>
            <a:pPr marL="0" indent="457200" algn="just">
              <a:buNone/>
            </a:pPr>
            <a:r>
              <a:rPr lang="en-US" altLang="zh-CN" sz="2200" dirty="0" smtClean="0"/>
              <a:t>8.1.2 </a:t>
            </a:r>
            <a:r>
              <a:rPr lang="zh-CN" altLang="zh-CN" sz="2200" dirty="0" smtClean="0"/>
              <a:t>发包人接收勘察设计文件时，应向设计人出具文件签收凭证，凭证内容包括文件名称、文件内容、文件形式、份数、提交和接收日期、提交人与接收人的亲笔签名等。</a:t>
            </a:r>
          </a:p>
          <a:p>
            <a:pPr marL="0" indent="457200" algn="just">
              <a:buNone/>
            </a:pPr>
            <a:r>
              <a:rPr lang="en-US" altLang="zh-CN" sz="2200" dirty="0" smtClean="0"/>
              <a:t>8.1.3 </a:t>
            </a:r>
            <a:r>
              <a:rPr lang="zh-CN" altLang="zh-CN" sz="2200" dirty="0" smtClean="0"/>
              <a:t>勘察设计文件提交的份数、内容、纸幅、装订格式、电子文件、展板、模型、沙盘、动画等要求，在专用合同条款中约定。</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8.2 </a:t>
            </a:r>
            <a:r>
              <a:rPr lang="zh-CN" altLang="zh-CN" sz="2200" b="1" dirty="0" smtClean="0"/>
              <a:t>发包人审查勘察设计文件</a:t>
            </a:r>
          </a:p>
          <a:p>
            <a:pPr marL="0" indent="457200" algn="just">
              <a:buNone/>
            </a:pPr>
            <a:r>
              <a:rPr lang="en-US" altLang="zh-CN" sz="2000" dirty="0" smtClean="0"/>
              <a:t>8.2.1 </a:t>
            </a:r>
            <a:r>
              <a:rPr lang="zh-CN" altLang="zh-CN" sz="2000" dirty="0" smtClean="0"/>
              <a:t>发包人接收勘察设计文件之后，可以自行或者组织专家会进行审查，设计人应给予配合。审查标准应符合法律、规范标准、合同约定和发包人要求等；审查的具体范围、明细内容和费用分担</a:t>
            </a:r>
            <a:r>
              <a:rPr lang="zh-CN" altLang="en-US" sz="2000" dirty="0" smtClean="0"/>
              <a:t>原则</a:t>
            </a:r>
            <a:r>
              <a:rPr lang="zh-CN" altLang="zh-CN" sz="2000" dirty="0" smtClean="0"/>
              <a:t>，在专用合同条款中约定。</a:t>
            </a:r>
          </a:p>
          <a:p>
            <a:pPr marL="0" indent="457200" algn="just">
              <a:buNone/>
            </a:pPr>
            <a:r>
              <a:rPr lang="en-US" altLang="zh-CN" sz="2000" dirty="0" smtClean="0"/>
              <a:t>8.2.2 </a:t>
            </a:r>
            <a:r>
              <a:rPr lang="zh-CN" altLang="zh-CN" sz="2000" dirty="0" smtClean="0"/>
              <a:t>除专用合同条款另有约定外，发包人对于勘察设计文件的审查期限，自文件接收之日起不应超过</a:t>
            </a:r>
            <a:r>
              <a:rPr lang="en-US" altLang="zh-CN" sz="2000" dirty="0" smtClean="0"/>
              <a:t>14</a:t>
            </a:r>
            <a:r>
              <a:rPr lang="zh-CN" altLang="zh-CN" sz="2000" dirty="0" smtClean="0"/>
              <a:t>天。发包人逾期未做出审查结论且未提出异议的，视为设计人的勘察设计文件已经通过发包人审查。</a:t>
            </a:r>
          </a:p>
          <a:p>
            <a:pPr marL="0" indent="457200" algn="just">
              <a:buNone/>
            </a:pPr>
            <a:r>
              <a:rPr lang="en-US" altLang="zh-CN" sz="2000" dirty="0" smtClean="0"/>
              <a:t>8.2.3 </a:t>
            </a:r>
            <a:r>
              <a:rPr lang="zh-CN" altLang="zh-CN" sz="2000" dirty="0" smtClean="0"/>
              <a:t>发包人审查后不同意勘察设计文件的，应以书面形式通知设计人，说明审查不通过的理由及其具体内容。设计人应根据发包人的审查意见修改完善勘察设计文件，并重新报送发包人审查，审查期限重新起算。</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8.3 </a:t>
            </a:r>
            <a:r>
              <a:rPr lang="zh-CN" altLang="zh-CN" sz="2200" b="1" dirty="0" smtClean="0"/>
              <a:t>审查机构审查勘察设计文件</a:t>
            </a:r>
          </a:p>
          <a:p>
            <a:pPr marL="0" indent="457200" algn="just">
              <a:buNone/>
            </a:pPr>
            <a:r>
              <a:rPr lang="en-US" altLang="zh-CN" sz="2200" dirty="0" smtClean="0"/>
              <a:t>8.3.1 </a:t>
            </a:r>
            <a:r>
              <a:rPr lang="zh-CN" altLang="zh-CN" sz="2200" dirty="0" smtClean="0"/>
              <a:t>勘察设计文件需经政府有关部门审查或批准的，发包人应在审查同意后，按照有关主管部门要求，将勘察设计文件和相关资料报送审查机构进行审查。发包人的审查和审查机构的审查不减免设计人因为质量问题而应承担的勘察设计责任。</a:t>
            </a:r>
          </a:p>
          <a:p>
            <a:pPr marL="0" indent="457200" algn="just">
              <a:buNone/>
            </a:pPr>
            <a:r>
              <a:rPr lang="en-US" altLang="zh-CN" sz="2200" dirty="0" smtClean="0"/>
              <a:t>8.3.2 </a:t>
            </a:r>
            <a:r>
              <a:rPr lang="zh-CN" altLang="zh-CN" sz="2200" dirty="0" smtClean="0"/>
              <a:t>对于审查机构的审查意见，如不需要修改发包人要求的，应由设计人按照审查意见修改完善勘察设计文件；如需修改发包人要求的，则由发包人重新修改和提出发包人要求，再由设计人根据新的发包人要求修改完善勘察设计文件。</a:t>
            </a:r>
          </a:p>
          <a:p>
            <a:pPr marL="0" indent="457200" algn="just">
              <a:buNone/>
            </a:pPr>
            <a:r>
              <a:rPr lang="en-US" altLang="zh-CN" sz="2200" dirty="0" smtClean="0"/>
              <a:t>8.3.3 </a:t>
            </a:r>
            <a:r>
              <a:rPr lang="zh-CN" altLang="zh-CN" sz="2200" dirty="0" smtClean="0"/>
              <a:t>由于自身原因造成勘察设计文件未通过审查机构审查的，设计人应承担违约责任，采取补救措施直至达到合同约定的质量标准，并自行承担由此导致的费用增加和（或）周期延误。</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9.1 </a:t>
            </a:r>
            <a:r>
              <a:rPr lang="zh-CN" altLang="zh-CN" sz="2200" b="1" dirty="0" smtClean="0"/>
              <a:t>工作质量责任</a:t>
            </a:r>
          </a:p>
          <a:p>
            <a:pPr marL="0" indent="457200" algn="just">
              <a:buNone/>
            </a:pPr>
            <a:r>
              <a:rPr lang="en-US" altLang="zh-CN" sz="2200" dirty="0" smtClean="0"/>
              <a:t>9.1.1 </a:t>
            </a:r>
            <a:r>
              <a:rPr lang="zh-CN" altLang="zh-CN" sz="2200" dirty="0" smtClean="0"/>
              <a:t>勘察设计工作质量应满足法律规定、规范标准、合同约定和发包人要求等。</a:t>
            </a:r>
          </a:p>
          <a:p>
            <a:pPr marL="0" indent="457200" algn="just">
              <a:buNone/>
            </a:pPr>
            <a:r>
              <a:rPr lang="en-US" altLang="zh-CN" sz="2200" dirty="0" smtClean="0"/>
              <a:t>9.1.2 </a:t>
            </a:r>
            <a:r>
              <a:rPr lang="zh-CN" altLang="zh-CN" sz="2200" dirty="0" smtClean="0"/>
              <a:t>设计人应做好勘察设计服务的质量与技术管理工作，建立健全内部质量管理体系和质量责任制度，加强勘察设计服务全过程的质量控制，建立完整的勘察设计文件的设计、复核、审核、会签和批准制度，明确各阶段的责任人。</a:t>
            </a:r>
          </a:p>
          <a:p>
            <a:pPr marL="0" indent="457200" algn="just">
              <a:buNone/>
            </a:pPr>
            <a:r>
              <a:rPr lang="en-US" altLang="zh-CN" sz="2200" dirty="0" smtClean="0"/>
              <a:t>9.1.3 </a:t>
            </a:r>
            <a:r>
              <a:rPr lang="zh-CN" altLang="zh-CN" sz="2200" dirty="0" smtClean="0"/>
              <a:t>设计人应强化现场作业质量和试验工作管理，保证原始记录和试验数据的可靠性、真实性和完整性，严禁离开现场进行追记、补记和修改记录。</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9.1 </a:t>
            </a:r>
            <a:r>
              <a:rPr lang="zh-CN" altLang="zh-CN" sz="2200" b="1" dirty="0" smtClean="0"/>
              <a:t>工作质量责任</a:t>
            </a:r>
          </a:p>
          <a:p>
            <a:pPr marL="0" indent="457200" algn="just">
              <a:buNone/>
            </a:pPr>
            <a:r>
              <a:rPr lang="en-US" altLang="zh-CN" sz="2200" dirty="0" smtClean="0"/>
              <a:t>9.1.4 </a:t>
            </a:r>
            <a:r>
              <a:rPr lang="zh-CN" altLang="zh-CN" sz="2200" dirty="0" smtClean="0"/>
              <a:t>设计人应按合同约定对勘察设计服务进行全过程的质量检查和检验，并作详细记录，编制勘察设计工作质量报表，报送发包人审查。</a:t>
            </a:r>
          </a:p>
          <a:p>
            <a:pPr marL="0" indent="457200" algn="just">
              <a:buNone/>
            </a:pPr>
            <a:r>
              <a:rPr lang="en-US" altLang="zh-CN" sz="2200" dirty="0" smtClean="0"/>
              <a:t>9.1.5 </a:t>
            </a:r>
            <a:r>
              <a:rPr lang="zh-CN" altLang="zh-CN" sz="2200" dirty="0" smtClean="0"/>
              <a:t>发包人有权对勘察设计工作质量进行检查和审核。设计人应为发包人的检查和检验提供方便，包括发包人到勘察设计场地、试验室或合同约定的其他地方进行察看，查阅、审核勘察设计的原始记录和其他文件。发包人的检查和审核，不免除设计人按合同约定应负的责任。</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9.2 </a:t>
            </a:r>
            <a:r>
              <a:rPr lang="zh-CN" altLang="zh-CN" sz="2200" b="1" dirty="0" smtClean="0"/>
              <a:t>勘察设计文件错误责任</a:t>
            </a:r>
          </a:p>
          <a:p>
            <a:pPr marL="0" indent="457200" algn="just">
              <a:buNone/>
            </a:pPr>
            <a:r>
              <a:rPr lang="en-US" altLang="zh-CN" sz="2200" dirty="0" smtClean="0"/>
              <a:t>9.2.1 </a:t>
            </a:r>
            <a:r>
              <a:rPr lang="zh-CN" altLang="zh-CN" sz="2200" dirty="0" smtClean="0"/>
              <a:t>勘察设计文件存在错误、遗漏、含混、矛盾、不充分之处或其他缺陷，无论设计人是否通过了发包人审查或审查机构审查，设计人均应自费对前述问题带来的缺陷和工程问题进行改正，但因第</a:t>
            </a:r>
            <a:r>
              <a:rPr lang="en-US" altLang="zh-CN" sz="2200" dirty="0" smtClean="0"/>
              <a:t>1.6.2</a:t>
            </a:r>
            <a:r>
              <a:rPr lang="zh-CN" altLang="zh-CN" sz="2200" dirty="0" smtClean="0"/>
              <a:t>项约定由发包人提供的文件错误导致的除外。</a:t>
            </a:r>
          </a:p>
          <a:p>
            <a:pPr marL="0" indent="457200" algn="just">
              <a:buNone/>
            </a:pPr>
            <a:r>
              <a:rPr lang="en-US" altLang="zh-CN" sz="2200" dirty="0" smtClean="0"/>
              <a:t>9.2.2 </a:t>
            </a:r>
            <a:r>
              <a:rPr lang="zh-CN" altLang="zh-CN" sz="2200" dirty="0" smtClean="0"/>
              <a:t>因设计人原因造成勘察设计文件不合格的，发包人有权要求设计人采取补救措施，直至达到合同要求的质量标准，并按第</a:t>
            </a:r>
            <a:r>
              <a:rPr lang="en-US" altLang="zh-CN" sz="2200" dirty="0" smtClean="0"/>
              <a:t>14.1</a:t>
            </a:r>
            <a:r>
              <a:rPr lang="zh-CN" altLang="zh-CN" sz="2200" dirty="0" smtClean="0"/>
              <a:t>款的约定承担责任。</a:t>
            </a:r>
            <a:r>
              <a:rPr lang="en-US" altLang="zh-CN" sz="2200" dirty="0" smtClean="0"/>
              <a:t> </a:t>
            </a:r>
            <a:endParaRPr lang="zh-CN" altLang="zh-CN" sz="2200" dirty="0" smtClean="0"/>
          </a:p>
          <a:p>
            <a:pPr marL="0" indent="457200" algn="just">
              <a:buNone/>
            </a:pPr>
            <a:r>
              <a:rPr lang="en-US" altLang="zh-CN" sz="2200" dirty="0" smtClean="0"/>
              <a:t>9.2.3 </a:t>
            </a:r>
            <a:r>
              <a:rPr lang="zh-CN" altLang="zh-CN" sz="2200" dirty="0" smtClean="0"/>
              <a:t>因发包人原因造成勘察设计文件不合格的，设计人应当采取补救措施，直至达到合同要求的质量标准，由此造成的勘察设计费用增加和（或）勘察设计服务期限延误由发包人承担。</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9.3 </a:t>
            </a:r>
            <a:r>
              <a:rPr lang="zh-CN" altLang="zh-CN" sz="2200" b="1" dirty="0" smtClean="0"/>
              <a:t>勘察设计责任主体</a:t>
            </a:r>
          </a:p>
          <a:p>
            <a:pPr marL="0" indent="457200" algn="just">
              <a:buNone/>
            </a:pPr>
            <a:r>
              <a:rPr lang="en-US" altLang="zh-CN" sz="1700" dirty="0" smtClean="0"/>
              <a:t>9.3.1 </a:t>
            </a:r>
            <a:r>
              <a:rPr lang="zh-CN" altLang="zh-CN" sz="1700" dirty="0" smtClean="0"/>
              <a:t>设计人应运用一切合理的专业技术、知识技能和项目经验，按照职业道德准则和行业公认标准尽其全部职责，勤勉、谨慎、公正地履行其在本合同项下的责任和义务。</a:t>
            </a:r>
          </a:p>
          <a:p>
            <a:pPr marL="0" indent="457200" algn="just">
              <a:buNone/>
            </a:pPr>
            <a:r>
              <a:rPr lang="en-US" altLang="zh-CN" sz="1700" b="1" dirty="0" smtClean="0">
                <a:solidFill>
                  <a:srgbClr val="FF0000"/>
                </a:solidFill>
              </a:rPr>
              <a:t>9.3.2 </a:t>
            </a:r>
            <a:r>
              <a:rPr lang="zh-CN" altLang="zh-CN" sz="1700" b="1" dirty="0" smtClean="0">
                <a:solidFill>
                  <a:srgbClr val="FF0000"/>
                </a:solidFill>
              </a:rPr>
              <a:t>本工程施行质量责任终身制。设计人应书面明确相应的项目负责人和质量负责人。设计人的相关人员按照国家法律法规和有关规定在工程合理使用年限内承担相应的质量责任。 </a:t>
            </a:r>
          </a:p>
          <a:p>
            <a:pPr marL="0" indent="457200" algn="just">
              <a:buNone/>
            </a:pPr>
            <a:r>
              <a:rPr lang="en-US" altLang="zh-CN" sz="1700" dirty="0" smtClean="0"/>
              <a:t>9.3.3 </a:t>
            </a:r>
            <a:r>
              <a:rPr lang="zh-CN" altLang="zh-CN" sz="1700" dirty="0" smtClean="0"/>
              <a:t>设计人应按照相关规定，做好设计交底、设计变更和后续服务工作，保障设计意图在施工中得以贯彻落实，及时处理施工中与设计相关的质量技术问题。</a:t>
            </a:r>
          </a:p>
          <a:p>
            <a:pPr marL="0" indent="457200" algn="just">
              <a:buNone/>
            </a:pPr>
            <a:r>
              <a:rPr lang="en-US" altLang="zh-CN" sz="1700" dirty="0" smtClean="0"/>
              <a:t>9.3.4 </a:t>
            </a:r>
            <a:r>
              <a:rPr lang="zh-CN" altLang="zh-CN" sz="1700" dirty="0" smtClean="0"/>
              <a:t>本工程交工验收前，设计人应对工程建设内容是否满足设计要求、是否达到使用功能等方面进行综合检查和分析评价，向发包人出具工程设计符合性评价意见。</a:t>
            </a:r>
          </a:p>
          <a:p>
            <a:pPr marL="0" indent="457200" algn="just">
              <a:buNone/>
            </a:pPr>
            <a:r>
              <a:rPr lang="en-US" altLang="zh-CN" sz="1700" dirty="0" smtClean="0"/>
              <a:t>9.3.5 </a:t>
            </a:r>
            <a:r>
              <a:rPr lang="zh-CN" altLang="zh-CN" sz="1700" dirty="0" smtClean="0"/>
              <a:t>设计人应依法规范分包行为，并对承担的工程质量负总责，分包单位对分包合同范围内的工程质量负责。</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使用说明</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755576" y="985292"/>
            <a:ext cx="7876874"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540000" algn="just">
              <a:spcBef>
                <a:spcPts val="600"/>
              </a:spcBef>
              <a:buNone/>
            </a:pPr>
            <a:r>
              <a:rPr lang="zh-CN" altLang="zh-CN" sz="2200" b="1" dirty="0" smtClean="0">
                <a:latin typeface="黑体" pitchFamily="49" charset="-122"/>
                <a:ea typeface="黑体" pitchFamily="49" charset="-122"/>
              </a:rPr>
              <a:t>八、《公路工程标准招标文件》第三章“评标办法”规定采用综合评估法。在满足第三章“评标办法”相关注释的前提下，各评审因素的评审标准和分值等由招标人根据项目特点和需要合理确定。</a:t>
            </a:r>
          </a:p>
          <a:p>
            <a:pPr marL="0" indent="540000" algn="just">
              <a:spcBef>
                <a:spcPts val="600"/>
              </a:spcBef>
              <a:buNone/>
            </a:pPr>
            <a:r>
              <a:rPr lang="zh-CN" altLang="zh-CN" sz="2200" b="1" dirty="0" smtClean="0">
                <a:latin typeface="黑体" pitchFamily="49" charset="-122"/>
                <a:ea typeface="黑体" pitchFamily="49" charset="-122"/>
              </a:rPr>
              <a:t>第三章“评标办法”前附表应列明全部评审因素和评审标准，并在本章（前附表及正文）标明投标人不满足要求即导致否决投标的全部条款。</a:t>
            </a:r>
          </a:p>
          <a:p>
            <a:pPr marL="0" indent="540000" algn="just">
              <a:spcBef>
                <a:spcPts val="600"/>
              </a:spcBef>
              <a:buNone/>
            </a:pPr>
            <a:r>
              <a:rPr lang="zh-CN" altLang="zh-CN" sz="2200" b="1" dirty="0" smtClean="0">
                <a:solidFill>
                  <a:srgbClr val="FF0000"/>
                </a:solidFill>
                <a:latin typeface="黑体" pitchFamily="49" charset="-122"/>
                <a:ea typeface="黑体" pitchFamily="49" charset="-122"/>
              </a:rPr>
              <a:t>九、第五章“发包人要求”由招标人根据《公路工程标准招标文件》、招标项目具体特点和实际需要编制，并与“投标人须知”、“通用合同条款”、“专用合同条款”相衔接</a:t>
            </a:r>
            <a:r>
              <a:rPr lang="zh-CN" altLang="zh-CN" sz="2200" b="1" dirty="0" smtClean="0">
                <a:latin typeface="黑体" pitchFamily="49" charset="-122"/>
                <a:ea typeface="黑体" pitchFamily="49" charset="-122"/>
              </a:rPr>
              <a:t>。</a:t>
            </a:r>
            <a:endParaRPr lang="en-US" altLang="zh-CN" sz="2200" b="1" dirty="0" smtClean="0">
              <a:latin typeface="黑体" pitchFamily="49" charset="-122"/>
              <a:ea typeface="黑体" pitchFamily="49" charset="-122"/>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9.4 </a:t>
            </a:r>
            <a:r>
              <a:rPr lang="zh-CN" altLang="zh-CN" sz="2200" b="1" dirty="0" smtClean="0"/>
              <a:t>勘察设计责任保险</a:t>
            </a:r>
          </a:p>
          <a:p>
            <a:pPr marL="0" indent="457200" algn="just">
              <a:buNone/>
            </a:pPr>
            <a:r>
              <a:rPr lang="en-US" altLang="zh-CN" sz="2200" dirty="0" smtClean="0">
                <a:solidFill>
                  <a:srgbClr val="FF0000"/>
                </a:solidFill>
              </a:rPr>
              <a:t>9.4.1 </a:t>
            </a:r>
            <a:r>
              <a:rPr lang="zh-CN" altLang="zh-CN" sz="2200" dirty="0" smtClean="0">
                <a:solidFill>
                  <a:srgbClr val="FF0000"/>
                </a:solidFill>
              </a:rPr>
              <a:t>除专用合同条款另有约定外，设计人应具有发包人认可的、履行本合同所需要的工程勘察设计责任险，于合同签订后</a:t>
            </a:r>
            <a:r>
              <a:rPr lang="en-US" altLang="zh-CN" sz="2200" dirty="0" smtClean="0">
                <a:solidFill>
                  <a:srgbClr val="FF0000"/>
                </a:solidFill>
              </a:rPr>
              <a:t>28</a:t>
            </a:r>
            <a:r>
              <a:rPr lang="zh-CN" altLang="zh-CN" sz="2200" dirty="0" smtClean="0">
                <a:solidFill>
                  <a:srgbClr val="FF0000"/>
                </a:solidFill>
              </a:rPr>
              <a:t>天内向发包人提交工程勘察设计责任险的保险单副本或者其他有效证明，并在合同履行期间保持足额、有效。</a:t>
            </a:r>
          </a:p>
          <a:p>
            <a:pPr marL="0" indent="457200" algn="just">
              <a:buNone/>
            </a:pPr>
            <a:r>
              <a:rPr lang="en-US" altLang="zh-CN" sz="2200" dirty="0" smtClean="0"/>
              <a:t>9.4.2 </a:t>
            </a:r>
            <a:r>
              <a:rPr lang="zh-CN" altLang="zh-CN" sz="2200" dirty="0" smtClean="0"/>
              <a:t>工程勘察设计责任险的保险范围，应当包括由于设计人的疏忽或过失而造成的工程质量事故损失，以及由于事故引发的第三者人身伤亡、财产损失或费用赔偿等。</a:t>
            </a:r>
          </a:p>
          <a:p>
            <a:pPr marL="0" indent="457200" algn="just">
              <a:buNone/>
            </a:pPr>
            <a:r>
              <a:rPr lang="en-US" altLang="zh-CN" sz="2200" dirty="0" smtClean="0"/>
              <a:t>9.4.3 </a:t>
            </a:r>
            <a:r>
              <a:rPr lang="zh-CN" altLang="zh-CN" sz="2200" dirty="0" smtClean="0"/>
              <a:t>发生工程勘察设计保险事故后，设计人应按保险人要求进行报告，并负责办理保险理赔业务；保险金不足以补偿损失的，由设计人自行补偿。</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11.1 </a:t>
            </a:r>
            <a:r>
              <a:rPr lang="zh-CN" altLang="zh-CN" sz="2200" b="1" dirty="0" smtClean="0"/>
              <a:t>变更情形</a:t>
            </a:r>
          </a:p>
          <a:p>
            <a:pPr marL="0" indent="457200" algn="just">
              <a:buNone/>
            </a:pPr>
            <a:r>
              <a:rPr lang="en-US" altLang="zh-CN" sz="2200" dirty="0" smtClean="0"/>
              <a:t>11.1.1 </a:t>
            </a:r>
            <a:r>
              <a:rPr lang="zh-CN" altLang="zh-CN" sz="2200" dirty="0" smtClean="0"/>
              <a:t>合同履行中发生下述情形时，合同一方均可向对方提出变更请求，经双方协商一致后进行变更，勘察设计服务期限和勘察设计费用的调整方法在专用合同条款中约定。</a:t>
            </a:r>
          </a:p>
          <a:p>
            <a:pPr marL="0" indent="457200" algn="just">
              <a:buNone/>
            </a:pPr>
            <a:r>
              <a:rPr lang="zh-CN" altLang="zh-CN" sz="2200" dirty="0" smtClean="0"/>
              <a:t>（</a:t>
            </a:r>
            <a:r>
              <a:rPr lang="en-US" altLang="zh-CN" sz="2200" dirty="0" smtClean="0"/>
              <a:t>1</a:t>
            </a:r>
            <a:r>
              <a:rPr lang="zh-CN" altLang="zh-CN" sz="2200" dirty="0" smtClean="0"/>
              <a:t>）勘察设计范围发生变化；</a:t>
            </a:r>
          </a:p>
          <a:p>
            <a:pPr marL="0" indent="457200" algn="just">
              <a:buNone/>
            </a:pPr>
            <a:r>
              <a:rPr lang="zh-CN" altLang="zh-CN" sz="2200" dirty="0" smtClean="0"/>
              <a:t>（</a:t>
            </a:r>
            <a:r>
              <a:rPr lang="en-US" altLang="zh-CN" sz="2200" dirty="0" smtClean="0"/>
              <a:t>2</a:t>
            </a:r>
            <a:r>
              <a:rPr lang="zh-CN" altLang="zh-CN" sz="2200" dirty="0" smtClean="0"/>
              <a:t>）除不可抗力外，非设计人的原因引起的周期延误；</a:t>
            </a:r>
          </a:p>
          <a:p>
            <a:pPr marL="0" indent="457200" algn="just">
              <a:buNone/>
            </a:pPr>
            <a:r>
              <a:rPr lang="zh-CN" altLang="zh-CN" sz="2200" dirty="0" smtClean="0"/>
              <a:t>（</a:t>
            </a:r>
            <a:r>
              <a:rPr lang="en-US" altLang="zh-CN" sz="2200" dirty="0" smtClean="0"/>
              <a:t>3</a:t>
            </a:r>
            <a:r>
              <a:rPr lang="zh-CN" altLang="zh-CN" sz="2200" dirty="0" smtClean="0"/>
              <a:t>）非设计人的原因，对工程同一部分重复进行勘察设计；</a:t>
            </a:r>
          </a:p>
          <a:p>
            <a:pPr marL="0" indent="457200" algn="just">
              <a:buNone/>
            </a:pPr>
            <a:r>
              <a:rPr lang="zh-CN" altLang="zh-CN" sz="2200" dirty="0" smtClean="0"/>
              <a:t>（</a:t>
            </a:r>
            <a:r>
              <a:rPr lang="en-US" altLang="zh-CN" sz="2200" dirty="0" smtClean="0"/>
              <a:t>4</a:t>
            </a:r>
            <a:r>
              <a:rPr lang="zh-CN" altLang="zh-CN" sz="2200" dirty="0" smtClean="0"/>
              <a:t>）非设计人的原因，对工程暂停勘察设计及恢复勘察设计。</a:t>
            </a:r>
          </a:p>
          <a:p>
            <a:pPr marL="0" indent="457200" algn="just">
              <a:buNone/>
            </a:pPr>
            <a:r>
              <a:rPr lang="en-US" altLang="zh-CN" sz="2200" dirty="0" smtClean="0"/>
              <a:t>11.1.2 </a:t>
            </a:r>
            <a:r>
              <a:rPr lang="zh-CN" altLang="zh-CN" sz="2200" dirty="0" smtClean="0"/>
              <a:t>基准日后，因颁布新的或修订原有法律、法规、规范和标准等引发合同变更情形的，按照上述约定进行调整。</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11.2 </a:t>
            </a:r>
            <a:r>
              <a:rPr lang="zh-CN" altLang="zh-CN" sz="2200" b="1" dirty="0" smtClean="0"/>
              <a:t>合理化建议</a:t>
            </a:r>
          </a:p>
          <a:p>
            <a:pPr marL="0" indent="457200" algn="just">
              <a:buNone/>
            </a:pPr>
            <a:r>
              <a:rPr lang="en-US" altLang="zh-CN" sz="2200" dirty="0" smtClean="0"/>
              <a:t>11.2.1 </a:t>
            </a:r>
            <a:r>
              <a:rPr lang="zh-CN" altLang="zh-CN" sz="2200" dirty="0" smtClean="0"/>
              <a:t>合同履行中，设计人可对发包人要求提出合理化建议。合理化建议应以书面形式提交发包人，被发包人采纳并构成变更的，执行第</a:t>
            </a:r>
            <a:r>
              <a:rPr lang="en-US" altLang="zh-CN" sz="2200" dirty="0" smtClean="0"/>
              <a:t>11.1</a:t>
            </a:r>
            <a:r>
              <a:rPr lang="zh-CN" altLang="zh-CN" sz="2200" dirty="0" smtClean="0"/>
              <a:t>款约定。</a:t>
            </a:r>
          </a:p>
          <a:p>
            <a:pPr marL="0" indent="457200" algn="just">
              <a:buNone/>
            </a:pPr>
            <a:r>
              <a:rPr lang="en-US" altLang="zh-CN" sz="2200" dirty="0" smtClean="0"/>
              <a:t>11.2.2 </a:t>
            </a:r>
            <a:r>
              <a:rPr lang="zh-CN" altLang="zh-CN" sz="2200" dirty="0" smtClean="0"/>
              <a:t>设计人提出的合理化建议降低了工程投资、缩短了施工期限或者提高了工程经济效益的，发包人应按专用合同条款中的约定给予奖励。</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12.1 </a:t>
            </a:r>
            <a:r>
              <a:rPr lang="zh-CN" altLang="zh-CN" sz="2200" b="1" dirty="0" smtClean="0"/>
              <a:t>合同价格</a:t>
            </a:r>
          </a:p>
          <a:p>
            <a:pPr marL="0" indent="457200" algn="just">
              <a:buNone/>
            </a:pPr>
            <a:r>
              <a:rPr lang="en-US" altLang="zh-CN" sz="2200" dirty="0" smtClean="0"/>
              <a:t>12.1.1 </a:t>
            </a:r>
            <a:r>
              <a:rPr lang="zh-CN" altLang="zh-CN" sz="2200" dirty="0" smtClean="0"/>
              <a:t>本合同的报价方式、价格调整方式和风险范围划分，在专用合同条款中约定。</a:t>
            </a:r>
          </a:p>
          <a:p>
            <a:pPr marL="0" indent="457200" algn="just">
              <a:buNone/>
            </a:pPr>
            <a:r>
              <a:rPr lang="en-US" altLang="zh-CN" sz="2200" dirty="0" smtClean="0"/>
              <a:t>12.1.2 </a:t>
            </a:r>
            <a:r>
              <a:rPr lang="zh-CN" altLang="zh-CN" sz="2200" dirty="0" smtClean="0"/>
              <a:t>勘察设计费用实行发包人签证制度，即设计人完成勘察设计项目后通知发包人进行验收，通过验收后由发包人代表对实施的勘察设计项目、数量、质量和实施时间签字确认，以此作为计算勘察设计费用的依据之一。</a:t>
            </a:r>
          </a:p>
          <a:p>
            <a:pPr marL="0" indent="457200" algn="just">
              <a:buNone/>
            </a:pPr>
            <a:r>
              <a:rPr lang="en-US" altLang="zh-CN" sz="2200" dirty="0" smtClean="0"/>
              <a:t>12.1.3</a:t>
            </a:r>
            <a:r>
              <a:rPr lang="zh-CN" altLang="zh-CN" sz="2200" dirty="0" smtClean="0"/>
              <a:t>除专用合同条款另有约定外，合同价格应当包括收集资料，踏勘现场，制订纲要，进行测绘、勘探、取样、试验、测试、分析、设计、评估、审查等，编制勘察设计文件，招标与施工配合等全部费用和国家规定的各项税费。</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12.1 </a:t>
            </a:r>
            <a:r>
              <a:rPr lang="zh-CN" altLang="zh-CN" sz="2200" b="1" dirty="0" smtClean="0"/>
              <a:t>合同价格</a:t>
            </a:r>
          </a:p>
          <a:p>
            <a:pPr marL="0" indent="457200" algn="just">
              <a:buNone/>
            </a:pPr>
            <a:r>
              <a:rPr lang="en-US" altLang="zh-CN" sz="2000" dirty="0" smtClean="0"/>
              <a:t>12.1.4 </a:t>
            </a:r>
            <a:r>
              <a:rPr lang="zh-CN" altLang="zh-CN" sz="2000" dirty="0" smtClean="0"/>
              <a:t>发包人要求设计人进行外出考察、试验检测、专项咨询或专家评审时，相应费用不含在合同价格之中，由发包人另行支付。</a:t>
            </a:r>
          </a:p>
          <a:p>
            <a:pPr marL="0" indent="457200" algn="just">
              <a:buNone/>
            </a:pPr>
            <a:r>
              <a:rPr lang="en-US" altLang="zh-CN" sz="2000" dirty="0" smtClean="0"/>
              <a:t>12.1.5 </a:t>
            </a:r>
            <a:r>
              <a:rPr lang="zh-CN" altLang="zh-CN" sz="2000" dirty="0" smtClean="0"/>
              <a:t>设计人为联合体的，发包人应根据勘察设计工作进展向联合体牵头人支付勘察设计费用，由联合体牵头人根据联合体各成员及分包人（如有）实际完成的工作量及完成质量，向联合体各成员及分包人支付合同价款，由此发生的税费等费用统一包含在合同价格内，发包人不另行支付。联合体牵头人提出书面申请时，发包人也可直接向联合体各成员支付合同价款。</a:t>
            </a:r>
          </a:p>
          <a:p>
            <a:pPr marL="0" indent="457200" algn="just">
              <a:buNone/>
            </a:pPr>
            <a:r>
              <a:rPr lang="en-US" altLang="zh-CN" sz="2000" dirty="0" smtClean="0"/>
              <a:t>12.1.6 </a:t>
            </a:r>
            <a:r>
              <a:rPr lang="zh-CN" altLang="zh-CN" sz="2000" dirty="0" smtClean="0"/>
              <a:t>发包人向设计人实际支付的勘察设计费，将不高于初步设计审批概算中相应勘察设计费的审批额，除非勘察设计费审批额依法予以调整。勘察设计费超出审批额部分发包人将予以扣除，合同价格相应变更，不足部分发包人将不另行支付。</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12.2  </a:t>
            </a:r>
            <a:r>
              <a:rPr lang="zh-CN" altLang="zh-CN" sz="2200" b="1" dirty="0" smtClean="0"/>
              <a:t>预付款</a:t>
            </a:r>
          </a:p>
          <a:p>
            <a:pPr marL="0" indent="457200" algn="just">
              <a:buNone/>
            </a:pPr>
            <a:r>
              <a:rPr lang="en-US" altLang="zh-CN" sz="2200" dirty="0" smtClean="0"/>
              <a:t>12.2.1 </a:t>
            </a:r>
            <a:r>
              <a:rPr lang="zh-CN" altLang="zh-CN" sz="2200" dirty="0" smtClean="0"/>
              <a:t>预付款应专用于本工程的勘察设计。预付款的额度、支付方式在专用合同条款中约定。设计人无须向发包人提交预付款保函，但设计人提交的履约保证金对预付款的正常使用承担保证责任。</a:t>
            </a:r>
          </a:p>
          <a:p>
            <a:pPr marL="0" indent="457200" algn="just">
              <a:buNone/>
            </a:pPr>
            <a:r>
              <a:rPr lang="en-US" altLang="zh-CN" sz="2200" dirty="0" smtClean="0"/>
              <a:t>12.2.2 </a:t>
            </a:r>
            <a:r>
              <a:rPr lang="zh-CN" altLang="zh-CN" sz="2200" dirty="0" smtClean="0"/>
              <a:t>发包人应在收到预付款支付申请后</a:t>
            </a:r>
            <a:r>
              <a:rPr lang="en-US" altLang="zh-CN" sz="2200" dirty="0" smtClean="0"/>
              <a:t>28</a:t>
            </a:r>
            <a:r>
              <a:rPr lang="zh-CN" altLang="zh-CN" sz="2200" dirty="0" smtClean="0"/>
              <a:t>天内，将预付款支付给设计人；设计人应当提供等额的增值税专用发票。</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12.3 </a:t>
            </a:r>
            <a:r>
              <a:rPr lang="zh-CN" altLang="zh-CN" sz="2200" b="1" dirty="0" smtClean="0"/>
              <a:t>中期支付</a:t>
            </a:r>
          </a:p>
          <a:p>
            <a:pPr marL="0" indent="457200" algn="just">
              <a:buNone/>
            </a:pPr>
            <a:r>
              <a:rPr lang="en-US" altLang="zh-CN" sz="2200" dirty="0" smtClean="0"/>
              <a:t>12.3.1 </a:t>
            </a:r>
            <a:r>
              <a:rPr lang="zh-CN" altLang="zh-CN" sz="2200" dirty="0" smtClean="0"/>
              <a:t>设计人应按发包人批准或专用合同条款约定的格式及份数，向发包人提交中期支付申请，并附相应的支持性证明文件。</a:t>
            </a:r>
          </a:p>
          <a:p>
            <a:pPr marL="0" indent="457200" algn="just">
              <a:buNone/>
            </a:pPr>
            <a:r>
              <a:rPr lang="en-US" altLang="zh-CN" sz="2200" dirty="0" smtClean="0"/>
              <a:t>12.3.2 </a:t>
            </a:r>
            <a:r>
              <a:rPr lang="zh-CN" altLang="zh-CN" sz="2200" dirty="0" smtClean="0"/>
              <a:t>发包人应在收到中期支付申请后的</a:t>
            </a:r>
            <a:r>
              <a:rPr lang="en-US" altLang="zh-CN" sz="2200" dirty="0" smtClean="0"/>
              <a:t>28</a:t>
            </a:r>
            <a:r>
              <a:rPr lang="zh-CN" altLang="zh-CN" sz="2200" dirty="0" smtClean="0"/>
              <a:t>天内，将应付款项支付给设计人；设计人应当提供等额的增值税</a:t>
            </a:r>
            <a:r>
              <a:rPr lang="zh-CN" altLang="en-US" sz="2200" dirty="0" smtClean="0"/>
              <a:t>专用</a:t>
            </a:r>
            <a:r>
              <a:rPr lang="zh-CN" altLang="zh-CN" sz="2200" dirty="0" smtClean="0"/>
              <a:t>发票。发包人未能在前述时间内完成审批或不予答复的，视为发包人同意中期支付申请。发包人不按期支付的，按专用合同条款的约定支付逾期付款违约金。</a:t>
            </a:r>
          </a:p>
          <a:p>
            <a:pPr marL="0" indent="457200" algn="just">
              <a:buNone/>
            </a:pPr>
            <a:r>
              <a:rPr lang="en-US" altLang="zh-CN" sz="2200" dirty="0" smtClean="0"/>
              <a:t>12.3.3 </a:t>
            </a:r>
            <a:r>
              <a:rPr lang="zh-CN" altLang="zh-CN" sz="2200" dirty="0" smtClean="0"/>
              <a:t>中期支付涉及政府投资资金的，按照国库集中支付等国家相关规定和专用合同条款的约定执行。</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12.4 </a:t>
            </a:r>
            <a:r>
              <a:rPr lang="zh-CN" altLang="zh-CN" sz="2200" b="1" dirty="0" smtClean="0"/>
              <a:t>费用结算</a:t>
            </a:r>
          </a:p>
          <a:p>
            <a:pPr marL="0" indent="457200" algn="just">
              <a:buNone/>
            </a:pPr>
            <a:r>
              <a:rPr lang="en-US" altLang="zh-CN" sz="2000" dirty="0" smtClean="0"/>
              <a:t>12.4.1 </a:t>
            </a:r>
            <a:r>
              <a:rPr lang="zh-CN" altLang="zh-CN" sz="2000" dirty="0" smtClean="0"/>
              <a:t>合同工作完成后，设计人</a:t>
            </a:r>
            <a:r>
              <a:rPr lang="zh-CN" altLang="en-US" sz="2000" dirty="0" smtClean="0"/>
              <a:t>应</a:t>
            </a:r>
            <a:r>
              <a:rPr lang="zh-CN" altLang="zh-CN" sz="2000" dirty="0" smtClean="0"/>
              <a:t>按专用合同条款约定的份数和期限，向发包人提交勘察设计费用结算申请，并提供相关证明材料。</a:t>
            </a:r>
          </a:p>
          <a:p>
            <a:pPr marL="0" indent="457200" algn="just">
              <a:buNone/>
            </a:pPr>
            <a:r>
              <a:rPr lang="en-US" altLang="zh-CN" sz="2000" dirty="0" smtClean="0"/>
              <a:t>12.4.2 </a:t>
            </a:r>
            <a:r>
              <a:rPr lang="zh-CN" altLang="zh-CN" sz="2000" dirty="0" smtClean="0"/>
              <a:t>发包人应在收到费用结算申请后的</a:t>
            </a:r>
            <a:r>
              <a:rPr lang="en-US" altLang="zh-CN" sz="2000" dirty="0" smtClean="0"/>
              <a:t>28</a:t>
            </a:r>
            <a:r>
              <a:rPr lang="zh-CN" altLang="zh-CN" sz="2000" dirty="0" smtClean="0"/>
              <a:t>天内，将应付款项支付给设计人；设计人应当提供等额的增值税</a:t>
            </a:r>
            <a:r>
              <a:rPr lang="zh-CN" altLang="en-US" sz="2000" dirty="0" smtClean="0"/>
              <a:t>专用</a:t>
            </a:r>
            <a:r>
              <a:rPr lang="zh-CN" altLang="zh-CN" sz="2000" dirty="0" smtClean="0"/>
              <a:t>发票。发包人未能在前述时间内完成审批或不予答复的，视为发包人同意费用结算申请。发包人不按期支付的，按专用合同条款的约定支付逾期付款违约金。</a:t>
            </a:r>
          </a:p>
          <a:p>
            <a:pPr marL="0" indent="457200" algn="just">
              <a:buNone/>
            </a:pPr>
            <a:r>
              <a:rPr lang="en-US" altLang="zh-CN" sz="2000" dirty="0" smtClean="0"/>
              <a:t>12.4.3 </a:t>
            </a:r>
            <a:r>
              <a:rPr lang="zh-CN" altLang="zh-CN" sz="2000" dirty="0" smtClean="0"/>
              <a:t>发包人对费用结算申请内容有异议的，有权要求设计人进行修正和提供补充资料，由设计人重新提交。设计人对此有异议的，按第</a:t>
            </a:r>
            <a:r>
              <a:rPr lang="en-US" altLang="zh-CN" sz="2000" dirty="0" smtClean="0"/>
              <a:t>15</a:t>
            </a:r>
            <a:r>
              <a:rPr lang="zh-CN" altLang="zh-CN" sz="2000" dirty="0" smtClean="0"/>
              <a:t>条的约定执行。</a:t>
            </a:r>
          </a:p>
          <a:p>
            <a:pPr marL="0" indent="457200" algn="just">
              <a:buNone/>
            </a:pPr>
            <a:r>
              <a:rPr lang="en-US" altLang="zh-CN" sz="2000" dirty="0" smtClean="0"/>
              <a:t>12.4.4 </a:t>
            </a:r>
            <a:r>
              <a:rPr lang="zh-CN" altLang="zh-CN" sz="2000" dirty="0" smtClean="0"/>
              <a:t>最终结清付款涉及政府投资资金的，按第</a:t>
            </a:r>
            <a:r>
              <a:rPr lang="en-US" altLang="zh-CN" sz="2000" dirty="0" smtClean="0"/>
              <a:t>12.3.3</a:t>
            </a:r>
            <a:r>
              <a:rPr lang="zh-CN" altLang="zh-CN" sz="2000" dirty="0" smtClean="0"/>
              <a:t>项的约定执行。</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000" b="1" dirty="0" smtClean="0"/>
              <a:t>12.5 </a:t>
            </a:r>
            <a:r>
              <a:rPr lang="zh-CN" altLang="zh-CN" sz="2000" b="1" dirty="0" smtClean="0"/>
              <a:t>暂列金额</a:t>
            </a:r>
          </a:p>
          <a:p>
            <a:pPr marL="0" indent="457200" algn="just">
              <a:buNone/>
            </a:pPr>
            <a:r>
              <a:rPr lang="en-US" altLang="zh-CN" sz="2200" dirty="0" smtClean="0"/>
              <a:t>12.5.1 </a:t>
            </a:r>
            <a:r>
              <a:rPr lang="zh-CN" altLang="zh-CN" sz="2200" dirty="0" smtClean="0"/>
              <a:t>本合同的暂列金额在专用合同条款中约定。暂列金额应按发包人的书面指示全部或部分地使用，或根本不予动用。</a:t>
            </a:r>
          </a:p>
          <a:p>
            <a:pPr marL="0" indent="457200" algn="just">
              <a:buNone/>
            </a:pPr>
            <a:r>
              <a:rPr lang="en-US" altLang="zh-CN" sz="2200" dirty="0" smtClean="0"/>
              <a:t>12.5.2 </a:t>
            </a:r>
            <a:r>
              <a:rPr lang="zh-CN" altLang="zh-CN" sz="2200" dirty="0" smtClean="0"/>
              <a:t>如果使用暂列金额进行某项额外勘察设计工作、专题研究、审查和会务工作，其费用应按设计人投标报价中相应项目的基本单价和实际发生的工作量经发包人核定后支付，或者按实际发生的工作费用经发包人核实后支付。</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12.6 </a:t>
            </a:r>
            <a:r>
              <a:rPr lang="zh-CN" altLang="zh-CN" sz="2200" b="1" dirty="0" smtClean="0"/>
              <a:t>质量保证金</a:t>
            </a:r>
          </a:p>
          <a:p>
            <a:pPr marL="0" indent="457200" algn="just">
              <a:buNone/>
            </a:pPr>
            <a:r>
              <a:rPr lang="zh-CN" altLang="zh-CN" sz="2200" dirty="0" smtClean="0"/>
              <a:t>为保证设计人的设计质量和设计服务，最后一批勘察设计成果文件经上级主管部门批复之后</a:t>
            </a:r>
            <a:r>
              <a:rPr lang="en-US" altLang="zh-CN" sz="2200" dirty="0" smtClean="0"/>
              <a:t>28</a:t>
            </a:r>
            <a:r>
              <a:rPr lang="zh-CN" altLang="zh-CN" sz="2200" dirty="0" smtClean="0"/>
              <a:t>天内，设计人应向发包人缴纳质量保证金。质量保证金可采用银行保函或现金、支票形式，金额应符合专用合同条款的规定。采用银行保函时，出具保函的银行须具有相应担保能力，且按照发包人批准的格式出具，所需费用由设计人承担，待项目交工证书签发后</a:t>
            </a:r>
            <a:r>
              <a:rPr lang="en-US" altLang="zh-CN" sz="2200" dirty="0" smtClean="0"/>
              <a:t>28</a:t>
            </a:r>
            <a:r>
              <a:rPr lang="zh-CN" altLang="zh-CN" sz="2200" dirty="0" smtClean="0"/>
              <a:t>天内返还给设计人。</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招标公告</a:t>
            </a:r>
            <a:r>
              <a:rPr lang="en-US" altLang="zh-CN" sz="2800" dirty="0" smtClean="0">
                <a:solidFill>
                  <a:schemeClr val="bg1"/>
                </a:solidFill>
                <a:latin typeface="+mn-ea"/>
              </a:rPr>
              <a:t>/</a:t>
            </a:r>
            <a:r>
              <a:rPr lang="zh-CN" altLang="en-US" sz="2800" dirty="0" smtClean="0">
                <a:solidFill>
                  <a:schemeClr val="bg1"/>
                </a:solidFill>
                <a:latin typeface="+mn-ea"/>
              </a:rPr>
              <a:t>投标邀请书</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1   </a:t>
            </a:r>
            <a:r>
              <a:rPr lang="zh-CN" altLang="en-US" sz="4000" b="1" dirty="0" smtClean="0">
                <a:solidFill>
                  <a:schemeClr val="accent1"/>
                </a:solidFill>
                <a:latin typeface="微软雅黑" panose="020B0503020204020204" pitchFamily="34" charset="-122"/>
                <a:ea typeface="微软雅黑" panose="020B0503020204020204" pitchFamily="34" charset="-122"/>
              </a:rPr>
              <a:t>第一章</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6224759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14.1 </a:t>
            </a:r>
            <a:r>
              <a:rPr lang="zh-CN" altLang="zh-CN" sz="2200" b="1" dirty="0" smtClean="0"/>
              <a:t>设计人违约</a:t>
            </a:r>
          </a:p>
          <a:p>
            <a:pPr marL="0" indent="457200" algn="just">
              <a:buNone/>
            </a:pPr>
            <a:r>
              <a:rPr lang="en-US" altLang="zh-CN" sz="2200" dirty="0" smtClean="0"/>
              <a:t>14.1.1</a:t>
            </a:r>
            <a:r>
              <a:rPr lang="zh-CN" altLang="zh-CN" sz="2200" dirty="0" smtClean="0"/>
              <a:t>合同履行中发生下列情况之一的，属设计人违约：</a:t>
            </a:r>
          </a:p>
          <a:p>
            <a:pPr marL="0" indent="457200" algn="just">
              <a:buNone/>
            </a:pPr>
            <a:r>
              <a:rPr lang="zh-CN" altLang="zh-CN" sz="2000" dirty="0" smtClean="0"/>
              <a:t>（</a:t>
            </a:r>
            <a:r>
              <a:rPr lang="en-US" altLang="zh-CN" sz="2000" dirty="0" smtClean="0"/>
              <a:t>1</a:t>
            </a:r>
            <a:r>
              <a:rPr lang="zh-CN" altLang="zh-CN" sz="2000" dirty="0" smtClean="0"/>
              <a:t>）勘察设计文件不符合法律以及合同约定；</a:t>
            </a:r>
          </a:p>
          <a:p>
            <a:pPr marL="0" indent="457200" algn="just">
              <a:buNone/>
            </a:pPr>
            <a:r>
              <a:rPr lang="zh-CN" altLang="zh-CN" sz="2000" dirty="0" smtClean="0"/>
              <a:t>（</a:t>
            </a:r>
            <a:r>
              <a:rPr lang="en-US" altLang="zh-CN" sz="2000" dirty="0" smtClean="0"/>
              <a:t>2</a:t>
            </a:r>
            <a:r>
              <a:rPr lang="zh-CN" altLang="zh-CN" sz="2000" dirty="0" smtClean="0"/>
              <a:t>）设计人转包、违法分包或者未经发包人同意擅自分包；</a:t>
            </a:r>
          </a:p>
          <a:p>
            <a:pPr marL="0" indent="457200" algn="just">
              <a:buNone/>
            </a:pPr>
            <a:r>
              <a:rPr lang="zh-CN" altLang="zh-CN" sz="2000" dirty="0" smtClean="0"/>
              <a:t>（</a:t>
            </a:r>
            <a:r>
              <a:rPr lang="en-US" altLang="zh-CN" sz="2000" dirty="0" smtClean="0"/>
              <a:t>3</a:t>
            </a:r>
            <a:r>
              <a:rPr lang="zh-CN" altLang="zh-CN" sz="2000" dirty="0" smtClean="0"/>
              <a:t>）设计人未按合同计划完成勘察设计（发包人同意延期的除外）；</a:t>
            </a:r>
          </a:p>
          <a:p>
            <a:pPr marL="0" indent="457200" algn="just">
              <a:buNone/>
            </a:pPr>
            <a:r>
              <a:rPr lang="zh-CN" altLang="zh-CN" sz="2000" dirty="0" smtClean="0"/>
              <a:t>（</a:t>
            </a:r>
            <a:r>
              <a:rPr lang="en-US" altLang="zh-CN" sz="2000" dirty="0" smtClean="0"/>
              <a:t>4</a:t>
            </a:r>
            <a:r>
              <a:rPr lang="zh-CN" altLang="zh-CN" sz="2000" dirty="0" smtClean="0"/>
              <a:t>）设计人无法履行或停止履行合同；</a:t>
            </a:r>
          </a:p>
          <a:p>
            <a:pPr marL="0" indent="457200" algn="just">
              <a:buNone/>
            </a:pPr>
            <a:r>
              <a:rPr lang="zh-CN" altLang="zh-CN" sz="2000" dirty="0" smtClean="0"/>
              <a:t>（</a:t>
            </a:r>
            <a:r>
              <a:rPr lang="en-US" altLang="zh-CN" sz="2000" dirty="0" smtClean="0"/>
              <a:t>5</a:t>
            </a:r>
            <a:r>
              <a:rPr lang="zh-CN" altLang="zh-CN" sz="2000" dirty="0" smtClean="0"/>
              <a:t>）在收到发包人或咨询单位或上级主管部门提出的审查意见后，设计人未在专用合同条款规定的期限内完成对勘察设计文件的修改；</a:t>
            </a:r>
            <a:r>
              <a:rPr lang="en-US" altLang="zh-CN" sz="2000" dirty="0" smtClean="0"/>
              <a:t> </a:t>
            </a:r>
            <a:endParaRPr lang="zh-CN" altLang="zh-CN" sz="2000" dirty="0" smtClean="0"/>
          </a:p>
          <a:p>
            <a:pPr marL="0" indent="457200" algn="just">
              <a:buNone/>
            </a:pPr>
            <a:r>
              <a:rPr lang="zh-CN" altLang="zh-CN" sz="2000" dirty="0" smtClean="0"/>
              <a:t>（</a:t>
            </a:r>
            <a:r>
              <a:rPr lang="en-US" altLang="zh-CN" sz="2000" dirty="0" smtClean="0"/>
              <a:t>6</a:t>
            </a:r>
            <a:r>
              <a:rPr lang="zh-CN" altLang="zh-CN" sz="2000" dirty="0" smtClean="0"/>
              <a:t>）设计人在投标文件中承诺的或按合同文件约定的投入本项目的主要勘察设计人员发生变化（因不可抗力引起的人员变动除外）；</a:t>
            </a:r>
            <a:endParaRPr lang="en-US" altLang="zh-CN" sz="20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14.1 </a:t>
            </a:r>
            <a:r>
              <a:rPr lang="zh-CN" altLang="zh-CN" sz="2200" b="1" dirty="0" smtClean="0"/>
              <a:t>设计人违约</a:t>
            </a:r>
          </a:p>
          <a:p>
            <a:pPr marL="0" indent="457200" algn="just">
              <a:buNone/>
            </a:pPr>
            <a:r>
              <a:rPr lang="en-US" altLang="zh-CN" sz="2200" dirty="0" smtClean="0"/>
              <a:t>14.1.1</a:t>
            </a:r>
            <a:r>
              <a:rPr lang="zh-CN" altLang="zh-CN" sz="2200" dirty="0" smtClean="0"/>
              <a:t>合同履行中发生下列情况之一的，属设计人违约：</a:t>
            </a:r>
          </a:p>
          <a:p>
            <a:pPr marL="0" indent="457200" algn="just">
              <a:buNone/>
            </a:pPr>
            <a:r>
              <a:rPr lang="zh-CN" altLang="zh-CN" sz="2000" dirty="0" smtClean="0"/>
              <a:t>（</a:t>
            </a:r>
            <a:r>
              <a:rPr lang="en-US" altLang="zh-CN" sz="2000" dirty="0" smtClean="0"/>
              <a:t>6</a:t>
            </a:r>
            <a:r>
              <a:rPr lang="zh-CN" altLang="zh-CN" sz="2000" dirty="0" smtClean="0"/>
              <a:t>）设计人在投标文件中承诺投入本项目的主要勘察设计人员发生变化（因不可抗力引起的人员变动除外）；</a:t>
            </a:r>
          </a:p>
          <a:p>
            <a:pPr marL="0" indent="457200" algn="just">
              <a:buNone/>
            </a:pPr>
            <a:r>
              <a:rPr lang="zh-CN" altLang="zh-CN" sz="2000" dirty="0" smtClean="0"/>
              <a:t>（</a:t>
            </a:r>
            <a:r>
              <a:rPr lang="en-US" altLang="zh-CN" sz="2000" dirty="0" smtClean="0"/>
              <a:t>7</a:t>
            </a:r>
            <a:r>
              <a:rPr lang="zh-CN" altLang="zh-CN" sz="2000" dirty="0" smtClean="0"/>
              <a:t>）设计人未按照本合同第</a:t>
            </a:r>
            <a:r>
              <a:rPr lang="en-US" altLang="zh-CN" sz="2000" dirty="0" smtClean="0"/>
              <a:t>10.1</a:t>
            </a:r>
            <a:r>
              <a:rPr lang="zh-CN" altLang="zh-CN" sz="2000" dirty="0" smtClean="0"/>
              <a:t>款规定提供招标期间的配合服务；</a:t>
            </a:r>
          </a:p>
          <a:p>
            <a:pPr marL="0" indent="457200" algn="just">
              <a:buNone/>
            </a:pPr>
            <a:r>
              <a:rPr lang="zh-CN" altLang="zh-CN" sz="2000" dirty="0" smtClean="0"/>
              <a:t>（</a:t>
            </a:r>
            <a:r>
              <a:rPr lang="en-US" altLang="zh-CN" sz="2000" dirty="0" smtClean="0"/>
              <a:t>8</a:t>
            </a:r>
            <a:r>
              <a:rPr lang="zh-CN" altLang="zh-CN" sz="2000" dirty="0" smtClean="0"/>
              <a:t>）设计人未及时选派合格的设计代表进驻施工现场，或未能在发包人和设计人约定的时间内给予答复、完成变更设计；</a:t>
            </a:r>
          </a:p>
          <a:p>
            <a:pPr marL="0" indent="457200" algn="just">
              <a:buNone/>
            </a:pPr>
            <a:r>
              <a:rPr lang="zh-CN" altLang="zh-CN" sz="2000" dirty="0" smtClean="0"/>
              <a:t>（</a:t>
            </a:r>
            <a:r>
              <a:rPr lang="en-US" altLang="zh-CN" sz="2000" dirty="0" smtClean="0"/>
              <a:t>9</a:t>
            </a:r>
            <a:r>
              <a:rPr lang="zh-CN" altLang="zh-CN" sz="2000" dirty="0" smtClean="0"/>
              <a:t>）因勘察设计深度不够、资料不足、方案缺陷以及勘察设计质量低劣而被要求返工；</a:t>
            </a:r>
          </a:p>
          <a:p>
            <a:pPr marL="0" indent="457200" algn="just">
              <a:buNone/>
            </a:pPr>
            <a:r>
              <a:rPr lang="zh-CN" altLang="zh-CN" sz="2000" dirty="0" smtClean="0">
                <a:solidFill>
                  <a:srgbClr val="FF0000"/>
                </a:solidFill>
              </a:rPr>
              <a:t>（</a:t>
            </a:r>
            <a:r>
              <a:rPr lang="en-US" altLang="zh-CN" sz="2000" dirty="0" smtClean="0">
                <a:solidFill>
                  <a:srgbClr val="FF0000"/>
                </a:solidFill>
              </a:rPr>
              <a:t>10</a:t>
            </a:r>
            <a:r>
              <a:rPr lang="zh-CN" altLang="zh-CN" sz="2000" dirty="0" smtClean="0">
                <a:solidFill>
                  <a:srgbClr val="FF0000"/>
                </a:solidFill>
              </a:rPr>
              <a:t>）因勘察设计深度不够、资料不足、方案缺陷或质量低劣导致未通过上级主管部门的审查，或导致本项目造价调整率超过专用合同条款中约定的比例；</a:t>
            </a:r>
            <a:endParaRPr lang="en-US" altLang="zh-CN" sz="2200" dirty="0">
              <a:solidFill>
                <a:srgbClr val="FF0000"/>
              </a:solidFill>
            </a:endParaRPr>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14.1 </a:t>
            </a:r>
            <a:r>
              <a:rPr lang="zh-CN" altLang="zh-CN" sz="2200" b="1" dirty="0" smtClean="0"/>
              <a:t>设计人违约</a:t>
            </a:r>
          </a:p>
          <a:p>
            <a:pPr marL="0" indent="457200" algn="just">
              <a:buNone/>
            </a:pPr>
            <a:r>
              <a:rPr lang="en-US" altLang="zh-CN" sz="2200" dirty="0" smtClean="0"/>
              <a:t>14.1.1</a:t>
            </a:r>
            <a:r>
              <a:rPr lang="zh-CN" altLang="zh-CN" sz="2200" dirty="0" smtClean="0"/>
              <a:t>合同履行中发生下列情况之一的，属设计人违约：</a:t>
            </a:r>
          </a:p>
          <a:p>
            <a:pPr marL="0" indent="457200" algn="just">
              <a:buNone/>
            </a:pPr>
            <a:r>
              <a:rPr lang="zh-CN" altLang="zh-CN" sz="2200" dirty="0" smtClean="0">
                <a:solidFill>
                  <a:srgbClr val="FF0000"/>
                </a:solidFill>
              </a:rPr>
              <a:t>（</a:t>
            </a:r>
            <a:r>
              <a:rPr lang="en-US" altLang="zh-CN" sz="2200" dirty="0" smtClean="0">
                <a:solidFill>
                  <a:srgbClr val="FF0000"/>
                </a:solidFill>
              </a:rPr>
              <a:t>11</a:t>
            </a:r>
            <a:r>
              <a:rPr lang="zh-CN" altLang="zh-CN" sz="2200" dirty="0" smtClean="0">
                <a:solidFill>
                  <a:srgbClr val="FF0000"/>
                </a:solidFill>
              </a:rPr>
              <a:t>）由于设计人的过失或责任引起本项目发生重大设计变更、较大设计变更或单个合同段因变更引起的工程费用调整累计超过专用合同条款中约定的比例，导致施工工期拖延或者给发包人造成经济损失。重大设计变更及较大设计变更的划分标准参照《公路工程设计变更管理办法》的规定执行；</a:t>
            </a:r>
          </a:p>
          <a:p>
            <a:pPr marL="0" indent="457200" algn="just">
              <a:buNone/>
            </a:pPr>
            <a:r>
              <a:rPr lang="zh-CN" altLang="zh-CN" sz="2200" dirty="0" smtClean="0"/>
              <a:t>（</a:t>
            </a:r>
            <a:r>
              <a:rPr lang="en-US" altLang="zh-CN" sz="2200" dirty="0" smtClean="0"/>
              <a:t>12</a:t>
            </a:r>
            <a:r>
              <a:rPr lang="zh-CN" altLang="zh-CN" sz="2200" dirty="0" smtClean="0"/>
              <a:t>）由于设计人的过失或责任导致勘察设计质量事故；</a:t>
            </a:r>
          </a:p>
          <a:p>
            <a:pPr marL="0" indent="457200" algn="just">
              <a:buNone/>
            </a:pPr>
            <a:r>
              <a:rPr lang="zh-CN" altLang="zh-CN" sz="2200" dirty="0" smtClean="0"/>
              <a:t>（</a:t>
            </a:r>
            <a:r>
              <a:rPr lang="en-US" altLang="zh-CN" sz="2200" dirty="0" smtClean="0"/>
              <a:t>13</a:t>
            </a:r>
            <a:r>
              <a:rPr lang="zh-CN" altLang="zh-CN" sz="2200" dirty="0" smtClean="0"/>
              <a:t>）设计人不履行合同约定的其他义务。</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14.1 </a:t>
            </a:r>
            <a:r>
              <a:rPr lang="zh-CN" altLang="zh-CN" sz="2200" b="1" dirty="0" smtClean="0"/>
              <a:t>设计人违约</a:t>
            </a:r>
          </a:p>
          <a:p>
            <a:pPr marL="0" indent="457200" algn="just">
              <a:buNone/>
            </a:pPr>
            <a:r>
              <a:rPr lang="en-US" altLang="zh-CN" sz="2200" dirty="0" smtClean="0"/>
              <a:t>14.1.2 </a:t>
            </a:r>
            <a:r>
              <a:rPr lang="zh-CN" altLang="zh-CN" sz="2200" dirty="0" smtClean="0"/>
              <a:t>设计人发生违约情况时，发包人可向设计人发出整改通知，要求其在限定期限内纠正；逾期仍不纠正的，发包人有权解除合同并向设计人发出解除合同通知。设计人应当承担由于违约所造成的费用增加、周期延误和发包人损失等。发包人有权向设计人课以专用合同条款中约定的违约金，并由发包人将其违约行为上报省级交通运输主管部门，作为不良记录纳入公路建设市场信用信息管理系统。</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14.2 </a:t>
            </a:r>
            <a:r>
              <a:rPr lang="zh-CN" altLang="zh-CN" sz="2200" b="1" dirty="0" smtClean="0"/>
              <a:t>发包人违约</a:t>
            </a:r>
          </a:p>
          <a:p>
            <a:pPr marL="0" indent="457200" algn="just">
              <a:buNone/>
            </a:pPr>
            <a:r>
              <a:rPr lang="en-US" altLang="zh-CN" sz="2200" dirty="0" smtClean="0"/>
              <a:t>14.2.1</a:t>
            </a:r>
            <a:r>
              <a:rPr lang="zh-CN" altLang="zh-CN" sz="2200" dirty="0" smtClean="0"/>
              <a:t>合同履行中发生下列情况之一的，属发包人违约：</a:t>
            </a:r>
          </a:p>
          <a:p>
            <a:pPr marL="0" indent="457200" algn="just">
              <a:buNone/>
            </a:pPr>
            <a:r>
              <a:rPr lang="zh-CN" altLang="zh-CN" sz="2200" dirty="0" smtClean="0"/>
              <a:t>（</a:t>
            </a:r>
            <a:r>
              <a:rPr lang="en-US" altLang="zh-CN" sz="2200" dirty="0" smtClean="0"/>
              <a:t>1</a:t>
            </a:r>
            <a:r>
              <a:rPr lang="zh-CN" altLang="zh-CN" sz="2200" dirty="0" smtClean="0"/>
              <a:t>）发包人未按合同约定支付勘察设计费用；</a:t>
            </a:r>
          </a:p>
          <a:p>
            <a:pPr marL="0" indent="457200" algn="just">
              <a:buNone/>
            </a:pPr>
            <a:r>
              <a:rPr lang="zh-CN" altLang="zh-CN" sz="2200" dirty="0" smtClean="0"/>
              <a:t>（</a:t>
            </a:r>
            <a:r>
              <a:rPr lang="en-US" altLang="zh-CN" sz="2200" dirty="0" smtClean="0"/>
              <a:t>2</a:t>
            </a:r>
            <a:r>
              <a:rPr lang="zh-CN" altLang="zh-CN" sz="2200" dirty="0" smtClean="0"/>
              <a:t>）发包人原因造成勘察设计停止；</a:t>
            </a:r>
          </a:p>
          <a:p>
            <a:pPr marL="0" indent="457200" algn="just">
              <a:buNone/>
            </a:pPr>
            <a:r>
              <a:rPr lang="zh-CN" altLang="zh-CN" sz="2200" dirty="0" smtClean="0"/>
              <a:t>（</a:t>
            </a:r>
            <a:r>
              <a:rPr lang="en-US" altLang="zh-CN" sz="2200" dirty="0" smtClean="0"/>
              <a:t>3</a:t>
            </a:r>
            <a:r>
              <a:rPr lang="zh-CN" altLang="zh-CN" sz="2200" dirty="0" smtClean="0"/>
              <a:t>）发包人无法履行或停止履行合同；</a:t>
            </a:r>
          </a:p>
          <a:p>
            <a:pPr marL="0" indent="457200" algn="just">
              <a:buNone/>
            </a:pPr>
            <a:r>
              <a:rPr lang="zh-CN" altLang="zh-CN" sz="2200" dirty="0" smtClean="0"/>
              <a:t>（</a:t>
            </a:r>
            <a:r>
              <a:rPr lang="en-US" altLang="zh-CN" sz="2200" dirty="0" smtClean="0"/>
              <a:t>4</a:t>
            </a:r>
            <a:r>
              <a:rPr lang="zh-CN" altLang="zh-CN" sz="2200" dirty="0" smtClean="0"/>
              <a:t>）由于发包人变更勘察设计项目、规模、条件，或未按合同约定提供勘察设计必需的资料，造成勘察设计的返工、停工、窝工或修改设计；</a:t>
            </a:r>
          </a:p>
          <a:p>
            <a:pPr marL="0" indent="457200" algn="just">
              <a:buNone/>
            </a:pPr>
            <a:r>
              <a:rPr lang="zh-CN" altLang="zh-CN" sz="2200" dirty="0" smtClean="0">
                <a:solidFill>
                  <a:srgbClr val="FF0000"/>
                </a:solidFill>
              </a:rPr>
              <a:t>（</a:t>
            </a:r>
            <a:r>
              <a:rPr lang="en-US" altLang="zh-CN" sz="2200" dirty="0" smtClean="0">
                <a:solidFill>
                  <a:srgbClr val="FF0000"/>
                </a:solidFill>
              </a:rPr>
              <a:t>5</a:t>
            </a:r>
            <a:r>
              <a:rPr lang="zh-CN" altLang="zh-CN" sz="2200" dirty="0" smtClean="0">
                <a:solidFill>
                  <a:srgbClr val="FF0000"/>
                </a:solidFill>
              </a:rPr>
              <a:t>）发包人无正当理由不按时返还履约保证金、质量保证金；</a:t>
            </a:r>
          </a:p>
          <a:p>
            <a:pPr marL="0" indent="457200" algn="just">
              <a:buNone/>
            </a:pPr>
            <a:r>
              <a:rPr lang="zh-CN" altLang="zh-CN" sz="2200" dirty="0" smtClean="0"/>
              <a:t>（</a:t>
            </a:r>
            <a:r>
              <a:rPr lang="en-US" altLang="zh-CN" sz="2200" dirty="0" smtClean="0"/>
              <a:t>6</a:t>
            </a:r>
            <a:r>
              <a:rPr lang="zh-CN" altLang="zh-CN" sz="2200" dirty="0" smtClean="0"/>
              <a:t>）发包人不履行合同约定的其他义务。</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四</a:t>
            </a:r>
            <a:r>
              <a:rPr lang="zh-CN" altLang="zh-CN" dirty="0" smtClean="0"/>
              <a:t>章</a:t>
            </a:r>
            <a:r>
              <a:rPr lang="en-US" altLang="zh-CN" dirty="0" smtClean="0"/>
              <a:t>  </a:t>
            </a:r>
            <a:r>
              <a:rPr lang="zh-CN" altLang="en-US" dirty="0" smtClean="0"/>
              <a:t>合同条款及格式</a:t>
            </a:r>
            <a:r>
              <a:rPr lang="en-US" altLang="zh-CN" dirty="0" smtClean="0"/>
              <a:t>——A. </a:t>
            </a:r>
            <a:r>
              <a:rPr lang="zh-CN" altLang="en-US" dirty="0" smtClean="0"/>
              <a:t>通用</a:t>
            </a:r>
            <a:r>
              <a:rPr lang="zh-CN" altLang="zh-CN" dirty="0" smtClean="0"/>
              <a:t>合同条款</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200" b="1" dirty="0" smtClean="0"/>
              <a:t>14.2 </a:t>
            </a:r>
            <a:r>
              <a:rPr lang="zh-CN" altLang="zh-CN" sz="2200" b="1" dirty="0" smtClean="0"/>
              <a:t>发包人违约</a:t>
            </a:r>
          </a:p>
          <a:p>
            <a:pPr marL="0" indent="457200" algn="just">
              <a:buNone/>
            </a:pPr>
            <a:r>
              <a:rPr lang="en-US" altLang="zh-CN" sz="2200" dirty="0" smtClean="0"/>
              <a:t>14.2.2</a:t>
            </a:r>
            <a:r>
              <a:rPr lang="zh-CN" altLang="zh-CN" sz="2200" dirty="0" smtClean="0"/>
              <a:t>发包人发生违约情况时，设计人可向发包人发出暂停勘察设计通知，要求其在限定期限内纠正；逾期仍不纠正的，设计人有权解除合同并向发包人发出解除合同通知。发包人应当承担由于违约所造成的费用增加、周期延误和设计人损失等。设计人有权向发包人课以专用合同条款中约定的违约金。</a:t>
            </a:r>
            <a:endParaRPr lang="en-US" altLang="zh-CN" sz="2200" dirty="0"/>
          </a:p>
        </p:txBody>
      </p:sp>
    </p:spTree>
    <p:extLst>
      <p:ext uri="{BB962C8B-B14F-4D97-AF65-F5344CB8AC3E}">
        <p14:creationId xmlns:p14="http://schemas.microsoft.com/office/powerpoint/2010/main" xmlns="" val="2708072401"/>
      </p:ext>
    </p:extLst>
  </p:cSld>
  <p:clrMapOvr>
    <a:masterClrMapping/>
  </p:clrMapOvr>
  <mc:AlternateContent xmlns:mc="http://schemas.openxmlformats.org/markup-compatibility/2006">
    <mc:Choice xmlns:p14="http://schemas.microsoft.com/office/powerpoint/2010/main" xmlns="" Requires="p14">
      <p:transition p14:dur="10" advClick="0"/>
    </mc:Choice>
    <mc:Fallback>
      <p:transition advClick="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发包人要求</a:t>
            </a:r>
            <a:endParaRPr lang="zh-CN" altLang="en-US" sz="2800" dirty="0">
              <a:solidFill>
                <a:schemeClr val="bg1"/>
              </a:solidFill>
              <a:latin typeface="+mn-ea"/>
            </a:endParaRPr>
          </a:p>
        </p:txBody>
      </p:sp>
      <p:sp>
        <p:nvSpPr>
          <p:cNvPr id="5" name="文本框 4"/>
          <p:cNvSpPr txBox="1"/>
          <p:nvPr/>
        </p:nvSpPr>
        <p:spPr>
          <a:xfrm>
            <a:off x="251520" y="1213510"/>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5  </a:t>
            </a:r>
            <a:r>
              <a:rPr lang="zh-CN" altLang="en-US" sz="4000" b="1" dirty="0" smtClean="0">
                <a:solidFill>
                  <a:schemeClr val="accent1"/>
                </a:solidFill>
                <a:latin typeface="微软雅黑" panose="020B0503020204020204" pitchFamily="34" charset="-122"/>
                <a:ea typeface="微软雅黑" panose="020B0503020204020204" pitchFamily="34" charset="-122"/>
              </a:rPr>
              <a:t>第五章</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5498"/>
            <a:ext cx="2246960" cy="2139502"/>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78042"/>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16224759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五</a:t>
            </a:r>
            <a:r>
              <a:rPr lang="zh-CN" altLang="zh-CN" dirty="0" smtClean="0"/>
              <a:t>章</a:t>
            </a:r>
            <a:r>
              <a:rPr lang="en-US" altLang="zh-CN" dirty="0" smtClean="0"/>
              <a:t>  </a:t>
            </a:r>
            <a:r>
              <a:rPr lang="zh-CN" altLang="en-US" dirty="0" smtClean="0"/>
              <a:t>发包人要求</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11560" y="985292"/>
            <a:ext cx="8020890"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zh-CN" altLang="zh-CN" sz="2000" dirty="0" smtClean="0"/>
              <a:t>发包人要求应尽可能清晰准确，对于可以进行定量评估的工作，发包人要求不仅应明确规定其功能、用途、质量、环境、安全，并且要规定检验、试验、试运行的具体要求（如有）。对于设计人负责提供的有关服务，在发包人要求中应一并明确规定。</a:t>
            </a:r>
          </a:p>
          <a:p>
            <a:pPr marL="0" indent="457200" algn="just">
              <a:buNone/>
            </a:pPr>
            <a:r>
              <a:rPr lang="zh-CN" altLang="zh-CN" sz="2000" dirty="0" smtClean="0"/>
              <a:t>发包人要求通常包括但不限于以下内容：</a:t>
            </a:r>
            <a:endParaRPr lang="en-US" altLang="zh-CN" sz="2000" dirty="0" smtClean="0"/>
          </a:p>
          <a:p>
            <a:pPr marL="0" indent="457200" algn="just">
              <a:buNone/>
            </a:pPr>
            <a:r>
              <a:rPr lang="zh-CN" altLang="zh-CN" sz="2000" b="1" dirty="0" smtClean="0"/>
              <a:t>一、勘察设计要求</a:t>
            </a:r>
            <a:endParaRPr lang="en-US" altLang="zh-CN" sz="2000" b="1" dirty="0" smtClean="0"/>
          </a:p>
          <a:p>
            <a:pPr marL="0" indent="457200" algn="just">
              <a:buNone/>
            </a:pPr>
            <a:r>
              <a:rPr lang="zh-CN" altLang="zh-CN" sz="2000" b="1" dirty="0" smtClean="0"/>
              <a:t>二、适用规范标准</a:t>
            </a:r>
          </a:p>
          <a:p>
            <a:pPr marL="0" indent="457200" algn="just">
              <a:buNone/>
            </a:pPr>
            <a:r>
              <a:rPr lang="zh-CN" altLang="zh-CN" sz="2000" b="1" dirty="0" smtClean="0"/>
              <a:t>三、成果文件要求</a:t>
            </a:r>
            <a:endParaRPr lang="en-US" altLang="zh-CN" sz="2000" b="1" dirty="0" smtClean="0"/>
          </a:p>
          <a:p>
            <a:pPr marL="0" indent="457200" algn="just">
              <a:buNone/>
            </a:pPr>
            <a:r>
              <a:rPr lang="zh-CN" altLang="zh-CN" sz="2000" b="1" dirty="0" smtClean="0"/>
              <a:t>四、发包人财产清单</a:t>
            </a:r>
            <a:endParaRPr lang="en-US" altLang="zh-CN" sz="2000" b="1" dirty="0" smtClean="0"/>
          </a:p>
          <a:p>
            <a:pPr marL="0" indent="457200" algn="just">
              <a:buNone/>
            </a:pPr>
            <a:r>
              <a:rPr lang="zh-CN" altLang="zh-CN" sz="2000" b="1" dirty="0" smtClean="0"/>
              <a:t>五、发包人提供的便利条件</a:t>
            </a:r>
            <a:endParaRPr lang="en-US" altLang="zh-CN" sz="2000" b="1" dirty="0" smtClean="0"/>
          </a:p>
          <a:p>
            <a:pPr marL="0" indent="457200" algn="just">
              <a:buNone/>
            </a:pPr>
            <a:r>
              <a:rPr lang="zh-CN" altLang="zh-CN" sz="2000" b="1" dirty="0" smtClean="0"/>
              <a:t>六、设计人需要自备的工作条件</a:t>
            </a:r>
            <a:endParaRPr lang="en-US" altLang="zh-CN" sz="2000" b="1" dirty="0" smtClean="0"/>
          </a:p>
          <a:p>
            <a:pPr marL="0" indent="457200" algn="just">
              <a:buNone/>
            </a:pPr>
            <a:r>
              <a:rPr lang="zh-CN" altLang="zh-CN" sz="2000" b="1" dirty="0" smtClean="0"/>
              <a:t>七、发包人的其他要求</a:t>
            </a:r>
            <a:endParaRPr lang="en-US" altLang="zh-CN" sz="2200" dirty="0" smtClean="0">
              <a:solidFill>
                <a:srgbClr val="FF0000"/>
              </a:solidFill>
            </a:endParaRP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投标文件格式</a:t>
            </a:r>
            <a:endParaRPr lang="zh-CN" altLang="en-US" sz="2800" dirty="0">
              <a:solidFill>
                <a:schemeClr val="bg1"/>
              </a:solidFill>
              <a:latin typeface="+mn-ea"/>
            </a:endParaRPr>
          </a:p>
        </p:txBody>
      </p:sp>
      <p:sp>
        <p:nvSpPr>
          <p:cNvPr id="5" name="文本框 4"/>
          <p:cNvSpPr txBox="1"/>
          <p:nvPr/>
        </p:nvSpPr>
        <p:spPr>
          <a:xfrm>
            <a:off x="6156176" y="1129308"/>
            <a:ext cx="3096344"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6  </a:t>
            </a:r>
            <a:r>
              <a:rPr lang="zh-CN" altLang="en-US" sz="4000" b="1" dirty="0" smtClean="0">
                <a:solidFill>
                  <a:schemeClr val="accent1"/>
                </a:solidFill>
                <a:latin typeface="微软雅黑" panose="020B0503020204020204" pitchFamily="34" charset="-122"/>
                <a:ea typeface="微软雅黑" panose="020B0503020204020204" pitchFamily="34" charset="-122"/>
              </a:rPr>
              <a:t>第六章</a:t>
            </a:r>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82421776"/>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7446224" cy="584245"/>
          </a:xfrm>
        </p:spPr>
        <p:txBody>
          <a:bodyPr>
            <a:normAutofit/>
          </a:bodyPr>
          <a:lstStyle/>
          <a:p>
            <a:r>
              <a:rPr lang="zh-CN" altLang="zh-CN" dirty="0" smtClean="0"/>
              <a:t>第</a:t>
            </a:r>
            <a:r>
              <a:rPr lang="zh-CN" altLang="en-US" dirty="0" smtClean="0"/>
              <a:t>六</a:t>
            </a:r>
            <a:r>
              <a:rPr lang="zh-CN" altLang="zh-CN" dirty="0" smtClean="0"/>
              <a:t>章</a:t>
            </a:r>
            <a:r>
              <a:rPr lang="en-US" altLang="zh-CN" dirty="0" smtClean="0"/>
              <a:t>  </a:t>
            </a:r>
            <a:r>
              <a:rPr lang="zh-CN" altLang="en-US" dirty="0" smtClean="0"/>
              <a:t>投标文件格式</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srcRect/>
          <a:stretch>
            <a:fillRect/>
          </a:stretch>
        </p:blipFill>
        <p:spPr bwMode="auto">
          <a:xfrm>
            <a:off x="971600" y="1057300"/>
            <a:ext cx="7704856" cy="3735982"/>
          </a:xfrm>
          <a:prstGeom prst="rect">
            <a:avLst/>
          </a:prstGeom>
          <a:noFill/>
          <a:ln w="9525">
            <a:noFill/>
            <a:miter lim="800000"/>
            <a:headEnd/>
            <a:tailEnd/>
          </a:ln>
        </p:spPr>
      </p:pic>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400" b="1" dirty="0" smtClean="0"/>
              <a:t>4. </a:t>
            </a:r>
            <a:r>
              <a:rPr lang="zh-CN" altLang="zh-CN" sz="2400" b="1" dirty="0" smtClean="0"/>
              <a:t>技术成果经济补偿</a:t>
            </a:r>
          </a:p>
          <a:p>
            <a:pPr marL="0" indent="457200" algn="just">
              <a:buNone/>
            </a:pPr>
            <a:r>
              <a:rPr lang="zh-CN" altLang="zh-CN" sz="2400" dirty="0" smtClean="0"/>
              <a:t>本次招标对未中标人投标文件中的技术成果</a:t>
            </a:r>
            <a:r>
              <a:rPr lang="en-US" altLang="zh-CN" sz="2400" u="sng" dirty="0" smtClean="0"/>
              <a:t>         </a:t>
            </a:r>
            <a:r>
              <a:rPr lang="zh-CN" altLang="zh-CN" sz="2400" dirty="0" smtClean="0"/>
              <a:t>（给予或不给予）经济补偿。</a:t>
            </a:r>
          </a:p>
          <a:p>
            <a:pPr marL="0" indent="457200" algn="just">
              <a:buNone/>
            </a:pPr>
            <a:r>
              <a:rPr lang="zh-CN" altLang="zh-CN" sz="2400" dirty="0" smtClean="0"/>
              <a:t>给予经济补偿的，招标人将按如下标准支付经济补偿费：</a:t>
            </a:r>
            <a:r>
              <a:rPr lang="en-US" altLang="zh-CN" sz="2400" u="sng" dirty="0" smtClean="0"/>
              <a:t>                     </a:t>
            </a:r>
            <a:r>
              <a:rPr lang="zh-CN" altLang="zh-CN" sz="2400" dirty="0" smtClean="0"/>
              <a:t>。 </a:t>
            </a:r>
            <a:endParaRPr lang="en-US" altLang="zh-CN" sz="2400" dirty="0" smtClean="0"/>
          </a:p>
          <a:p>
            <a:pPr marL="0" indent="457200" algn="just">
              <a:buNone/>
            </a:pPr>
            <a:endParaRPr lang="en-US" altLang="zh-CN" sz="2400" dirty="0" smtClean="0"/>
          </a:p>
          <a:p>
            <a:pPr marL="0" indent="457200" algn="just">
              <a:buNone/>
            </a:pPr>
            <a:endParaRPr lang="en-US" altLang="zh-CN" sz="2400" dirty="0" smtClean="0"/>
          </a:p>
          <a:p>
            <a:pPr marL="0" indent="457200" algn="just">
              <a:buNone/>
            </a:pPr>
            <a:r>
              <a:rPr lang="en-US" altLang="zh-CN" sz="2400" b="1" dirty="0" smtClean="0"/>
              <a:t>【</a:t>
            </a:r>
            <a:r>
              <a:rPr lang="zh-CN" altLang="zh-CN" sz="2400" b="1" dirty="0" smtClean="0"/>
              <a:t>本条款一般适用于方案设计招标。</a:t>
            </a:r>
            <a:r>
              <a:rPr lang="en-US" altLang="zh-CN" sz="2400" b="1" dirty="0" smtClean="0"/>
              <a:t>】</a:t>
            </a:r>
            <a:endParaRPr lang="zh-CN" altLang="zh-CN" sz="2400" b="1" dirty="0" smtClean="0"/>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chemeClr val="accent1">
                <a:hueOff val="0"/>
                <a:satOff val="0"/>
                <a:lumOff val="0"/>
                <a:alphaOff val="0"/>
                <a:shade val="93000"/>
                <a:satMod val="130000"/>
              </a:schemeClr>
            </a:gs>
            <a:gs pos="90000">
              <a:schemeClr val="accent5">
                <a:lumMod val="60000"/>
                <a:lumOff val="4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5" name="矩形 4"/>
          <p:cNvSpPr/>
          <p:nvPr/>
        </p:nvSpPr>
        <p:spPr>
          <a:xfrm>
            <a:off x="0" y="1849388"/>
            <a:ext cx="9144000" cy="22322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56135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400481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640539" y="2365638"/>
            <a:ext cx="1723549" cy="707886"/>
          </a:xfrm>
          <a:prstGeom prst="rect">
            <a:avLst/>
          </a:prstGeom>
          <a:noFill/>
        </p:spPr>
        <p:txBody>
          <a:bodyPr wrap="none" rtlCol="0">
            <a:spAutoFit/>
          </a:bodyPr>
          <a:lstStyle/>
          <a:p>
            <a:r>
              <a:rPr lang="zh-CN" altLang="en-US" sz="4000" b="1" dirty="0">
                <a:solidFill>
                  <a:schemeClr val="accent1"/>
                </a:solidFill>
                <a:latin typeface="Arial" pitchFamily="34" charset="0"/>
                <a:cs typeface="Arial" pitchFamily="34" charset="0"/>
              </a:rPr>
              <a:t>谢谢！</a:t>
            </a:r>
          </a:p>
        </p:txBody>
      </p:sp>
      <p:pic>
        <p:nvPicPr>
          <p:cNvPr id="9"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39806698"/>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94128" y="194412"/>
            <a:ext cx="5832475" cy="584245"/>
          </a:xfrm>
        </p:spPr>
        <p:txBody>
          <a:bodyPr>
            <a:normAutofit/>
          </a:bodyPr>
          <a:lstStyle/>
          <a:p>
            <a:r>
              <a:rPr lang="zh-CN" altLang="en-US" dirty="0" smtClean="0"/>
              <a:t>第一章  招标公告</a:t>
            </a:r>
            <a:r>
              <a:rPr lang="zh-CN" altLang="zh-CN" dirty="0" smtClean="0"/>
              <a:t>（未进行资格预审）</a:t>
            </a:r>
            <a:endParaRPr lang="zh-CN" altLang="en-US" dirty="0"/>
          </a:p>
        </p:txBody>
      </p:sp>
      <p:pic>
        <p:nvPicPr>
          <p:cNvPr id="38"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内容占位符 2"/>
          <p:cNvSpPr txBox="1">
            <a:spLocks/>
          </p:cNvSpPr>
          <p:nvPr/>
        </p:nvSpPr>
        <p:spPr>
          <a:xfrm>
            <a:off x="683568" y="985292"/>
            <a:ext cx="8064896" cy="39604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457200" algn="just">
              <a:buNone/>
            </a:pPr>
            <a:r>
              <a:rPr lang="en-US" altLang="zh-CN" sz="2400" b="1" dirty="0" smtClean="0"/>
              <a:t>3. </a:t>
            </a:r>
            <a:r>
              <a:rPr lang="zh-CN" altLang="zh-CN" sz="2400" b="1" dirty="0" smtClean="0"/>
              <a:t>投标人资格要求</a:t>
            </a:r>
          </a:p>
          <a:p>
            <a:pPr marL="0" indent="457200" algn="just">
              <a:buNone/>
            </a:pPr>
            <a:r>
              <a:rPr lang="en-US" altLang="zh-CN" sz="2400" dirty="0" smtClean="0"/>
              <a:t>3.3 </a:t>
            </a:r>
            <a:r>
              <a:rPr lang="zh-CN" altLang="zh-CN" sz="2400" dirty="0" smtClean="0"/>
              <a:t>每个投标人最多可对</a:t>
            </a:r>
            <a:r>
              <a:rPr lang="en-US" altLang="zh-CN" sz="2400" u="sng" dirty="0" smtClean="0"/>
              <a:t>    </a:t>
            </a:r>
            <a:r>
              <a:rPr lang="zh-CN" altLang="zh-CN" sz="2400" dirty="0" smtClean="0"/>
              <a:t>（具体数量）个标段投标；</a:t>
            </a:r>
            <a:r>
              <a:rPr lang="zh-CN" altLang="zh-CN" sz="2400" dirty="0" smtClean="0">
                <a:solidFill>
                  <a:srgbClr val="FF0000"/>
                </a:solidFill>
              </a:rPr>
              <a:t>被</a:t>
            </a:r>
            <a:r>
              <a:rPr lang="en-US" altLang="zh-CN" sz="2400" u="sng" dirty="0" smtClean="0">
                <a:solidFill>
                  <a:srgbClr val="FF0000"/>
                </a:solidFill>
              </a:rPr>
              <a:t>     </a:t>
            </a:r>
            <a:r>
              <a:rPr lang="zh-CN" altLang="zh-CN" sz="2400" dirty="0" smtClean="0">
                <a:solidFill>
                  <a:srgbClr val="FF0000"/>
                </a:solidFill>
              </a:rPr>
              <a:t>交通运输主管部门评为</a:t>
            </a:r>
            <a:r>
              <a:rPr lang="en-US" altLang="zh-CN" sz="2400" u="sng" dirty="0" smtClean="0">
                <a:solidFill>
                  <a:srgbClr val="FF0000"/>
                </a:solidFill>
              </a:rPr>
              <a:t>     </a:t>
            </a:r>
            <a:r>
              <a:rPr lang="zh-CN" altLang="zh-CN" sz="2400" dirty="0" smtClean="0">
                <a:solidFill>
                  <a:srgbClr val="FF0000"/>
                </a:solidFill>
              </a:rPr>
              <a:t>信用等级的投标人，最多可对</a:t>
            </a:r>
            <a:r>
              <a:rPr lang="en-US" altLang="zh-CN" sz="2400" u="sng" dirty="0" smtClean="0">
                <a:solidFill>
                  <a:srgbClr val="FF0000"/>
                </a:solidFill>
              </a:rPr>
              <a:t>      </a:t>
            </a:r>
            <a:r>
              <a:rPr lang="zh-CN" altLang="zh-CN" sz="2400" dirty="0" smtClean="0">
                <a:solidFill>
                  <a:srgbClr val="FF0000"/>
                </a:solidFill>
              </a:rPr>
              <a:t>（具体数量）个标段投标。</a:t>
            </a:r>
            <a:r>
              <a:rPr lang="zh-CN" altLang="zh-CN" sz="2400" dirty="0" smtClean="0"/>
              <a:t>每个投标人允许中</a:t>
            </a:r>
            <a:r>
              <a:rPr lang="en-US" altLang="zh-CN" sz="2400" u="sng" dirty="0" smtClean="0"/>
              <a:t>   </a:t>
            </a:r>
            <a:r>
              <a:rPr lang="zh-CN" altLang="zh-CN" sz="2400" dirty="0" smtClean="0"/>
              <a:t>个标。对投标人信用等级的认定条件为：</a:t>
            </a:r>
            <a:r>
              <a:rPr lang="en-US" altLang="zh-CN" sz="2400" u="sng" dirty="0" smtClean="0"/>
              <a:t>            </a:t>
            </a:r>
            <a:r>
              <a:rPr lang="zh-CN" altLang="zh-CN" sz="2400" dirty="0" smtClean="0"/>
              <a:t>。 </a:t>
            </a:r>
            <a:endParaRPr lang="en-US" altLang="zh-CN" sz="2400" dirty="0" smtClean="0"/>
          </a:p>
          <a:p>
            <a:pPr marL="0" indent="457200" algn="just">
              <a:buNone/>
            </a:pPr>
            <a:endParaRPr lang="en-US" altLang="zh-CN" sz="2400" dirty="0" smtClean="0"/>
          </a:p>
          <a:p>
            <a:pPr marL="0" indent="457200" algn="just">
              <a:buNone/>
            </a:pPr>
            <a:r>
              <a:rPr lang="zh-CN" altLang="en-US" sz="2000" dirty="0" smtClean="0"/>
              <a:t>注：</a:t>
            </a:r>
            <a:r>
              <a:rPr lang="zh-CN" altLang="zh-CN" sz="2000" dirty="0" smtClean="0"/>
              <a:t>招标人可根据招标项目所在地省级交通运输主管部门的有关规定，对信用等级高的投标人，给予增加参与投标标段数量的优惠。</a:t>
            </a:r>
          </a:p>
        </p:txBody>
      </p:sp>
    </p:spTree>
    <p:extLst>
      <p:ext uri="{BB962C8B-B14F-4D97-AF65-F5344CB8AC3E}">
        <p14:creationId xmlns="" xmlns:p14="http://schemas.microsoft.com/office/powerpoint/2010/main" val="2708072401"/>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mn-ea"/>
              </a:rPr>
              <a:t>投标人须知</a:t>
            </a:r>
            <a:endParaRPr lang="zh-CN" altLang="en-US" sz="2800" dirty="0">
              <a:solidFill>
                <a:schemeClr val="bg1"/>
              </a:solidFill>
              <a:latin typeface="+mn-ea"/>
            </a:endParaRPr>
          </a:p>
        </p:txBody>
      </p:sp>
      <p:sp>
        <p:nvSpPr>
          <p:cNvPr id="5" name="文本框 4"/>
          <p:cNvSpPr txBox="1"/>
          <p:nvPr/>
        </p:nvSpPr>
        <p:spPr>
          <a:xfrm>
            <a:off x="6156176" y="1129308"/>
            <a:ext cx="3096344"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2   </a:t>
            </a:r>
            <a:r>
              <a:rPr lang="zh-CN" altLang="en-US" sz="4000" b="1" dirty="0" smtClean="0">
                <a:solidFill>
                  <a:schemeClr val="accent1"/>
                </a:solidFill>
                <a:latin typeface="微软雅黑" panose="020B0503020204020204" pitchFamily="34" charset="-122"/>
                <a:ea typeface="微软雅黑" panose="020B0503020204020204" pitchFamily="34" charset="-122"/>
              </a:rPr>
              <a:t>第二章</a:t>
            </a:r>
            <a:endParaRPr lang="zh-CN" altLang="en-US" sz="4000" b="1" dirty="0">
              <a:solidFill>
                <a:schemeClr val="accent1"/>
              </a:solidFill>
              <a:latin typeface="Adobe Gothic Std B" panose="020B0800000000000000" pitchFamily="34" charset="-128"/>
            </a:endParaRPr>
          </a:p>
        </p:txBody>
      </p:sp>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pic>
        <p:nvPicPr>
          <p:cNvPr id="7"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8408377" y="0"/>
            <a:ext cx="680171" cy="69257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982421776"/>
      </p:ext>
    </p:extLst>
  </p:cSld>
  <p:clrMapOvr>
    <a:masterClrMapping/>
  </p:clrMapOvr>
  <mc:AlternateContent xmlns:mc="http://schemas.openxmlformats.org/markup-compatibility/2006">
    <mc:Choice xmlns=""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014C83"/>
      </a:dk2>
      <a:lt2>
        <a:srgbClr val="EEECE1"/>
      </a:lt2>
      <a:accent1>
        <a:srgbClr val="014C8D"/>
      </a:accent1>
      <a:accent2>
        <a:srgbClr val="012E57"/>
      </a:accent2>
      <a:accent3>
        <a:srgbClr val="24673E"/>
      </a:accent3>
      <a:accent4>
        <a:srgbClr val="3371A4"/>
      </a:accent4>
      <a:accent5>
        <a:srgbClr val="4BACC6"/>
      </a:accent5>
      <a:accent6>
        <a:srgbClr val="7FA6C7"/>
      </a:accent6>
      <a:hlink>
        <a:srgbClr val="0000FF"/>
      </a:hlink>
      <a:folHlink>
        <a:srgbClr val="CDDBE8"/>
      </a:folHlink>
    </a:clrScheme>
    <a:fontScheme name="微软雅黑">
      <a:majorFont>
        <a:latin typeface="Franklin Gothic Medium"/>
        <a:ea typeface="微软雅黑"/>
        <a:cs typeface=""/>
      </a:majorFont>
      <a:minorFont>
        <a:latin typeface="Franklin Gothic Medium"/>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63500" cap="flat" cmpd="sng">
          <a:solidFill>
            <a:srgbClr val="FFC000"/>
          </a:solidFill>
          <a:round/>
          <a:headEnd/>
          <a:tailEnd/>
        </a:ln>
        <a:extLst>
          <a:ext uri="{909E8E84-426E-40DD-AFC4-6F175D3DCCD1}">
            <a14:hiddenFill xmlns="" xmlns:a14="http://schemas.microsoft.com/office/drawing/2010/main">
              <a:solidFill>
                <a:srgbClr val="FFFFFF"/>
              </a:solidFill>
            </a14:hiddenFill>
          </a:ext>
        </a:extLst>
      </a:spPr>
      <a:bodyPr/>
      <a:lstStyle>
        <a:defPPr>
          <a:defRPr/>
        </a:defPPr>
      </a:lstStyle>
    </a:spDef>
    <a:txDef>
      <a:spPr/>
      <a:bodyPr/>
      <a:lstStyle>
        <a:defPPr marL="0" indent="0" algn="just">
          <a:lnSpc>
            <a:spcPct val="150000"/>
          </a:lnSpc>
          <a:spcBef>
            <a:spcPts val="0"/>
          </a:spcBef>
          <a:buNone/>
          <a:defRPr sz="2400" b="1" u="sng" dirty="0" smtClean="0">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27179</TotalTime>
  <Words>7742</Words>
  <Application>Microsoft Office PowerPoint</Application>
  <PresentationFormat>全屏显示(16:10)</PresentationFormat>
  <Paragraphs>424</Paragraphs>
  <Slides>70</Slides>
  <Notes>64</Notes>
  <HiddenSlides>0</HiddenSlides>
  <MMClips>0</MMClips>
  <ScaleCrop>false</ScaleCrop>
  <HeadingPairs>
    <vt:vector size="4" baseType="variant">
      <vt:variant>
        <vt:lpstr>主题</vt:lpstr>
      </vt:variant>
      <vt:variant>
        <vt:i4>1</vt:i4>
      </vt:variant>
      <vt:variant>
        <vt:lpstr>幻灯片标题</vt:lpstr>
      </vt:variant>
      <vt:variant>
        <vt:i4>70</vt:i4>
      </vt:variant>
    </vt:vector>
  </HeadingPairs>
  <TitlesOfParts>
    <vt:vector size="71" baseType="lpstr">
      <vt:lpstr>Office 主题​​</vt:lpstr>
      <vt:lpstr>幻灯片 1</vt:lpstr>
      <vt:lpstr>交通运输部发布通知</vt:lpstr>
      <vt:lpstr>交通运输部发布通知</vt:lpstr>
      <vt:lpstr>使用说明</vt:lpstr>
      <vt:lpstr>使用说明</vt:lpstr>
      <vt:lpstr>幻灯片 6</vt:lpstr>
      <vt:lpstr>第一章  招标公告（未进行资格预审）</vt:lpstr>
      <vt:lpstr>第一章  招标公告（未进行资格预审）</vt:lpstr>
      <vt:lpstr>幻灯片 9</vt:lpstr>
      <vt:lpstr>第二章  投标人须知</vt:lpstr>
      <vt:lpstr>第二章  投标人须知</vt:lpstr>
      <vt:lpstr>第二章  投标人须知</vt:lpstr>
      <vt:lpstr>第二章  投标人须知</vt:lpstr>
      <vt:lpstr>幻灯片 14</vt:lpstr>
      <vt:lpstr>第三章  评标办法（综合评估法）</vt:lpstr>
      <vt:lpstr>第三章  评标办法（综合评估法）</vt:lpstr>
      <vt:lpstr>幻灯片 17</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第四章  合同条款及格式——A. 通用合同条款</vt:lpstr>
      <vt:lpstr>幻灯片 66</vt:lpstr>
      <vt:lpstr>第五章  发包人要求</vt:lpstr>
      <vt:lpstr>幻灯片 68</vt:lpstr>
      <vt:lpstr>第六章  投标文件格式</vt:lpstr>
      <vt:lpstr>幻灯片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fanwq</dc:creator>
  <cp:lastModifiedBy>Windows 用户</cp:lastModifiedBy>
  <cp:revision>1209</cp:revision>
  <dcterms:created xsi:type="dcterms:W3CDTF">2011-06-03T14:53:06Z</dcterms:created>
  <dcterms:modified xsi:type="dcterms:W3CDTF">2018-05-04T00:23:37Z</dcterms:modified>
</cp:coreProperties>
</file>