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6"/>
  </p:handoutMasterIdLst>
  <p:sldIdLst>
    <p:sldId id="1108" r:id="rId3"/>
    <p:sldId id="1140" r:id="rId5"/>
    <p:sldId id="1133" r:id="rId6"/>
    <p:sldId id="1204" r:id="rId7"/>
    <p:sldId id="1205" r:id="rId8"/>
    <p:sldId id="1209" r:id="rId9"/>
    <p:sldId id="1211" r:id="rId10"/>
    <p:sldId id="1210" r:id="rId11"/>
    <p:sldId id="1072" r:id="rId12"/>
    <p:sldId id="752" r:id="rId13"/>
    <p:sldId id="1141" r:id="rId14"/>
    <p:sldId id="1203" r:id="rId15"/>
    <p:sldId id="1143" r:id="rId16"/>
    <p:sldId id="1144" r:id="rId17"/>
    <p:sldId id="1076" r:id="rId18"/>
    <p:sldId id="1145" r:id="rId19"/>
    <p:sldId id="1146" r:id="rId20"/>
    <p:sldId id="1068" r:id="rId21"/>
    <p:sldId id="696" r:id="rId22"/>
    <p:sldId id="1147" r:id="rId23"/>
    <p:sldId id="1504" r:id="rId24"/>
    <p:sldId id="1505" r:id="rId25"/>
    <p:sldId id="950" r:id="rId26"/>
    <p:sldId id="1212" r:id="rId27"/>
    <p:sldId id="951" r:id="rId28"/>
    <p:sldId id="952" r:id="rId29"/>
    <p:sldId id="954" r:id="rId30"/>
    <p:sldId id="1150" r:id="rId31"/>
    <p:sldId id="1151" r:id="rId32"/>
    <p:sldId id="1152" r:id="rId33"/>
    <p:sldId id="987" r:id="rId34"/>
    <p:sldId id="1506" r:id="rId35"/>
    <p:sldId id="1507" r:id="rId36"/>
    <p:sldId id="1508" r:id="rId37"/>
    <p:sldId id="1509" r:id="rId38"/>
    <p:sldId id="1510" r:id="rId39"/>
    <p:sldId id="1511" r:id="rId40"/>
    <p:sldId id="1265" r:id="rId41"/>
    <p:sldId id="1266" r:id="rId42"/>
    <p:sldId id="1267" r:id="rId43"/>
    <p:sldId id="1268" r:id="rId44"/>
    <p:sldId id="1153" r:id="rId45"/>
    <p:sldId id="1218" r:id="rId46"/>
    <p:sldId id="1154" r:id="rId47"/>
    <p:sldId id="1232" r:id="rId48"/>
    <p:sldId id="1219" r:id="rId49"/>
    <p:sldId id="1220" r:id="rId50"/>
    <p:sldId id="1155" r:id="rId51"/>
    <p:sldId id="1156" r:id="rId52"/>
    <p:sldId id="1157" r:id="rId53"/>
    <p:sldId id="1158" r:id="rId54"/>
    <p:sldId id="1159" r:id="rId55"/>
    <p:sldId id="1252" r:id="rId56"/>
    <p:sldId id="1254" r:id="rId57"/>
    <p:sldId id="1255" r:id="rId58"/>
    <p:sldId id="1256" r:id="rId59"/>
    <p:sldId id="1253" r:id="rId60"/>
    <p:sldId id="1356" r:id="rId61"/>
    <p:sldId id="1357" r:id="rId62"/>
    <p:sldId id="1358" r:id="rId63"/>
    <p:sldId id="1431" r:id="rId64"/>
    <p:sldId id="1160" r:id="rId65"/>
  </p:sldIdLst>
  <p:sldSz cx="12192000" cy="6858000"/>
  <p:notesSz cx="6797675" cy="987425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extLst>
      <p:ext uri="{2FDB2607-1784-4EEB-B798-7EB5836EED8A}">
        <p14:showMediaCtrls xmlns:p14="http://schemas.microsoft.com/office/powerpoint/2010/main" val="1"/>
      </p:ext>
    </p:extLst>
  </p:showPr>
  <p:clrMru>
    <a:srgbClr val="FF0000"/>
    <a:srgbClr val="1C02E0"/>
    <a:srgbClr val="12018D"/>
    <a:srgbClr val="1802BE"/>
    <a:srgbClr val="FCCCF2"/>
    <a:srgbClr val="E0A901"/>
    <a:srgbClr val="002775"/>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0721"/>
    <p:restoredTop sz="60668"/>
  </p:normalViewPr>
  <p:slideViewPr>
    <p:cSldViewPr showGuides="1">
      <p:cViewPr varScale="1">
        <p:scale>
          <a:sx n="42" d="100"/>
          <a:sy n="42" d="100"/>
        </p:scale>
        <p:origin x="1000" y="44"/>
      </p:cViewPr>
      <p:guideLst>
        <p:guide orient="horz" pos="2172"/>
        <p:guide pos="3840"/>
      </p:guideLst>
    </p:cSldViewPr>
  </p:slideViewPr>
  <p:notesTextViewPr>
    <p:cViewPr>
      <p:scale>
        <a:sx n="200" d="100"/>
        <a:sy n="200" d="100"/>
      </p:scale>
      <p:origin x="0" y="0"/>
    </p:cViewPr>
  </p:notesTextViewPr>
  <p:sorterViewPr showFormatting="0">
    <p:cViewPr>
      <p:scale>
        <a:sx n="66" d="100"/>
        <a:sy n="66" d="100"/>
      </p:scale>
      <p:origin x="0" y="1374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handoutMaster" Target="handoutMasters/handoutMaster1.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46400" cy="493713"/>
          </a:xfrm>
          <a:prstGeom prst="rect">
            <a:avLst/>
          </a:prstGeom>
        </p:spPr>
        <p:txBody>
          <a:bodyPr vert="horz" lIns="91440" tIns="45720" rIns="91440" bIns="45720" rtlCol="0"/>
          <a:lstStyle>
            <a:lvl1pPr algn="l" eaLnBrk="1" hangingPunct="1">
              <a:buFontTx/>
              <a:buNone/>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eaLnBrk="1" hangingPunct="1">
              <a:buFontTx/>
              <a:buNone/>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eaLnBrk="1" hangingPunct="1">
              <a:buFontTx/>
              <a:buNone/>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49688" y="9378950"/>
            <a:ext cx="2946400" cy="493713"/>
          </a:xfrm>
          <a:prstGeom prst="rect">
            <a:avLst/>
          </a:prstGeom>
        </p:spPr>
        <p:txBody>
          <a:bodyPr vert="horz" wrap="square" lIns="91440" tIns="45720" rIns="91440" bIns="45720" numCol="1" anchor="b" anchorCtr="0" compatLnSpc="1"/>
          <a:lstStyle>
            <a:lvl1pPr algn="r" eaLnBrk="1" hangingPunct="1">
              <a:buFontTx/>
              <a:buNone/>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56F1A59E-99EC-4038-AD17-2785B1870FA7}"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6258" name="Rectangle 2"/>
          <p:cNvSpPr>
            <a:spLocks noGrp="1" noChangeArrowheads="1"/>
          </p:cNvSpPr>
          <p:nvPr>
            <p:ph type="hdr" sz="quarter"/>
          </p:nvPr>
        </p:nvSpPr>
        <p:spPr bwMode="auto">
          <a:xfrm>
            <a:off x="0" y="0"/>
            <a:ext cx="2946400" cy="493713"/>
          </a:xfrm>
          <a:prstGeom prst="rect">
            <a:avLst/>
          </a:prstGeom>
          <a:noFill/>
          <a:ln w="9525">
            <a:noFill/>
            <a:miter lim="800000"/>
          </a:ln>
          <a:effectLst/>
        </p:spPr>
        <p:txBody>
          <a:bodyPr vert="horz" wrap="square" lIns="91440" tIns="45720" rIns="91440" bIns="45720" numCol="1" anchor="t" anchorCtr="0" compatLnSpc="1"/>
          <a:lstStyle>
            <a:lvl1pPr eaLnBrk="1" hangingPunct="1">
              <a:buFontTx/>
              <a:buNone/>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6259" name="Rectangle 3"/>
          <p:cNvSpPr>
            <a:spLocks noGrp="1" noChangeArrowheads="1"/>
          </p:cNvSpPr>
          <p:nvPr>
            <p:ph type="dt" idx="1"/>
          </p:nvPr>
        </p:nvSpPr>
        <p:spPr bwMode="auto">
          <a:xfrm>
            <a:off x="3849688" y="0"/>
            <a:ext cx="2946400" cy="493713"/>
          </a:xfrm>
          <a:prstGeom prst="rect">
            <a:avLst/>
          </a:prstGeom>
          <a:noFill/>
          <a:ln w="9525">
            <a:noFill/>
            <a:miter lim="800000"/>
          </a:ln>
          <a:effectLst/>
        </p:spPr>
        <p:txBody>
          <a:bodyPr vert="horz" wrap="square" lIns="91440" tIns="45720" rIns="91440" bIns="45720" numCol="1" anchor="t" anchorCtr="0" compatLnSpc="1"/>
          <a:lstStyle>
            <a:lvl1pPr algn="r" eaLnBrk="1" hangingPunct="1">
              <a:buFontTx/>
              <a:buNone/>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Grp="1" noRot="1" noChangeAspect="1" noTextEdit="1"/>
          </p:cNvSpPr>
          <p:nvPr>
            <p:ph type="sldImg"/>
          </p:nvPr>
        </p:nvSpPr>
        <p:spPr>
          <a:xfrm>
            <a:off x="109538" y="741363"/>
            <a:ext cx="6578600" cy="3702050"/>
          </a:xfrm>
          <a:prstGeom prst="rect">
            <a:avLst/>
          </a:prstGeom>
          <a:noFill/>
          <a:ln w="9525" cap="flat" cmpd="sng">
            <a:solidFill>
              <a:srgbClr val="000000"/>
            </a:solidFill>
            <a:prstDash val="solid"/>
            <a:miter/>
            <a:headEnd type="none" w="med" len="med"/>
            <a:tailEnd type="none" w="med" len="med"/>
          </a:ln>
        </p:spPr>
      </p:sp>
      <p:sp>
        <p:nvSpPr>
          <p:cNvPr id="96261" name="Rectangle 5"/>
          <p:cNvSpPr>
            <a:spLocks noGrp="1" noChangeArrowheads="1"/>
          </p:cNvSpPr>
          <p:nvPr>
            <p:ph type="body" sz="quarter" idx="3"/>
          </p:nvPr>
        </p:nvSpPr>
        <p:spPr bwMode="auto">
          <a:xfrm>
            <a:off x="679450" y="4691063"/>
            <a:ext cx="5438775" cy="4443413"/>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6262" name="Rectangle 6"/>
          <p:cNvSpPr>
            <a:spLocks noGrp="1" noChangeArrowheads="1"/>
          </p:cNvSpPr>
          <p:nvPr>
            <p:ph type="ftr" sz="quarter" idx="4"/>
          </p:nvPr>
        </p:nvSpPr>
        <p:spPr bwMode="auto">
          <a:xfrm>
            <a:off x="0" y="9378950"/>
            <a:ext cx="2946400" cy="493713"/>
          </a:xfrm>
          <a:prstGeom prst="rect">
            <a:avLst/>
          </a:prstGeom>
          <a:noFill/>
          <a:ln w="9525">
            <a:noFill/>
            <a:miter lim="800000"/>
          </a:ln>
          <a:effectLst/>
        </p:spPr>
        <p:txBody>
          <a:bodyPr vert="horz" wrap="square" lIns="91440" tIns="45720" rIns="91440" bIns="45720" numCol="1" anchor="b" anchorCtr="0" compatLnSpc="1"/>
          <a:lstStyle>
            <a:lvl1pPr eaLnBrk="1" hangingPunct="1">
              <a:buFontTx/>
              <a:buNone/>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6263" name="Rectangle 7"/>
          <p:cNvSpPr>
            <a:spLocks noGrp="1" noChangeArrowheads="1"/>
          </p:cNvSpPr>
          <p:nvPr>
            <p:ph type="sldNum" sz="quarter" idx="5"/>
          </p:nvPr>
        </p:nvSpPr>
        <p:spPr bwMode="auto">
          <a:xfrm>
            <a:off x="3849688" y="9378950"/>
            <a:ext cx="2946400" cy="493713"/>
          </a:xfrm>
          <a:prstGeom prst="rect">
            <a:avLst/>
          </a:prstGeom>
          <a:noFill/>
          <a:ln w="9525">
            <a:noFill/>
            <a:miter lim="800000"/>
          </a:ln>
          <a:effectLst/>
        </p:spPr>
        <p:txBody>
          <a:bodyPr vert="horz" wrap="square" lIns="91440" tIns="45720" rIns="91440" bIns="45720" numCol="1" anchor="b" anchorCtr="0" compatLnSpc="1"/>
          <a:lstStyle>
            <a:lvl1pPr algn="r" eaLnBrk="1" hangingPunct="1">
              <a:buFontTx/>
              <a:buNone/>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1027B6F8-F00B-49B6-91E1-C5FB49879F9F}"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幻灯片图像占位符 1"/>
          <p:cNvSpPr>
            <a:spLocks noGrp="1" noRot="1" noChangeAspect="1" noTextEdit="1"/>
          </p:cNvSpPr>
          <p:nvPr>
            <p:ph type="sldImg"/>
          </p:nvPr>
        </p:nvSpPr>
        <p:spPr>
          <a:ln/>
        </p:spPr>
      </p:sp>
      <p:sp>
        <p:nvSpPr>
          <p:cNvPr id="8195" name="备注占位符 2"/>
          <p:cNvSpPr>
            <a:spLocks noGrp="1"/>
          </p:cNvSpPr>
          <p:nvPr>
            <p:ph type="body"/>
          </p:nvPr>
        </p:nvSpPr>
        <p:spPr>
          <a:xfrm>
            <a:off x="679450" y="4691063"/>
            <a:ext cx="5438775" cy="4443412"/>
          </a:xfrm>
          <a:ln/>
        </p:spPr>
        <p:txBody>
          <a:bodyPr wrap="square" lIns="91440" tIns="45720" rIns="91440" bIns="45720" anchor="t"/>
          <a:p>
            <a:pPr lvl="0"/>
            <a:endParaRPr lang="en-US" altLang="zh-CN" dirty="0"/>
          </a:p>
          <a:p>
            <a:pPr lvl="0"/>
            <a:endParaRPr lang="zh-CN" altLang="en-US" dirty="0"/>
          </a:p>
        </p:txBody>
      </p:sp>
      <p:sp>
        <p:nvSpPr>
          <p:cNvPr id="819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幻灯片图像占位符 1"/>
          <p:cNvSpPr>
            <a:spLocks noGrp="1" noRot="1" noChangeAspect="1" noTextEdit="1"/>
          </p:cNvSpPr>
          <p:nvPr>
            <p:ph type="sldImg"/>
          </p:nvPr>
        </p:nvSpPr>
        <p:spPr>
          <a:ln/>
        </p:spPr>
      </p:sp>
      <p:sp>
        <p:nvSpPr>
          <p:cNvPr id="2662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2662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幻灯片图像占位符 1"/>
          <p:cNvSpPr>
            <a:spLocks noGrp="1" noRot="1" noChangeAspect="1" noTextEdit="1"/>
          </p:cNvSpPr>
          <p:nvPr>
            <p:ph type="sldImg"/>
          </p:nvPr>
        </p:nvSpPr>
        <p:spPr>
          <a:ln/>
        </p:spPr>
      </p:sp>
      <p:sp>
        <p:nvSpPr>
          <p:cNvPr id="28675" name="备注占位符 2"/>
          <p:cNvSpPr>
            <a:spLocks noGrp="1"/>
          </p:cNvSpPr>
          <p:nvPr>
            <p:ph type="body"/>
          </p:nvPr>
        </p:nvSpPr>
        <p:spPr>
          <a:xfrm>
            <a:off x="679450" y="4691063"/>
            <a:ext cx="5438775" cy="4443412"/>
          </a:xfrm>
          <a:ln/>
        </p:spPr>
        <p:txBody>
          <a:bodyPr wrap="square" lIns="91440" tIns="45720" rIns="91440" bIns="45720" anchor="t"/>
          <a:p>
            <a:pPr lvl="0"/>
            <a:r>
              <a:rPr lang="zh-CN" altLang="en-US" dirty="0"/>
              <a:t>    </a:t>
            </a:r>
            <a:endParaRPr lang="zh-CN" altLang="en-US" dirty="0"/>
          </a:p>
        </p:txBody>
      </p:sp>
      <p:sp>
        <p:nvSpPr>
          <p:cNvPr id="2867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幻灯片图像占位符 1"/>
          <p:cNvSpPr>
            <a:spLocks noGrp="1" noRot="1" noChangeAspect="1" noTextEdit="1"/>
          </p:cNvSpPr>
          <p:nvPr>
            <p:ph type="sldImg"/>
          </p:nvPr>
        </p:nvSpPr>
        <p:spPr>
          <a:ln/>
        </p:spPr>
      </p:sp>
      <p:sp>
        <p:nvSpPr>
          <p:cNvPr id="3072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3072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幻灯片图像占位符 1"/>
          <p:cNvSpPr>
            <a:spLocks noGrp="1" noRot="1" noChangeAspect="1" noTextEdit="1"/>
          </p:cNvSpPr>
          <p:nvPr>
            <p:ph type="sldImg"/>
          </p:nvPr>
        </p:nvSpPr>
        <p:spPr>
          <a:ln/>
        </p:spPr>
      </p:sp>
      <p:sp>
        <p:nvSpPr>
          <p:cNvPr id="32771"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3277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幻灯片图像占位符 1"/>
          <p:cNvSpPr>
            <a:spLocks noGrp="1" noRot="1" noChangeAspect="1" noTextEdit="1"/>
          </p:cNvSpPr>
          <p:nvPr>
            <p:ph type="sldImg"/>
          </p:nvPr>
        </p:nvSpPr>
        <p:spPr>
          <a:ln/>
        </p:spPr>
      </p:sp>
      <p:sp>
        <p:nvSpPr>
          <p:cNvPr id="34819" name="备注占位符 2"/>
          <p:cNvSpPr>
            <a:spLocks noGrp="1"/>
          </p:cNvSpPr>
          <p:nvPr>
            <p:ph type="body"/>
          </p:nvPr>
        </p:nvSpPr>
        <p:spPr>
          <a:xfrm>
            <a:off x="679450" y="4691063"/>
            <a:ext cx="5438775" cy="4443412"/>
          </a:xfrm>
          <a:ln/>
        </p:spPr>
        <p:txBody>
          <a:bodyPr wrap="square" lIns="91440" tIns="45720" rIns="91440" bIns="45720" anchor="t"/>
          <a:p>
            <a:pPr lvl="0"/>
            <a:r>
              <a:rPr lang="en-US" altLang="zh-CN" dirty="0"/>
              <a:t>    </a:t>
            </a:r>
            <a:endParaRPr lang="zh-CN" altLang="en-US" dirty="0"/>
          </a:p>
        </p:txBody>
      </p:sp>
      <p:sp>
        <p:nvSpPr>
          <p:cNvPr id="3482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幻灯片图像占位符 1"/>
          <p:cNvSpPr>
            <a:spLocks noGrp="1" noRot="1" noChangeAspect="1" noTextEdit="1"/>
          </p:cNvSpPr>
          <p:nvPr>
            <p:ph type="sldImg"/>
          </p:nvPr>
        </p:nvSpPr>
        <p:spPr>
          <a:ln/>
        </p:spPr>
      </p:sp>
      <p:sp>
        <p:nvSpPr>
          <p:cNvPr id="3686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3686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幻灯片图像占位符 1"/>
          <p:cNvSpPr>
            <a:spLocks noGrp="1" noRot="1" noChangeAspect="1" noTextEdit="1"/>
          </p:cNvSpPr>
          <p:nvPr>
            <p:ph type="sldImg"/>
          </p:nvPr>
        </p:nvSpPr>
        <p:spPr>
          <a:ln/>
        </p:spPr>
      </p:sp>
      <p:sp>
        <p:nvSpPr>
          <p:cNvPr id="38915" name="备注占位符 2"/>
          <p:cNvSpPr>
            <a:spLocks noGrp="1"/>
          </p:cNvSpPr>
          <p:nvPr>
            <p:ph type="body"/>
          </p:nvPr>
        </p:nvSpPr>
        <p:spPr>
          <a:xfrm>
            <a:off x="679450" y="4691063"/>
            <a:ext cx="5438775" cy="4443412"/>
          </a:xfrm>
          <a:ln/>
        </p:spPr>
        <p:txBody>
          <a:bodyPr wrap="square" lIns="91440" tIns="45720" rIns="91440" bIns="45720" anchor="t"/>
          <a:p>
            <a:pPr lvl="0"/>
            <a:r>
              <a:rPr lang="en-US" altLang="zh-CN" dirty="0"/>
              <a:t>   </a:t>
            </a:r>
            <a:endParaRPr lang="zh-CN" altLang="en-US" dirty="0"/>
          </a:p>
        </p:txBody>
      </p:sp>
      <p:sp>
        <p:nvSpPr>
          <p:cNvPr id="3891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幻灯片图像占位符 1"/>
          <p:cNvSpPr>
            <a:spLocks noGrp="1" noRot="1" noChangeAspect="1" noTextEdit="1"/>
          </p:cNvSpPr>
          <p:nvPr>
            <p:ph type="sldImg"/>
          </p:nvPr>
        </p:nvSpPr>
        <p:spPr>
          <a:ln/>
        </p:spPr>
      </p:sp>
      <p:sp>
        <p:nvSpPr>
          <p:cNvPr id="4096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4096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Grp="1" noRot="1" noChangeAspect="1" noTextEdit="1"/>
          </p:cNvSpPr>
          <p:nvPr>
            <p:ph type="sldImg"/>
          </p:nvPr>
        </p:nvSpPr>
        <p:spPr>
          <a:ln/>
        </p:spPr>
      </p:sp>
      <p:sp>
        <p:nvSpPr>
          <p:cNvPr id="43011" name="备注占位符 2"/>
          <p:cNvSpPr>
            <a:spLocks noGrp="1"/>
          </p:cNvSpPr>
          <p:nvPr>
            <p:ph type="body"/>
          </p:nvPr>
        </p:nvSpPr>
        <p:spPr>
          <a:xfrm>
            <a:off x="679450" y="4691063"/>
            <a:ext cx="5438775" cy="4443412"/>
          </a:xfrm>
          <a:ln/>
        </p:spPr>
        <p:txBody>
          <a:bodyPr wrap="square" lIns="91440" tIns="45720" rIns="91440" bIns="45720" anchor="t"/>
          <a:p>
            <a:pPr lvl="0"/>
            <a:r>
              <a:rPr lang="en-US" altLang="zh-CN" dirty="0"/>
              <a:t> </a:t>
            </a:r>
            <a:endParaRPr lang="zh-CN" altLang="en-US" dirty="0"/>
          </a:p>
        </p:txBody>
      </p:sp>
      <p:sp>
        <p:nvSpPr>
          <p:cNvPr id="4301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幻灯片图像占位符 1"/>
          <p:cNvSpPr>
            <a:spLocks noGrp="1" noRot="1" noChangeAspect="1" noTextEdit="1"/>
          </p:cNvSpPr>
          <p:nvPr>
            <p:ph type="sldImg"/>
          </p:nvPr>
        </p:nvSpPr>
        <p:spPr>
          <a:ln/>
        </p:spPr>
      </p:sp>
      <p:sp>
        <p:nvSpPr>
          <p:cNvPr id="45059"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4506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幻灯片图像占位符 1"/>
          <p:cNvSpPr>
            <a:spLocks noGrp="1" noRot="1" noChangeAspect="1" noTextEdit="1"/>
          </p:cNvSpPr>
          <p:nvPr>
            <p:ph type="sldImg"/>
          </p:nvPr>
        </p:nvSpPr>
        <p:spPr>
          <a:ln/>
        </p:spPr>
      </p:sp>
      <p:sp>
        <p:nvSpPr>
          <p:cNvPr id="1024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sz="700" dirty="0"/>
          </a:p>
        </p:txBody>
      </p:sp>
      <p:sp>
        <p:nvSpPr>
          <p:cNvPr id="1024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幻灯片图像占位符 1"/>
          <p:cNvSpPr>
            <a:spLocks noGrp="1" noRot="1" noChangeAspect="1" noTextEdit="1"/>
          </p:cNvSpPr>
          <p:nvPr>
            <p:ph type="sldImg"/>
          </p:nvPr>
        </p:nvSpPr>
        <p:spPr>
          <a:ln/>
        </p:spPr>
      </p:sp>
      <p:sp>
        <p:nvSpPr>
          <p:cNvPr id="4710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4710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幻灯片图像占位符 1"/>
          <p:cNvSpPr>
            <a:spLocks noGrp="1" noRot="1" noChangeAspect="1" noTextEdit="1"/>
          </p:cNvSpPr>
          <p:nvPr>
            <p:ph type="sldImg"/>
          </p:nvPr>
        </p:nvSpPr>
        <p:spPr>
          <a:ln/>
        </p:spPr>
      </p:sp>
      <p:sp>
        <p:nvSpPr>
          <p:cNvPr id="49155"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4915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幻灯片图像占位符 1"/>
          <p:cNvSpPr>
            <a:spLocks noGrp="1" noRot="1" noChangeAspect="1" noTextEdit="1"/>
          </p:cNvSpPr>
          <p:nvPr>
            <p:ph type="sldImg"/>
          </p:nvPr>
        </p:nvSpPr>
        <p:spPr>
          <a:ln/>
        </p:spPr>
      </p:sp>
      <p:sp>
        <p:nvSpPr>
          <p:cNvPr id="5120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5120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5325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幻灯片图像占位符 1"/>
          <p:cNvSpPr>
            <a:spLocks noGrp="1" noRot="1" noChangeAspect="1" noTextEdit="1"/>
          </p:cNvSpPr>
          <p:nvPr>
            <p:ph type="sldImg"/>
          </p:nvPr>
        </p:nvSpPr>
        <p:spPr>
          <a:ln/>
        </p:spPr>
      </p:sp>
      <p:sp>
        <p:nvSpPr>
          <p:cNvPr id="55299"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5530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幻灯片图像占位符 1"/>
          <p:cNvSpPr>
            <a:spLocks noGrp="1" noRot="1" noChangeAspect="1" noTextEdit="1"/>
          </p:cNvSpPr>
          <p:nvPr>
            <p:ph type="sldImg"/>
          </p:nvPr>
        </p:nvSpPr>
        <p:spPr>
          <a:ln/>
        </p:spPr>
      </p:sp>
      <p:sp>
        <p:nvSpPr>
          <p:cNvPr id="5734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5734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幻灯片图像占位符 1"/>
          <p:cNvSpPr>
            <a:spLocks noGrp="1" noRot="1" noChangeAspect="1" noTextEdit="1"/>
          </p:cNvSpPr>
          <p:nvPr>
            <p:ph type="sldImg"/>
          </p:nvPr>
        </p:nvSpPr>
        <p:spPr>
          <a:ln/>
        </p:spPr>
      </p:sp>
      <p:sp>
        <p:nvSpPr>
          <p:cNvPr id="59395" name="备注占位符 2"/>
          <p:cNvSpPr>
            <a:spLocks noGrp="1"/>
          </p:cNvSpPr>
          <p:nvPr>
            <p:ph type="body"/>
          </p:nvPr>
        </p:nvSpPr>
        <p:spPr>
          <a:xfrm>
            <a:off x="679450" y="4691063"/>
            <a:ext cx="5438775" cy="4443412"/>
          </a:xfrm>
          <a:ln/>
        </p:spPr>
        <p:txBody>
          <a:bodyPr wrap="square" lIns="91440" tIns="45720" rIns="91440" bIns="45720" anchor="t"/>
          <a:p>
            <a:pPr lvl="0"/>
            <a:r>
              <a:rPr lang="zh-CN" altLang="en-US" dirty="0"/>
              <a:t>    </a:t>
            </a:r>
            <a:endParaRPr lang="zh-CN" altLang="en-US" dirty="0"/>
          </a:p>
        </p:txBody>
      </p:sp>
      <p:sp>
        <p:nvSpPr>
          <p:cNvPr id="5939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幻灯片图像占位符 1"/>
          <p:cNvSpPr>
            <a:spLocks noGrp="1" noRot="1" noChangeAspect="1" noTextEdit="1"/>
          </p:cNvSpPr>
          <p:nvPr>
            <p:ph type="sldImg"/>
          </p:nvPr>
        </p:nvSpPr>
        <p:spPr>
          <a:ln/>
        </p:spPr>
      </p:sp>
      <p:sp>
        <p:nvSpPr>
          <p:cNvPr id="6144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6144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幻灯片图像占位符 1"/>
          <p:cNvSpPr>
            <a:spLocks noGrp="1" noRot="1" noChangeAspect="1" noTextEdit="1"/>
          </p:cNvSpPr>
          <p:nvPr>
            <p:ph type="sldImg"/>
          </p:nvPr>
        </p:nvSpPr>
        <p:spPr>
          <a:ln/>
        </p:spPr>
      </p:sp>
      <p:sp>
        <p:nvSpPr>
          <p:cNvPr id="63491" name="备注占位符 2"/>
          <p:cNvSpPr>
            <a:spLocks noGrp="1"/>
          </p:cNvSpPr>
          <p:nvPr>
            <p:ph type="body"/>
          </p:nvPr>
        </p:nvSpPr>
        <p:spPr>
          <a:xfrm>
            <a:off x="679450" y="4691063"/>
            <a:ext cx="5438775" cy="4443412"/>
          </a:xfrm>
          <a:ln/>
        </p:spPr>
        <p:txBody>
          <a:bodyPr wrap="square" lIns="91440" tIns="45720" rIns="91440" bIns="45720" anchor="t"/>
          <a:p>
            <a:pPr lvl="0"/>
            <a:r>
              <a:rPr lang="en-US" altLang="zh-CN" dirty="0"/>
              <a:t>    </a:t>
            </a:r>
            <a:endParaRPr lang="zh-CN" altLang="en-US" dirty="0"/>
          </a:p>
        </p:txBody>
      </p:sp>
      <p:sp>
        <p:nvSpPr>
          <p:cNvPr id="6349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幻灯片图像占位符 1"/>
          <p:cNvSpPr>
            <a:spLocks noGrp="1" noRot="1" noChangeAspect="1" noTextEdit="1"/>
          </p:cNvSpPr>
          <p:nvPr>
            <p:ph type="sldImg"/>
          </p:nvPr>
        </p:nvSpPr>
        <p:spPr>
          <a:ln/>
        </p:spPr>
      </p:sp>
      <p:sp>
        <p:nvSpPr>
          <p:cNvPr id="65539"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6554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幻灯片图像占位符 1"/>
          <p:cNvSpPr>
            <a:spLocks noGrp="1" noRot="1" noChangeAspect="1" noTextEdit="1"/>
          </p:cNvSpPr>
          <p:nvPr>
            <p:ph type="sldImg"/>
          </p:nvPr>
        </p:nvSpPr>
        <p:spPr>
          <a:ln/>
        </p:spPr>
      </p:sp>
      <p:sp>
        <p:nvSpPr>
          <p:cNvPr id="12291" name="备注占位符 2"/>
          <p:cNvSpPr>
            <a:spLocks noGrp="1"/>
          </p:cNvSpPr>
          <p:nvPr>
            <p:ph type="body"/>
          </p:nvPr>
        </p:nvSpPr>
        <p:spPr>
          <a:xfrm>
            <a:off x="679450" y="4691063"/>
            <a:ext cx="5438775" cy="4443412"/>
          </a:xfrm>
          <a:ln/>
        </p:spPr>
        <p:txBody>
          <a:bodyPr wrap="square" lIns="91440" tIns="45720" rIns="91440" bIns="45720" anchor="t"/>
          <a:p>
            <a:pPr lvl="0"/>
            <a:endParaRPr lang="en-US" altLang="zh-CN" dirty="0"/>
          </a:p>
        </p:txBody>
      </p:sp>
      <p:sp>
        <p:nvSpPr>
          <p:cNvPr id="1229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幻灯片图像占位符 1"/>
          <p:cNvSpPr>
            <a:spLocks noGrp="1" noRot="1" noChangeAspect="1" noTextEdit="1"/>
          </p:cNvSpPr>
          <p:nvPr>
            <p:ph type="sldImg"/>
          </p:nvPr>
        </p:nvSpPr>
        <p:spPr>
          <a:ln/>
        </p:spPr>
      </p:sp>
      <p:sp>
        <p:nvSpPr>
          <p:cNvPr id="6758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zh-CN" dirty="0"/>
          </a:p>
        </p:txBody>
      </p:sp>
      <p:sp>
        <p:nvSpPr>
          <p:cNvPr id="6758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a:ln/>
        </p:spPr>
      </p:sp>
      <p:sp>
        <p:nvSpPr>
          <p:cNvPr id="69635"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6963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a:ln/>
        </p:spPr>
      </p:sp>
      <p:sp>
        <p:nvSpPr>
          <p:cNvPr id="72707" name="备注占位符 2"/>
          <p:cNvSpPr>
            <a:spLocks noGrp="1"/>
          </p:cNvSpPr>
          <p:nvPr>
            <p:ph type="body" idx="1"/>
          </p:nvPr>
        </p:nvSpPr>
        <p:spPr>
          <a:xfrm>
            <a:off x="679450" y="4691063"/>
            <a:ext cx="5438775" cy="4443412"/>
          </a:xfrm>
          <a:ln/>
        </p:spPr>
        <p:txBody>
          <a:bodyPr wrap="square" lIns="91440" tIns="45720" rIns="91440" bIns="45720" anchor="t"/>
          <a:p>
            <a:pPr lvl="0"/>
            <a:endParaRPr lang="zh-CN" altLang="en-US" dirty="0"/>
          </a:p>
        </p:txBody>
      </p:sp>
      <p:sp>
        <p:nvSpPr>
          <p:cNvPr id="7270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fld id="{9A0DB2DC-4C9A-4742-B13C-FB6460FD3503}" type="slidenum">
              <a:rPr lang="en-US" altLang="zh-CN" sz="1200" dirty="0"/>
            </a:fld>
            <a:endParaRPr lang="en-US" altLang="zh-CN"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a:ln/>
        </p:spPr>
      </p:sp>
      <p:sp>
        <p:nvSpPr>
          <p:cNvPr id="74755" name="备注占位符 2"/>
          <p:cNvSpPr>
            <a:spLocks noGrp="1"/>
          </p:cNvSpPr>
          <p:nvPr>
            <p:ph type="body" idx="1"/>
          </p:nvPr>
        </p:nvSpPr>
        <p:spPr>
          <a:xfrm>
            <a:off x="679450" y="4691063"/>
            <a:ext cx="5438775" cy="4443412"/>
          </a:xfrm>
          <a:ln/>
        </p:spPr>
        <p:txBody>
          <a:bodyPr wrap="square" lIns="91440" tIns="45720" rIns="91440" bIns="45720" anchor="t"/>
          <a:p>
            <a:pPr lvl="0"/>
            <a:endParaRPr lang="zh-CN" altLang="en-US" dirty="0"/>
          </a:p>
        </p:txBody>
      </p:sp>
      <p:sp>
        <p:nvSpPr>
          <p:cNvPr id="7475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fld id="{9A0DB2DC-4C9A-4742-B13C-FB6460FD3503}" type="slidenum">
              <a:rPr lang="en-US" altLang="zh-CN" sz="1200" dirty="0"/>
            </a:fld>
            <a:endParaRPr lang="en-US" altLang="zh-CN"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idx="1"/>
          </p:nvPr>
        </p:nvSpPr>
        <p:spPr>
          <a:xfrm>
            <a:off x="679450" y="4691063"/>
            <a:ext cx="5438775" cy="4443412"/>
          </a:xfrm>
          <a:ln/>
        </p:spPr>
        <p:txBody>
          <a:bodyPr wrap="square" lIns="91440" tIns="45720" rIns="91440" bIns="45720" anchor="t"/>
          <a:p>
            <a:pPr lvl="0"/>
            <a:endParaRPr lang="zh-CN" altLang="en-US" dirty="0"/>
          </a:p>
        </p:txBody>
      </p:sp>
      <p:sp>
        <p:nvSpPr>
          <p:cNvPr id="7885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fld id="{9A0DB2DC-4C9A-4742-B13C-FB6460FD3503}" type="slidenum">
              <a:rPr lang="en-US" altLang="zh-CN" sz="1200" dirty="0"/>
            </a:fld>
            <a:endParaRPr lang="en-US" altLang="zh-CN"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幻灯片图像占位符 1"/>
          <p:cNvSpPr>
            <a:spLocks noGrp="1" noRot="1" noChangeAspect="1" noTextEdit="1"/>
          </p:cNvSpPr>
          <p:nvPr>
            <p:ph type="sldImg"/>
          </p:nvPr>
        </p:nvSpPr>
        <p:spPr>
          <a:ln/>
        </p:spPr>
      </p:sp>
      <p:sp>
        <p:nvSpPr>
          <p:cNvPr id="80899"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8090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幻灯片图像占位符 1"/>
          <p:cNvSpPr>
            <a:spLocks noGrp="1" noRot="1" noChangeAspect="1" noTextEdit="1"/>
          </p:cNvSpPr>
          <p:nvPr>
            <p:ph type="sldImg"/>
          </p:nvPr>
        </p:nvSpPr>
        <p:spPr>
          <a:ln/>
        </p:spPr>
      </p:sp>
      <p:sp>
        <p:nvSpPr>
          <p:cNvPr id="8294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8294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幻灯片图像占位符 1"/>
          <p:cNvSpPr>
            <a:spLocks noGrp="1" noRot="1" noChangeAspect="1" noTextEdit="1"/>
          </p:cNvSpPr>
          <p:nvPr>
            <p:ph type="sldImg"/>
          </p:nvPr>
        </p:nvSpPr>
        <p:spPr>
          <a:ln/>
        </p:spPr>
      </p:sp>
      <p:sp>
        <p:nvSpPr>
          <p:cNvPr id="84995"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8499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幻灯片图像占位符 1"/>
          <p:cNvSpPr>
            <a:spLocks noGrp="1" noRot="1" noChangeAspect="1" noTextEdit="1"/>
          </p:cNvSpPr>
          <p:nvPr>
            <p:ph type="sldImg"/>
          </p:nvPr>
        </p:nvSpPr>
        <p:spPr>
          <a:ln/>
        </p:spPr>
      </p:sp>
      <p:sp>
        <p:nvSpPr>
          <p:cNvPr id="8704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8704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幻灯片图像占位符 1"/>
          <p:cNvSpPr>
            <a:spLocks noGrp="1" noRot="1" noChangeAspect="1" noTextEdit="1"/>
          </p:cNvSpPr>
          <p:nvPr>
            <p:ph type="sldImg"/>
          </p:nvPr>
        </p:nvSpPr>
        <p:spPr>
          <a:ln/>
        </p:spPr>
      </p:sp>
      <p:sp>
        <p:nvSpPr>
          <p:cNvPr id="89091"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8909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幻灯片图像占位符 1"/>
          <p:cNvSpPr>
            <a:spLocks noGrp="1" noRot="1" noChangeAspect="1" noTextEdit="1"/>
          </p:cNvSpPr>
          <p:nvPr>
            <p:ph type="sldImg"/>
          </p:nvPr>
        </p:nvSpPr>
        <p:spPr>
          <a:ln/>
        </p:spPr>
      </p:sp>
      <p:sp>
        <p:nvSpPr>
          <p:cNvPr id="14339"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434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幻灯片图像占位符 1"/>
          <p:cNvSpPr>
            <a:spLocks noGrp="1" noRot="1" noChangeAspect="1" noTextEdit="1"/>
          </p:cNvSpPr>
          <p:nvPr>
            <p:ph type="sldImg"/>
          </p:nvPr>
        </p:nvSpPr>
        <p:spPr>
          <a:ln/>
        </p:spPr>
      </p:sp>
      <p:sp>
        <p:nvSpPr>
          <p:cNvPr id="91139" name="备注占位符 2"/>
          <p:cNvSpPr>
            <a:spLocks noGrp="1"/>
          </p:cNvSpPr>
          <p:nvPr>
            <p:ph type="body" idx="1"/>
          </p:nvPr>
        </p:nvSpPr>
        <p:spPr>
          <a:xfrm>
            <a:off x="679450" y="4691063"/>
            <a:ext cx="5438775" cy="4443412"/>
          </a:xfrm>
          <a:ln/>
        </p:spPr>
        <p:txBody>
          <a:bodyPr wrap="square" lIns="91440" tIns="45720" rIns="91440" bIns="45720" anchor="t"/>
          <a:p>
            <a:pPr lvl="0"/>
            <a:endParaRPr lang="zh-CN" altLang="en-US" dirty="0"/>
          </a:p>
        </p:txBody>
      </p:sp>
      <p:sp>
        <p:nvSpPr>
          <p:cNvPr id="9114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幻灯片图像占位符 1"/>
          <p:cNvSpPr>
            <a:spLocks noGrp="1" noRot="1" noChangeAspect="1" noTextEdit="1"/>
          </p:cNvSpPr>
          <p:nvPr>
            <p:ph type="sldImg"/>
          </p:nvPr>
        </p:nvSpPr>
        <p:spPr>
          <a:ln/>
        </p:spPr>
      </p:sp>
      <p:sp>
        <p:nvSpPr>
          <p:cNvPr id="9318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9318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幻灯片图像占位符 1"/>
          <p:cNvSpPr>
            <a:spLocks noGrp="1" noRot="1" noChangeAspect="1" noTextEdit="1"/>
          </p:cNvSpPr>
          <p:nvPr>
            <p:ph type="sldImg"/>
          </p:nvPr>
        </p:nvSpPr>
        <p:spPr>
          <a:ln/>
        </p:spPr>
      </p:sp>
      <p:sp>
        <p:nvSpPr>
          <p:cNvPr id="95235"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9523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幻灯片图像占位符 1"/>
          <p:cNvSpPr>
            <a:spLocks noGrp="1" noRot="1" noChangeAspect="1" noTextEdit="1"/>
          </p:cNvSpPr>
          <p:nvPr>
            <p:ph type="sldImg"/>
          </p:nvPr>
        </p:nvSpPr>
        <p:spPr>
          <a:ln/>
        </p:spPr>
      </p:sp>
      <p:sp>
        <p:nvSpPr>
          <p:cNvPr id="9728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9728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a:ln/>
        </p:spPr>
      </p:sp>
      <p:sp>
        <p:nvSpPr>
          <p:cNvPr id="99331"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9933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8" name="幻灯片图像占位符 1"/>
          <p:cNvSpPr>
            <a:spLocks noGrp="1" noRot="1" noChangeAspect="1" noTextEdit="1"/>
          </p:cNvSpPr>
          <p:nvPr>
            <p:ph type="sldImg"/>
          </p:nvPr>
        </p:nvSpPr>
        <p:spPr>
          <a:ln/>
        </p:spPr>
      </p:sp>
      <p:sp>
        <p:nvSpPr>
          <p:cNvPr id="101379"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0138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幻灯片图像占位符 1"/>
          <p:cNvSpPr>
            <a:spLocks noGrp="1" noRot="1" noChangeAspect="1" noTextEdit="1"/>
          </p:cNvSpPr>
          <p:nvPr>
            <p:ph type="sldImg"/>
          </p:nvPr>
        </p:nvSpPr>
        <p:spPr>
          <a:ln/>
        </p:spPr>
      </p:sp>
      <p:sp>
        <p:nvSpPr>
          <p:cNvPr id="10342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0342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a:ln/>
        </p:spPr>
      </p:sp>
      <p:sp>
        <p:nvSpPr>
          <p:cNvPr id="105475"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0547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2" name="幻灯片图像占位符 1"/>
          <p:cNvSpPr>
            <a:spLocks noGrp="1" noRot="1" noChangeAspect="1" noTextEdit="1"/>
          </p:cNvSpPr>
          <p:nvPr>
            <p:ph type="sldImg"/>
          </p:nvPr>
        </p:nvSpPr>
        <p:spPr>
          <a:ln/>
        </p:spPr>
      </p:sp>
      <p:sp>
        <p:nvSpPr>
          <p:cNvPr id="10752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0752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幻灯片图像占位符 1"/>
          <p:cNvSpPr>
            <a:spLocks noGrp="1" noRot="1" noChangeAspect="1" noTextEdit="1"/>
          </p:cNvSpPr>
          <p:nvPr>
            <p:ph type="sldImg"/>
          </p:nvPr>
        </p:nvSpPr>
        <p:spPr>
          <a:ln/>
        </p:spPr>
      </p:sp>
      <p:sp>
        <p:nvSpPr>
          <p:cNvPr id="109571"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0957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幻灯片图像占位符 1"/>
          <p:cNvSpPr>
            <a:spLocks noGrp="1" noRot="1" noChangeAspect="1" noTextEdit="1"/>
          </p:cNvSpPr>
          <p:nvPr>
            <p:ph type="sldImg"/>
          </p:nvPr>
        </p:nvSpPr>
        <p:spPr>
          <a:ln/>
        </p:spPr>
      </p:sp>
      <p:sp>
        <p:nvSpPr>
          <p:cNvPr id="1638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638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8" name="幻灯片图像占位符 1"/>
          <p:cNvSpPr>
            <a:spLocks noGrp="1" noRot="1" noChangeAspect="1" noTextEdit="1"/>
          </p:cNvSpPr>
          <p:nvPr>
            <p:ph type="sldImg"/>
          </p:nvPr>
        </p:nvSpPr>
        <p:spPr>
          <a:ln/>
        </p:spPr>
      </p:sp>
      <p:sp>
        <p:nvSpPr>
          <p:cNvPr id="111619"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1162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a:ln/>
        </p:spPr>
      </p:sp>
      <p:sp>
        <p:nvSpPr>
          <p:cNvPr id="11366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1366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幻灯片图像占位符 1"/>
          <p:cNvSpPr>
            <a:spLocks noGrp="1" noRot="1" noChangeAspect="1" noTextEdit="1"/>
          </p:cNvSpPr>
          <p:nvPr>
            <p:ph type="sldImg"/>
          </p:nvPr>
        </p:nvSpPr>
        <p:spPr>
          <a:ln/>
        </p:spPr>
      </p:sp>
      <p:sp>
        <p:nvSpPr>
          <p:cNvPr id="115715"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1571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幻灯片图像占位符 1"/>
          <p:cNvSpPr>
            <a:spLocks noGrp="1" noRot="1" noChangeAspect="1" noTextEdit="1"/>
          </p:cNvSpPr>
          <p:nvPr>
            <p:ph type="sldImg"/>
          </p:nvPr>
        </p:nvSpPr>
        <p:spPr>
          <a:ln/>
        </p:spPr>
      </p:sp>
      <p:sp>
        <p:nvSpPr>
          <p:cNvPr id="11776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1776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10" name="幻灯片图像占位符 1"/>
          <p:cNvSpPr>
            <a:spLocks noGrp="1" noRot="1" noChangeAspect="1" noTextEdit="1"/>
          </p:cNvSpPr>
          <p:nvPr>
            <p:ph type="sldImg"/>
          </p:nvPr>
        </p:nvSpPr>
        <p:spPr>
          <a:ln/>
        </p:spPr>
      </p:sp>
      <p:sp>
        <p:nvSpPr>
          <p:cNvPr id="119811"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1981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8" name="幻灯片图像占位符 1"/>
          <p:cNvSpPr>
            <a:spLocks noGrp="1" noRot="1" noChangeAspect="1" noTextEdit="1"/>
          </p:cNvSpPr>
          <p:nvPr>
            <p:ph type="sldImg"/>
          </p:nvPr>
        </p:nvSpPr>
        <p:spPr>
          <a:ln/>
        </p:spPr>
      </p:sp>
      <p:sp>
        <p:nvSpPr>
          <p:cNvPr id="121859"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2186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6" name="幻灯片图像占位符 1"/>
          <p:cNvSpPr>
            <a:spLocks noGrp="1" noRot="1" noChangeAspect="1" noTextEdit="1"/>
          </p:cNvSpPr>
          <p:nvPr>
            <p:ph type="sldImg"/>
          </p:nvPr>
        </p:nvSpPr>
        <p:spPr>
          <a:ln/>
        </p:spPr>
      </p:sp>
      <p:sp>
        <p:nvSpPr>
          <p:cNvPr id="123907"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23908"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4" name="幻灯片图像占位符 1"/>
          <p:cNvSpPr>
            <a:spLocks noGrp="1" noRot="1" noChangeAspect="1" noTextEdit="1"/>
          </p:cNvSpPr>
          <p:nvPr>
            <p:ph type="sldImg"/>
          </p:nvPr>
        </p:nvSpPr>
        <p:spPr>
          <a:ln/>
        </p:spPr>
      </p:sp>
      <p:sp>
        <p:nvSpPr>
          <p:cNvPr id="125955"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2595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2" name="幻灯片图像占位符 1"/>
          <p:cNvSpPr>
            <a:spLocks noGrp="1" noRot="1" noChangeAspect="1" noTextEdit="1"/>
          </p:cNvSpPr>
          <p:nvPr>
            <p:ph type="sldImg"/>
          </p:nvPr>
        </p:nvSpPr>
        <p:spPr>
          <a:ln/>
        </p:spPr>
      </p:sp>
      <p:sp>
        <p:nvSpPr>
          <p:cNvPr id="128003"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2800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0050" name="幻灯片图像占位符 1"/>
          <p:cNvSpPr>
            <a:spLocks noGrp="1" noRot="1" noChangeAspect="1" noTextEdit="1"/>
          </p:cNvSpPr>
          <p:nvPr>
            <p:ph type="sldImg"/>
          </p:nvPr>
        </p:nvSpPr>
        <p:spPr>
          <a:ln/>
        </p:spPr>
      </p:sp>
      <p:sp>
        <p:nvSpPr>
          <p:cNvPr id="130051"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13005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幻灯片图像占位符 1"/>
          <p:cNvSpPr>
            <a:spLocks noGrp="1" noRot="1" noChangeAspect="1" noTextEdit="1"/>
          </p:cNvSpPr>
          <p:nvPr>
            <p:ph type="sldImg"/>
          </p:nvPr>
        </p:nvSpPr>
        <p:spPr>
          <a:ln/>
        </p:spPr>
      </p:sp>
      <p:sp>
        <p:nvSpPr>
          <p:cNvPr id="18435" name="备注占位符 2"/>
          <p:cNvSpPr>
            <a:spLocks noGrp="1"/>
          </p:cNvSpPr>
          <p:nvPr>
            <p:ph type="body"/>
          </p:nvPr>
        </p:nvSpPr>
        <p:spPr>
          <a:xfrm>
            <a:off x="679450" y="4691063"/>
            <a:ext cx="5438775" cy="4443412"/>
          </a:xfrm>
          <a:ln/>
        </p:spPr>
        <p:txBody>
          <a:bodyPr wrap="square" lIns="91440" tIns="45720" rIns="91440" bIns="45720" anchor="t"/>
          <a:p>
            <a:pPr lvl="0"/>
            <a:r>
              <a:rPr lang="en-US" altLang="zh-CN" dirty="0"/>
              <a:t>    </a:t>
            </a:r>
            <a:endParaRPr lang="zh-CN" altLang="en-US" dirty="0"/>
          </a:p>
        </p:txBody>
      </p:sp>
      <p:sp>
        <p:nvSpPr>
          <p:cNvPr id="18436"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幻灯片图像占位符 1"/>
          <p:cNvSpPr>
            <a:spLocks noGrp="1" noRot="1" noChangeAspect="1" noTextEdit="1"/>
          </p:cNvSpPr>
          <p:nvPr>
            <p:ph type="sldImg"/>
          </p:nvPr>
        </p:nvSpPr>
        <p:spPr>
          <a:ln/>
        </p:spPr>
      </p:sp>
      <p:sp>
        <p:nvSpPr>
          <p:cNvPr id="20483" name="备注占位符 2"/>
          <p:cNvSpPr>
            <a:spLocks noGrp="1"/>
          </p:cNvSpPr>
          <p:nvPr>
            <p:ph type="body"/>
          </p:nvPr>
        </p:nvSpPr>
        <p:spPr>
          <a:xfrm>
            <a:off x="679450" y="4691063"/>
            <a:ext cx="5438775" cy="4443412"/>
          </a:xfrm>
          <a:ln/>
        </p:spPr>
        <p:txBody>
          <a:bodyPr wrap="square" lIns="91440" tIns="45720" rIns="91440" bIns="45720" anchor="t"/>
          <a:p>
            <a:pPr lvl="0"/>
            <a:r>
              <a:rPr lang="en-US" altLang="zh-CN" dirty="0"/>
              <a:t>    </a:t>
            </a:r>
            <a:endParaRPr lang="zh-CN" altLang="en-US" dirty="0"/>
          </a:p>
        </p:txBody>
      </p:sp>
      <p:sp>
        <p:nvSpPr>
          <p:cNvPr id="20484"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幻灯片图像占位符 1"/>
          <p:cNvSpPr>
            <a:spLocks noGrp="1" noRot="1" noChangeAspect="1" noTextEdit="1"/>
          </p:cNvSpPr>
          <p:nvPr>
            <p:ph type="sldImg"/>
          </p:nvPr>
        </p:nvSpPr>
        <p:spPr>
          <a:ln/>
        </p:spPr>
      </p:sp>
      <p:sp>
        <p:nvSpPr>
          <p:cNvPr id="22531" name="备注占位符 2"/>
          <p:cNvSpPr>
            <a:spLocks noGrp="1"/>
          </p:cNvSpPr>
          <p:nvPr>
            <p:ph type="body"/>
          </p:nvPr>
        </p:nvSpPr>
        <p:spPr>
          <a:xfrm>
            <a:off x="679450" y="4691063"/>
            <a:ext cx="5438775" cy="4443412"/>
          </a:xfrm>
          <a:ln/>
        </p:spPr>
        <p:txBody>
          <a:bodyPr wrap="square" lIns="91440" tIns="45720" rIns="91440" bIns="45720" anchor="t"/>
          <a:p>
            <a:pPr lvl="0"/>
            <a:endParaRPr lang="zh-CN" altLang="en-US" dirty="0"/>
          </a:p>
        </p:txBody>
      </p:sp>
      <p:sp>
        <p:nvSpPr>
          <p:cNvPr id="22532"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幻灯片图像占位符 1"/>
          <p:cNvSpPr>
            <a:spLocks noGrp="1" noRot="1" noChangeAspect="1" noTextEdit="1"/>
          </p:cNvSpPr>
          <p:nvPr>
            <p:ph type="sldImg"/>
          </p:nvPr>
        </p:nvSpPr>
        <p:spPr>
          <a:ln/>
        </p:spPr>
      </p:sp>
      <p:sp>
        <p:nvSpPr>
          <p:cNvPr id="24579" name="备注占位符 2"/>
          <p:cNvSpPr>
            <a:spLocks noGrp="1"/>
          </p:cNvSpPr>
          <p:nvPr>
            <p:ph type="body"/>
          </p:nvPr>
        </p:nvSpPr>
        <p:spPr>
          <a:xfrm>
            <a:off x="679450" y="4691063"/>
            <a:ext cx="5438775" cy="4443412"/>
          </a:xfrm>
          <a:ln/>
        </p:spPr>
        <p:txBody>
          <a:bodyPr wrap="square" lIns="91440" tIns="45720" rIns="91440" bIns="45720" anchor="t"/>
          <a:p>
            <a:pPr lvl="0"/>
            <a:r>
              <a:rPr lang="zh-CN" altLang="en-US" dirty="0"/>
              <a:t>    </a:t>
            </a:r>
            <a:endParaRPr lang="zh-CN" altLang="en-US" dirty="0"/>
          </a:p>
        </p:txBody>
      </p:sp>
      <p:sp>
        <p:nvSpPr>
          <p:cNvPr id="24580" name="灯片编号占位符 3"/>
          <p:cNvSpPr txBox="1">
            <a:spLocks noGrp="1"/>
          </p:cNvSpPr>
          <p:nvPr>
            <p:ph type="sldNum" sz="quarter"/>
          </p:nvPr>
        </p:nvSpPr>
        <p:spPr>
          <a:xfrm>
            <a:off x="3849688" y="9378950"/>
            <a:ext cx="2946400" cy="493713"/>
          </a:xfrm>
          <a:prstGeom prst="rect">
            <a:avLst/>
          </a:prstGeom>
          <a:noFill/>
          <a:ln w="9525">
            <a:noFill/>
          </a:ln>
        </p:spPr>
        <p:txBody>
          <a:bodyPr anchor="b"/>
          <a:p>
            <a:pPr lvl="0" algn="r" eaLnBrk="1" hangingPunct="1">
              <a:buChar char="•"/>
            </a:pPr>
            <a:fld id="{9A0DB2DC-4C9A-4742-B13C-FB6460FD3503}" type="slidenum">
              <a:rPr lang="en-US" altLang="zh-CN" sz="1200" dirty="0"/>
            </a:fld>
            <a:endParaRPr lang="en-US" altLang="zh-CN"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rotWithShape="0">
          <a:gsLst>
            <a:gs pos="0">
              <a:srgbClr val="0070C0"/>
            </a:gs>
            <a:gs pos="100000">
              <a:srgbClr val="002775"/>
            </a:gs>
          </a:gsLst>
          <a:path path="rect">
            <a:fillToRect l="100000" t="100000"/>
          </a:path>
          <a:tileRect/>
        </a:gradFill>
        <a:effectLst/>
      </p:bgPr>
    </p:bg>
    <p:spTree>
      <p:nvGrpSpPr>
        <p:cNvPr id="1" name=""/>
        <p:cNvGrpSpPr/>
        <p:nvPr/>
      </p:nvGrpSpPr>
      <p:grpSpPr>
        <a:xfrm>
          <a:off x="0" y="0"/>
          <a:ext cx="0" cy="0"/>
          <a:chOff x="0" y="0"/>
          <a:chExt cx="0" cy="0"/>
        </a:xfrm>
      </p:grpSpPr>
      <p:sp>
        <p:nvSpPr>
          <p:cNvPr id="3" name="矩形 2"/>
          <p:cNvSpPr/>
          <p:nvPr/>
        </p:nvSpPr>
        <p:spPr>
          <a:xfrm>
            <a:off x="0" y="0"/>
            <a:ext cx="6953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五边形 3"/>
          <p:cNvSpPr/>
          <p:nvPr/>
        </p:nvSpPr>
        <p:spPr>
          <a:xfrm>
            <a:off x="119063" y="0"/>
            <a:ext cx="2640013" cy="69215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 name="Slide Number Placeholder 5"/>
          <p:cNvSpPr>
            <a:spLocks noGrp="1"/>
          </p:cNvSpPr>
          <p:nvPr>
            <p:ph type="sldNum" sz="quarter" idx="4"/>
          </p:nvPr>
        </p:nvSpPr>
        <p:spPr>
          <a:xfrm>
            <a:off x="10920413" y="6021388"/>
            <a:ext cx="914400" cy="593725"/>
          </a:xfrm>
          <a:prstGeom prst="rect">
            <a:avLst/>
          </a:prstGeom>
        </p:spPr>
        <p:txBody>
          <a:bodyPr vert="horz" wrap="square" lIns="91440" tIns="45720" rIns="91440" bIns="45720" numCol="1" anchor="ctr" anchorCtr="0" compatLnSpc="1"/>
          <a:lstStyle>
            <a:lvl1pPr eaLnBrk="1" hangingPunct="1">
              <a:defRPr>
                <a:solidFill>
                  <a:srgbClr val="A6A6A6"/>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71F1C1A8-259F-41D3-9AEB-BDF0BC38DB78}" type="slidenum">
              <a:rPr kumimoji="0" lang="en-US" altLang="zh-CN" sz="1400" b="0" i="0" u="none" strike="noStrike" kern="1200" cap="none" spc="0" normalizeH="0" baseline="0" noProof="0">
                <a:ln>
                  <a:noFill/>
                </a:ln>
                <a:solidFill>
                  <a:srgbClr val="A6A6A6"/>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rgbClr val="A6A6A6"/>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rotWithShape="0">
          <a:gsLst>
            <a:gs pos="0">
              <a:srgbClr val="0070C0"/>
            </a:gs>
            <a:gs pos="100000">
              <a:srgbClr val="002775"/>
            </a:gs>
          </a:gsLst>
          <a:path path="rect">
            <a:fillToRect l="100000" t="100000"/>
          </a:path>
          <a:tileRect/>
        </a:gradFill>
        <a:effectLst/>
      </p:bgPr>
    </p:bg>
    <p:spTree>
      <p:nvGrpSpPr>
        <p:cNvPr id="1" name=""/>
        <p:cNvGrpSpPr/>
        <p:nvPr/>
      </p:nvGrpSpPr>
      <p:grpSpPr>
        <a:xfrm>
          <a:off x="0" y="0"/>
          <a:ext cx="0" cy="0"/>
          <a:chOff x="0" y="0"/>
          <a:chExt cx="0" cy="0"/>
        </a:xfrm>
      </p:grpSpPr>
      <p:sp>
        <p:nvSpPr>
          <p:cNvPr id="3" name="矩形 2"/>
          <p:cNvSpPr/>
          <p:nvPr/>
        </p:nvSpPr>
        <p:spPr>
          <a:xfrm>
            <a:off x="0" y="0"/>
            <a:ext cx="69532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五边形 3"/>
          <p:cNvSpPr/>
          <p:nvPr/>
        </p:nvSpPr>
        <p:spPr>
          <a:xfrm>
            <a:off x="0" y="0"/>
            <a:ext cx="1992313" cy="6858000"/>
          </a:xfrm>
          <a:prstGeom prst="homePlate">
            <a:avLst>
              <a:gd name="adj" fmla="val 60864"/>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 name="Slide Number Placeholder 5"/>
          <p:cNvSpPr>
            <a:spLocks noGrp="1"/>
          </p:cNvSpPr>
          <p:nvPr>
            <p:ph type="sldNum" sz="quarter" idx="4"/>
          </p:nvPr>
        </p:nvSpPr>
        <p:spPr>
          <a:xfrm>
            <a:off x="10920413" y="6021388"/>
            <a:ext cx="914400" cy="593725"/>
          </a:xfrm>
          <a:prstGeom prst="rect">
            <a:avLst/>
          </a:prstGeom>
        </p:spPr>
        <p:txBody>
          <a:bodyPr vert="horz" wrap="square" lIns="91440" tIns="45720" rIns="91440" bIns="45720" numCol="1" anchor="ctr" anchorCtr="0" compatLnSpc="1"/>
          <a:lstStyle>
            <a:lvl1pPr eaLnBrk="1" hangingPunct="1">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19D031E-BB2A-49C5-A3BF-EE4FF89B39E6}" type="slidenum">
              <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gradFill rotWithShape="0">
          <a:gsLst>
            <a:gs pos="0">
              <a:srgbClr val="0070C0"/>
            </a:gs>
            <a:gs pos="100000">
              <a:srgbClr val="002775"/>
            </a:gs>
          </a:gsLst>
          <a:path path="rect">
            <a:fillToRect l="100000" t="100000"/>
          </a:path>
          <a:tileRect/>
        </a:gradFill>
        <a:effectLst/>
      </p:bgPr>
    </p:bg>
    <p:spTree>
      <p:nvGrpSpPr>
        <p:cNvPr id="1" name=""/>
        <p:cNvGrpSpPr/>
        <p:nvPr/>
      </p:nvGrpSpPr>
      <p:grpSpPr>
        <a:xfrm>
          <a:off x="0" y="0"/>
          <a:ext cx="0" cy="0"/>
          <a:chOff x="0" y="0"/>
          <a:chExt cx="0" cy="0"/>
        </a:xfrm>
      </p:grpSpPr>
      <p:sp>
        <p:nvSpPr>
          <p:cNvPr id="3" name="矩形 2"/>
          <p:cNvSpPr/>
          <p:nvPr/>
        </p:nvSpPr>
        <p:spPr>
          <a:xfrm>
            <a:off x="0" y="0"/>
            <a:ext cx="69532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Slide Number Placeholder 3"/>
          <p:cNvSpPr>
            <a:spLocks noGrp="1"/>
          </p:cNvSpPr>
          <p:nvPr>
            <p:ph type="sldNum" sz="quarter" idx="4"/>
          </p:nvPr>
        </p:nvSpPr>
        <p:spPr>
          <a:xfrm>
            <a:off x="10920413" y="6021388"/>
            <a:ext cx="914400" cy="593725"/>
          </a:xfrm>
          <a:prstGeom prst="rect">
            <a:avLst/>
          </a:prstGeom>
        </p:spPr>
        <p:txBody>
          <a:bodyPr vert="horz" wrap="square" lIns="91440" tIns="45720" rIns="91440" bIns="45720" numCol="1" anchor="ctr" anchorCtr="0" compatLnSpc="1"/>
          <a:lstStyle>
            <a:lvl1pPr eaLnBrk="1" hangingPunct="1">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1FCD732C-C5E2-4450-8297-1AE824520CBF}" type="slidenum">
              <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70C0"/>
            </a:gs>
            <a:gs pos="100000">
              <a:srgbClr val="002775"/>
            </a:gs>
          </a:gsLst>
          <a:path path="rect">
            <a:fillToRect l="100000" t="100000"/>
          </a:path>
          <a:tileRect/>
        </a:gradFill>
        <a:effectLst/>
      </p:bgPr>
    </p:bg>
    <p:spTree>
      <p:nvGrpSpPr>
        <p:cNvPr id="1" name=""/>
        <p:cNvGrpSpPr/>
        <p:nvPr/>
      </p:nvGrpSpPr>
      <p:grpSpPr/>
      <p:sp>
        <p:nvSpPr>
          <p:cNvPr id="6" name="灯片编号占位符 5"/>
          <p:cNvSpPr>
            <a:spLocks noGrp="1"/>
          </p:cNvSpPr>
          <p:nvPr>
            <p:ph type="sldNum" sz="quarter" idx="4"/>
          </p:nvPr>
        </p:nvSpPr>
        <p:spPr>
          <a:xfrm>
            <a:off x="8904288" y="6092825"/>
            <a:ext cx="2743200" cy="365125"/>
          </a:xfrm>
          <a:prstGeom prst="rect">
            <a:avLst/>
          </a:prstGeom>
        </p:spPr>
        <p:txBody>
          <a:bodyPr vert="horz" wrap="square" lIns="91440" tIns="45720" rIns="91440" bIns="45720" numCol="1" anchor="ctr" anchorCtr="0" compatLnSpc="1"/>
          <a:lstStyle>
            <a:lvl1pPr algn="r" eaLnBrk="0" hangingPunct="0">
              <a:buFontTx/>
              <a:buNone/>
              <a:defRPr sz="1400">
                <a:solidFill>
                  <a:srgbClr val="FFFFFF"/>
                </a:solidFill>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90529A58-CA08-4F5A-A39F-D945D03D2DDF}" type="slidenum">
              <a:rPr kumimoji="0" lang="zh-CN" altLang="en-US"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lvl1pPr algn="l" rtl="0" eaLnBrk="0" fontAlgn="base" hangingPunct="0">
        <a:lnSpc>
          <a:spcPct val="90000"/>
        </a:lnSpc>
        <a:spcBef>
          <a:spcPct val="0"/>
        </a:spcBef>
        <a:spcAft>
          <a:spcPct val="0"/>
        </a:spcAft>
        <a:defRPr sz="4400" kern="1200" spc="-5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9pPr>
    </p:titleStyle>
    <p:bodyStyle>
      <a:lvl1pPr marL="342900" indent="-342900" algn="l" rtl="0" eaLnBrk="0" fontAlgn="base" hangingPunct="0">
        <a:lnSpc>
          <a:spcPct val="95000"/>
        </a:lnSpc>
        <a:spcBef>
          <a:spcPts val="1400"/>
        </a:spcBef>
        <a:spcAft>
          <a:spcPts val="200"/>
        </a:spcAft>
        <a:buClr>
          <a:schemeClr val="accent1"/>
        </a:buClr>
        <a:buSzPct val="80000"/>
        <a:buChar char="•"/>
        <a:defRPr sz="3200" kern="1200" spc="10">
          <a:solidFill>
            <a:schemeClr val="tx1"/>
          </a:solidFill>
          <a:latin typeface="+mn-lt"/>
          <a:ea typeface="+mn-ea"/>
          <a:cs typeface="+mn-cs"/>
        </a:defRPr>
      </a:lvl1pPr>
      <a:lvl2pPr marL="273050" indent="184150" algn="l" rtl="0" eaLnBrk="0" fontAlgn="base" hangingPunct="0">
        <a:lnSpc>
          <a:spcPct val="90000"/>
        </a:lnSpc>
        <a:spcBef>
          <a:spcPts val="300"/>
        </a:spcBef>
        <a:spcAft>
          <a:spcPts val="300"/>
        </a:spcAft>
        <a:buClr>
          <a:schemeClr val="accent1"/>
        </a:buClr>
        <a:buChar char="–"/>
        <a:defRPr sz="1600" kern="1200">
          <a:solidFill>
            <a:srgbClr val="262626"/>
          </a:solidFill>
          <a:latin typeface="+mn-lt"/>
          <a:ea typeface="+mn-ea"/>
          <a:cs typeface="+mn-cs"/>
        </a:defRPr>
      </a:lvl2pPr>
      <a:lvl3pPr marL="548005" indent="367030" algn="l" rtl="0" eaLnBrk="0" fontAlgn="base" hangingPunct="0">
        <a:lnSpc>
          <a:spcPct val="90000"/>
        </a:lnSpc>
        <a:spcBef>
          <a:spcPts val="300"/>
        </a:spcBef>
        <a:spcAft>
          <a:spcPts val="300"/>
        </a:spcAft>
        <a:buClr>
          <a:schemeClr val="accent1"/>
        </a:buClr>
        <a:buChar char="•"/>
        <a:defRPr sz="1400" kern="1200">
          <a:solidFill>
            <a:srgbClr val="262626"/>
          </a:solidFill>
          <a:latin typeface="+mn-lt"/>
          <a:ea typeface="+mn-ea"/>
          <a:cs typeface="+mn-cs"/>
        </a:defRPr>
      </a:lvl3pPr>
      <a:lvl4pPr marL="822325" indent="549275" algn="l" rtl="0" eaLnBrk="0" fontAlgn="base" hangingPunct="0">
        <a:lnSpc>
          <a:spcPct val="90000"/>
        </a:lnSpc>
        <a:spcBef>
          <a:spcPts val="300"/>
        </a:spcBef>
        <a:spcAft>
          <a:spcPts val="300"/>
        </a:spcAft>
        <a:buClr>
          <a:schemeClr val="accent1"/>
        </a:buClr>
        <a:buChar char="–"/>
        <a:defRPr sz="1400" kern="1200">
          <a:solidFill>
            <a:srgbClr val="262626"/>
          </a:solidFill>
          <a:latin typeface="+mn-lt"/>
          <a:ea typeface="+mn-ea"/>
          <a:cs typeface="+mn-cs"/>
        </a:defRPr>
      </a:lvl4pPr>
      <a:lvl5pPr marL="1097280" indent="732155" algn="l" rtl="0" eaLnBrk="0" fontAlgn="base" hangingPunct="0">
        <a:lnSpc>
          <a:spcPct val="90000"/>
        </a:lnSpc>
        <a:spcBef>
          <a:spcPts val="300"/>
        </a:spcBef>
        <a:spcAft>
          <a:spcPts val="300"/>
        </a:spcAft>
        <a:buClr>
          <a:schemeClr val="accent1"/>
        </a:buClr>
        <a:buChar char="»"/>
        <a:defRPr sz="1400" kern="1200">
          <a:solidFill>
            <a:srgbClr val="262626"/>
          </a:solidFill>
          <a:latin typeface="+mn-lt"/>
          <a:ea typeface="+mn-ea"/>
          <a:cs typeface="+mn-cs"/>
        </a:defRPr>
      </a:lvl5pPr>
      <a:lvl6pPr marL="1600200"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6pPr>
      <a:lvl7pPr marL="1899920"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7pPr>
      <a:lvl8pPr marL="2200275"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8pPr>
      <a:lvl9pPr marL="2499995"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6.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6.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6.png"/></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6.png"/></Relationships>
</file>

<file path=ppt/slides/_rels/slide57.xml.rels><?xml version="1.0" encoding="UTF-8" standalone="yes"?>
<Relationships xmlns="http://schemas.openxmlformats.org/package/2006/relationships"><Relationship Id="rId5" Type="http://schemas.openxmlformats.org/officeDocument/2006/relationships/notesSlide" Target="../notesSlides/notesSlide54.xml"/><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hyperlink" Target="http://www.mohurd.gov.cn/" TargetMode="External"/><Relationship Id="rId1" Type="http://schemas.openxmlformats.org/officeDocument/2006/relationships/image" Target="../media/image6.png"/></Relationships>
</file>

<file path=ppt/slides/_rels/slide58.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6.png"/></Relationships>
</file>

<file path=ppt/slides/_rels/slide59.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6.png"/></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58.xml"/><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6.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灯片编号占位符 1"/>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solidFill>
                  <a:srgbClr val="FFFFFF"/>
                </a:solidFill>
              </a:rPr>
            </a:fld>
            <a:endParaRPr lang="en-US" altLang="zh-CN" sz="1400" dirty="0">
              <a:solidFill>
                <a:srgbClr val="FFFFFF"/>
              </a:solidFill>
            </a:endParaRPr>
          </a:p>
        </p:txBody>
      </p:sp>
      <p:pic>
        <p:nvPicPr>
          <p:cNvPr id="7171" name="图片 2" descr="公路工程建设项目招标投标管理办法解读-2016.1.4（第一次宣贯）.jpg"/>
          <p:cNvPicPr>
            <a:picLocks noChangeAspect="1"/>
          </p:cNvPicPr>
          <p:nvPr/>
        </p:nvPicPr>
        <p:blipFill>
          <a:blip r:embed="rId1"/>
          <a:stretch>
            <a:fillRect/>
          </a:stretch>
        </p:blipFill>
        <p:spPr>
          <a:xfrm>
            <a:off x="0" y="71438"/>
            <a:ext cx="12192000" cy="6858000"/>
          </a:xfrm>
          <a:prstGeom prst="rect">
            <a:avLst/>
          </a:prstGeom>
          <a:noFill/>
          <a:ln w="9525">
            <a:noFill/>
          </a:ln>
        </p:spPr>
      </p:pic>
      <p:sp>
        <p:nvSpPr>
          <p:cNvPr id="4" name="Rectangle 3"/>
          <p:cNvSpPr txBox="1">
            <a:spLocks noRot="1" noChangeArrowheads="1"/>
          </p:cNvSpPr>
          <p:nvPr/>
        </p:nvSpPr>
        <p:spPr>
          <a:xfrm>
            <a:off x="7629525" y="4924424"/>
            <a:ext cx="4022090" cy="1097916"/>
          </a:xfrm>
          <a:prstGeom prst="rect">
            <a:avLst/>
          </a:prstGeom>
        </p:spPr>
        <p:txBody>
          <a:bodyPr/>
          <a:lstStyle>
            <a:lvl1pPr algn="l" rtl="0" fontAlgn="base">
              <a:lnSpc>
                <a:spcPct val="95000"/>
              </a:lnSpc>
              <a:spcBef>
                <a:spcPts val="1400"/>
              </a:spcBef>
              <a:spcAft>
                <a:spcPts val="200"/>
              </a:spcAft>
              <a:buClr>
                <a:schemeClr val="accent1"/>
              </a:buClr>
              <a:buSzPct val="80000"/>
              <a:defRPr kern="1200" spc="10">
                <a:solidFill>
                  <a:schemeClr val="tx1"/>
                </a:solidFill>
                <a:latin typeface="+mn-lt"/>
                <a:ea typeface="+mn-ea"/>
                <a:cs typeface="+mn-cs"/>
              </a:defRPr>
            </a:lvl1pPr>
            <a:lvl2pPr marL="273050" algn="l" rtl="0" fontAlgn="base">
              <a:lnSpc>
                <a:spcPct val="90000"/>
              </a:lnSpc>
              <a:spcBef>
                <a:spcPts val="300"/>
              </a:spcBef>
              <a:spcAft>
                <a:spcPts val="300"/>
              </a:spcAft>
              <a:buClr>
                <a:schemeClr val="accent1"/>
              </a:buClr>
              <a:defRPr sz="1600" kern="1200">
                <a:solidFill>
                  <a:srgbClr val="262626"/>
                </a:solidFill>
                <a:latin typeface="+mn-lt"/>
                <a:ea typeface="+mn-ea"/>
                <a:cs typeface="+mn-cs"/>
              </a:defRPr>
            </a:lvl2pPr>
            <a:lvl3pPr marL="548005" algn="l" rtl="0" fontAlgn="base">
              <a:lnSpc>
                <a:spcPct val="90000"/>
              </a:lnSpc>
              <a:spcBef>
                <a:spcPts val="300"/>
              </a:spcBef>
              <a:spcAft>
                <a:spcPts val="300"/>
              </a:spcAft>
              <a:buClr>
                <a:schemeClr val="accent1"/>
              </a:buClr>
              <a:defRPr sz="1400" kern="1200">
                <a:solidFill>
                  <a:srgbClr val="262626"/>
                </a:solidFill>
                <a:latin typeface="+mn-lt"/>
                <a:ea typeface="+mn-ea"/>
                <a:cs typeface="+mn-cs"/>
              </a:defRPr>
            </a:lvl3pPr>
            <a:lvl4pPr marL="822325" algn="l" rtl="0" fontAlgn="base">
              <a:lnSpc>
                <a:spcPct val="90000"/>
              </a:lnSpc>
              <a:spcBef>
                <a:spcPts val="300"/>
              </a:spcBef>
              <a:spcAft>
                <a:spcPts val="300"/>
              </a:spcAft>
              <a:buClr>
                <a:schemeClr val="accent1"/>
              </a:buClr>
              <a:defRPr sz="1400" kern="1200">
                <a:solidFill>
                  <a:srgbClr val="262626"/>
                </a:solidFill>
                <a:latin typeface="+mn-lt"/>
                <a:ea typeface="+mn-ea"/>
                <a:cs typeface="+mn-cs"/>
              </a:defRPr>
            </a:lvl4pPr>
            <a:lvl5pPr marL="1097280" algn="l" rtl="0" fontAlgn="base">
              <a:lnSpc>
                <a:spcPct val="90000"/>
              </a:lnSpc>
              <a:spcBef>
                <a:spcPts val="300"/>
              </a:spcBef>
              <a:spcAft>
                <a:spcPts val="300"/>
              </a:spcAft>
              <a:buClr>
                <a:schemeClr val="accent1"/>
              </a:buClr>
              <a:defRPr sz="1400" kern="1200">
                <a:solidFill>
                  <a:srgbClr val="262626"/>
                </a:solidFill>
                <a:latin typeface="+mn-lt"/>
                <a:ea typeface="+mn-ea"/>
                <a:cs typeface="+mn-cs"/>
              </a:defRPr>
            </a:lvl5pPr>
            <a:lvl6pPr marL="1600200"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6pPr>
            <a:lvl7pPr marL="1899920"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7pPr>
            <a:lvl8pPr marL="2200275"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8pPr>
            <a:lvl9pPr marL="2499995"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9pPr>
          </a:lstStyle>
          <a:p>
            <a:pPr marL="0" marR="0" lvl="0" indent="0" algn="l" defTabSz="914400" rtl="0" eaLnBrk="1" fontAlgn="base" latinLnBrk="0" hangingPunct="1">
              <a:lnSpc>
                <a:spcPct val="80000"/>
              </a:lnSpc>
              <a:spcBef>
                <a:spcPts val="1400"/>
              </a:spcBef>
              <a:spcAft>
                <a:spcPts val="200"/>
              </a:spcAft>
              <a:buClr>
                <a:schemeClr val="accent1"/>
              </a:buClr>
              <a:buSzPct val="80000"/>
              <a:buFontTx/>
              <a:buNone/>
              <a:defRPr/>
            </a:pPr>
            <a:r>
              <a:rPr kumimoji="0" lang="zh-CN" altLang="en-US" sz="2800" b="1" i="0" u="none" strike="noStrike" kern="1200" cap="none" spc="10" normalizeH="0" baseline="0" noProof="0" dirty="0" smtClean="0">
                <a:ln w="3175">
                  <a:solidFill>
                    <a:schemeClr val="tx1"/>
                  </a:solidFill>
                </a:ln>
                <a:solidFill>
                  <a:schemeClr val="tx1"/>
                </a:solidFill>
                <a:effectLst/>
                <a:uLnTx/>
                <a:uFillTx/>
                <a:latin typeface="黑体" panose="02010609060101010101" pitchFamily="49" charset="-122"/>
                <a:ea typeface="黑体" panose="02010609060101010101" pitchFamily="49" charset="-122"/>
                <a:cs typeface="+mn-cs"/>
                <a:sym typeface="+mn-ea"/>
              </a:rPr>
              <a:t>华</a:t>
            </a:r>
            <a:r>
              <a:rPr kumimoji="0" lang="zh-CN" altLang="en-US" sz="2800" b="1" i="0" u="none" strike="noStrike" kern="1200" cap="none" spc="10" normalizeH="0" baseline="0" noProof="0" dirty="0">
                <a:ln w="3175">
                  <a:solidFill>
                    <a:schemeClr val="tx1"/>
                  </a:solidFill>
                </a:ln>
                <a:solidFill>
                  <a:schemeClr val="tx1"/>
                </a:solidFill>
                <a:effectLst/>
                <a:uLnTx/>
                <a:uFillTx/>
                <a:latin typeface="黑体" panose="02010609060101010101" pitchFamily="49" charset="-122"/>
                <a:ea typeface="黑体" panose="02010609060101010101" pitchFamily="49" charset="-122"/>
                <a:cs typeface="+mn-cs"/>
                <a:sym typeface="+mn-ea"/>
              </a:rPr>
              <a:t>杰工程咨询有限公</a:t>
            </a:r>
            <a:r>
              <a:rPr kumimoji="0" lang="zh-CN" altLang="en-US" sz="3200" b="1" i="0" u="none" strike="noStrike" kern="1200" cap="none" spc="10" normalizeH="0" baseline="0" noProof="0" dirty="0" smtClean="0">
                <a:ln w="3175">
                  <a:solidFill>
                    <a:schemeClr val="tx1"/>
                  </a:solidFill>
                </a:ln>
                <a:solidFill>
                  <a:schemeClr val="tx1"/>
                </a:solidFill>
                <a:effectLst/>
                <a:uLnTx/>
                <a:uFillTx/>
                <a:latin typeface="黑体" panose="02010609060101010101" pitchFamily="49" charset="-122"/>
                <a:ea typeface="黑体" panose="02010609060101010101" pitchFamily="49" charset="-122"/>
                <a:cs typeface="+mn-cs"/>
                <a:sym typeface="+mn-ea"/>
              </a:rPr>
              <a:t>司</a:t>
            </a:r>
            <a:endParaRPr kumimoji="0" lang="zh-CN" altLang="en-US" sz="3200" b="1" i="0" u="none" strike="noStrike" kern="1200" cap="none" spc="10" normalizeH="0" baseline="0" noProof="0" dirty="0" smtClean="0">
              <a:ln w="3175">
                <a:solidFill>
                  <a:schemeClr val="tx1"/>
                </a:solid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0" algn="l" defTabSz="914400" rtl="0" eaLnBrk="1" fontAlgn="base" latinLnBrk="0" hangingPunct="1">
              <a:lnSpc>
                <a:spcPct val="80000"/>
              </a:lnSpc>
              <a:spcBef>
                <a:spcPts val="1400"/>
              </a:spcBef>
              <a:spcAft>
                <a:spcPts val="200"/>
              </a:spcAft>
              <a:buClr>
                <a:schemeClr val="accent1"/>
              </a:buClr>
              <a:buSzPct val="80000"/>
              <a:buFontTx/>
              <a:buNone/>
              <a:defRPr/>
            </a:pPr>
            <a:r>
              <a:rPr kumimoji="0" lang="zh-CN" altLang="en-US" sz="2800" b="1" i="0" u="none" strike="noStrike" kern="1200" cap="none" spc="10" normalizeH="0" baseline="0" noProof="0" dirty="0" smtClean="0">
                <a:ln w="3175">
                  <a:solidFill>
                    <a:schemeClr val="tx1"/>
                  </a:solidFill>
                </a:ln>
                <a:solidFill>
                  <a:schemeClr val="tx1"/>
                </a:solidFill>
                <a:effectLst/>
                <a:uLnTx/>
                <a:uFillTx/>
                <a:latin typeface="黑体" panose="02010609060101010101" pitchFamily="49" charset="-122"/>
                <a:ea typeface="黑体" panose="02010609060101010101" pitchFamily="49" charset="-122"/>
                <a:cs typeface="+mn-cs"/>
                <a:sym typeface="+mn-ea"/>
              </a:rPr>
              <a:t>程磊     13911051253</a:t>
            </a:r>
            <a:endParaRPr kumimoji="0" lang="zh-CN" altLang="en-US" sz="2800" b="1" i="0" u="none" strike="noStrike" kern="1200" cap="none" spc="10" normalizeH="0" baseline="0" noProof="0" dirty="0" smtClean="0">
              <a:ln w="3175">
                <a:solidFill>
                  <a:schemeClr val="tx1"/>
                </a:solidFill>
              </a:ln>
              <a:solidFill>
                <a:schemeClr val="tx1"/>
              </a:solidFill>
              <a:effectLst/>
              <a:uLnTx/>
              <a:uFillTx/>
              <a:latin typeface="黑体" panose="02010609060101010101" pitchFamily="49" charset="-122"/>
              <a:ea typeface="黑体" panose="02010609060101010101" pitchFamily="49" charset="-122"/>
              <a:cs typeface="+mn-cs"/>
              <a:sym typeface="+mn-ea"/>
            </a:endParaRPr>
          </a:p>
        </p:txBody>
      </p:sp>
      <p:pic>
        <p:nvPicPr>
          <p:cNvPr id="5" name="图片 4"/>
          <p:cNvPicPr>
            <a:picLocks noChangeAspect="1"/>
          </p:cNvPicPr>
          <p:nvPr/>
        </p:nvPicPr>
        <p:blipFill>
          <a:blip r:embed="rId2" cstate="print"/>
          <a:stretch>
            <a:fillRect/>
          </a:stretch>
        </p:blipFill>
        <p:spPr>
          <a:xfrm>
            <a:off x="6184265" y="4776469"/>
            <a:ext cx="1256030" cy="1245235"/>
          </a:xfrm>
          <a:prstGeom prst="roundRect">
            <a:avLst>
              <a:gd name="adj" fmla="val 26097"/>
            </a:avLst>
          </a:prstGeom>
          <a:solidFill>
            <a:srgbClr val="FFFFFF">
              <a:shade val="85000"/>
            </a:srgbClr>
          </a:solidFill>
          <a:ln>
            <a:noFill/>
          </a:ln>
          <a:effectLst>
            <a:reflection blurRad="12700" stA="38000" endPos="28000" dist="5000" dir="5400000" sy="-100000" algn="bl" rotWithShape="0"/>
          </a:effectLst>
        </p:spPr>
      </p:pic>
      <p:sp>
        <p:nvSpPr>
          <p:cNvPr id="6" name="Rectangle 2"/>
          <p:cNvSpPr txBox="1">
            <a:spLocks noRot="1" noChangeArrowheads="1"/>
          </p:cNvSpPr>
          <p:nvPr/>
        </p:nvSpPr>
        <p:spPr>
          <a:xfrm>
            <a:off x="801369" y="715010"/>
            <a:ext cx="11558906" cy="2785745"/>
          </a:xfrm>
          <a:prstGeom prst="rect">
            <a:avLst/>
          </a:prstGeom>
          <a:solidFill>
            <a:schemeClr val="bg1">
              <a:alpha val="0"/>
            </a:schemeClr>
          </a:solidFill>
        </p:spPr>
        <p:txBody>
          <a:bodyPr/>
          <a:lstStyle>
            <a:lvl1pPr algn="l" rtl="0" fontAlgn="base">
              <a:lnSpc>
                <a:spcPct val="90000"/>
              </a:lnSpc>
              <a:spcBef>
                <a:spcPct val="0"/>
              </a:spcBef>
              <a:spcAft>
                <a:spcPct val="0"/>
              </a:spcAft>
              <a:defRPr sz="4400" kern="1200" spc="-5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entury Schoolbook" pitchFamily="18" charset="0"/>
                <a:ea typeface="宋体" panose="02010600030101010101" pitchFamily="2" charset="-122"/>
              </a:defRPr>
            </a:lvl9pPr>
          </a:lstStyle>
          <a:p>
            <a:pPr marL="0" marR="0" lvl="0" indent="0" algn="ctr" defTabSz="914400" rtl="0" eaLnBrk="1" fontAlgn="base" latinLnBrk="0" hangingPunct="1">
              <a:lnSpc>
                <a:spcPct val="130000"/>
              </a:lnSpc>
              <a:spcBef>
                <a:spcPct val="0"/>
              </a:spcBef>
              <a:spcAft>
                <a:spcPct val="0"/>
              </a:spcAft>
              <a:buClrTx/>
              <a:buSzTx/>
              <a:buFontTx/>
              <a:buNone/>
              <a:defRPr/>
            </a:pPr>
            <a:br>
              <a:rPr kumimoji="0" lang="en-US" altLang="zh-CN" sz="5400" b="1" i="0" u="none" strike="noStrike" kern="1200" cap="none" spc="-50" normalizeH="0" baseline="0" noProof="0" dirty="0">
                <a:ln w="3175">
                  <a:noFill/>
                </a:ln>
                <a:solidFill>
                  <a:srgbClr val="FFFF00"/>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j-cs"/>
              </a:rPr>
            </a:br>
            <a:r>
              <a:rPr kumimoji="0" lang="en-US" altLang="zh-CN" sz="4400" b="1" i="0" u="none" strike="noStrike" kern="1200" cap="none" spc="-50" normalizeH="0" baseline="0" noProof="0" dirty="0">
                <a:ln w="3175">
                  <a:noFill/>
                </a:ln>
                <a:solidFill>
                  <a:schemeClr val="tx1"/>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j-cs"/>
                <a:sym typeface="+mn-ea"/>
              </a:rPr>
              <a:t>《</a:t>
            </a:r>
            <a:r>
              <a:rPr kumimoji="0" lang="zh-CN" altLang="en-US" sz="4400" b="1" i="0" u="none" strike="noStrike" kern="1200" cap="none" spc="-50" normalizeH="0" baseline="0" noProof="0" dirty="0">
                <a:ln w="3175">
                  <a:noFill/>
                </a:ln>
                <a:solidFill>
                  <a:schemeClr val="tx1"/>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j-cs"/>
                <a:sym typeface="+mn-ea"/>
              </a:rPr>
              <a:t>公路工程建设项目评标工作细则</a:t>
            </a:r>
            <a:r>
              <a:rPr kumimoji="0" lang="en-US" altLang="zh-CN" sz="4400" b="1" i="0" u="none" strike="noStrike" kern="1200" cap="none" spc="-50" normalizeH="0" baseline="0" noProof="0" dirty="0">
                <a:ln w="3175">
                  <a:noFill/>
                </a:ln>
                <a:solidFill>
                  <a:schemeClr val="tx1"/>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j-cs"/>
                <a:sym typeface="+mn-ea"/>
              </a:rPr>
              <a:t>》</a:t>
            </a:r>
            <a:br>
              <a:rPr kumimoji="0" lang="en-US" altLang="zh-CN" sz="4800" b="1" i="0" u="none" strike="noStrike" kern="1200" cap="none" spc="-50" normalizeH="0" baseline="0" noProof="0" dirty="0">
                <a:ln w="3175">
                  <a:noFill/>
                </a:ln>
                <a:solidFill>
                  <a:schemeClr val="tx1"/>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j-cs"/>
              </a:rPr>
            </a:br>
            <a:r>
              <a:rPr kumimoji="0" lang="en-US" altLang="zh-CN" sz="4800" b="1" i="0" u="none" strike="noStrike" kern="1200" cap="none" spc="-50" normalizeH="0" baseline="0" noProof="0" dirty="0">
                <a:ln w="3175">
                  <a:noFill/>
                </a:ln>
                <a:solidFill>
                  <a:schemeClr val="tx1"/>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j-cs"/>
                <a:sym typeface="+mn-ea"/>
              </a:rPr>
              <a:t>                      </a:t>
            </a:r>
            <a:r>
              <a:rPr kumimoji="0" lang="zh-CN" altLang="en-US" sz="6000" b="1" i="0" u="none" strike="noStrike" kern="1200" cap="none" spc="-50" normalizeH="0" baseline="0" noProof="0" dirty="0">
                <a:ln w="3175">
                  <a:solidFill>
                    <a:srgbClr val="F07F09"/>
                  </a:solidFill>
                </a:ln>
                <a:solidFill>
                  <a:srgbClr val="FF6600"/>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j-cs"/>
                <a:sym typeface="+mn-ea"/>
              </a:rPr>
              <a:t>解 读</a:t>
            </a:r>
            <a:endParaRPr kumimoji="0" lang="zh-CN" altLang="en-US" sz="6000" b="1" i="0" u="none" strike="noStrike" kern="1200" cap="none" spc="-300" normalizeH="0" baseline="0" noProof="0" dirty="0">
              <a:ln w="3175">
                <a:solidFill>
                  <a:srgbClr val="F07F09"/>
                </a:solidFill>
              </a:ln>
              <a:solidFill>
                <a:srgbClr val="FF6600"/>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j-cs"/>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pic>
        <p:nvPicPr>
          <p:cNvPr id="6" name="图片 5"/>
          <p:cNvPicPr>
            <a:picLocks noChangeAspect="1"/>
          </p:cNvPicPr>
          <p:nvPr/>
        </p:nvPicPr>
        <p:blipFill>
          <a:blip r:embed="rId2"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286250"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细则</a:t>
            </a: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的主要修订内容</a:t>
            </a:r>
            <a:endPar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graphicFrame>
        <p:nvGraphicFramePr>
          <p:cNvPr id="11" name="表格 10"/>
          <p:cNvGraphicFramePr>
            <a:graphicFrameLocks noGrp="1"/>
          </p:cNvGraphicFramePr>
          <p:nvPr/>
        </p:nvGraphicFramePr>
        <p:xfrm>
          <a:off x="3503613" y="1662113"/>
          <a:ext cx="7858125" cy="4325938"/>
        </p:xfrm>
        <a:graphic>
          <a:graphicData uri="http://schemas.openxmlformats.org/drawingml/2006/table">
            <a:tbl>
              <a:tblPr/>
              <a:tblGrid>
                <a:gridCol w="714373"/>
                <a:gridCol w="3571863"/>
                <a:gridCol w="3571889"/>
              </a:tblGrid>
              <a:tr h="500127">
                <a:tc>
                  <a:txBody>
                    <a:bodyPr/>
                    <a:lstStyle/>
                    <a:p>
                      <a:pPr algn="ctr">
                        <a:spcAft>
                          <a:spcPts val="0"/>
                        </a:spcAft>
                      </a:pPr>
                      <a:endParaRPr lang="en-US" sz="2000" b="1" kern="100" dirty="0">
                        <a:solidFill>
                          <a:srgbClr val="FFFFFF"/>
                        </a:solidFill>
                        <a:latin typeface="黑体" panose="02010609060101010101" pitchFamily="49" charset="-122"/>
                        <a:ea typeface="黑体" panose="02010609060101010101" pitchFamily="49" charset="-122"/>
                      </a:endParaRPr>
                    </a:p>
                  </a:txBody>
                  <a:tcPr marL="68579" marR="68579"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r>
                        <a:rPr lang="zh-CN" altLang="en-US" sz="2000" b="1" kern="100" dirty="0">
                          <a:latin typeface="黑体" panose="02010609060101010101" pitchFamily="49" charset="-122"/>
                          <a:ea typeface="黑体" panose="02010609060101010101" pitchFamily="49" charset="-122"/>
                        </a:rPr>
                        <a:t>原细则</a:t>
                      </a:r>
                      <a:endParaRPr lang="zh-CN" sz="2000" b="1" kern="100" dirty="0">
                        <a:latin typeface="黑体" panose="02010609060101010101" pitchFamily="49" charset="-122"/>
                        <a:ea typeface="黑体" panose="02010609060101010101" pitchFamily="49" charset="-122"/>
                      </a:endParaRPr>
                    </a:p>
                  </a:txBody>
                  <a:tcPr marL="68579" marR="68579"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r>
                        <a:rPr lang="zh-CN" altLang="en-US" sz="2000" b="1" kern="100" dirty="0">
                          <a:latin typeface="黑体" panose="02010609060101010101" pitchFamily="49" charset="-122"/>
                          <a:ea typeface="黑体" panose="02010609060101010101" pitchFamily="49" charset="-122"/>
                        </a:rPr>
                        <a:t>修改后</a:t>
                      </a:r>
                      <a:r>
                        <a:rPr lang="zh-CN" altLang="en-US" sz="2000" b="1" kern="100" dirty="0" smtClean="0">
                          <a:latin typeface="黑体" panose="02010609060101010101" pitchFamily="49" charset="-122"/>
                          <a:ea typeface="黑体" panose="02010609060101010101" pitchFamily="49" charset="-122"/>
                        </a:rPr>
                        <a:t>细则</a:t>
                      </a:r>
                      <a:endParaRPr lang="zh-CN" sz="2000" b="1" kern="100" dirty="0">
                        <a:latin typeface="黑体" panose="02010609060101010101" pitchFamily="49" charset="-122"/>
                        <a:ea typeface="黑体" panose="02010609060101010101" pitchFamily="49" charset="-122"/>
                      </a:endParaRPr>
                    </a:p>
                  </a:txBody>
                  <a:tcPr marL="68579" marR="68579"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3825810">
                <a:tc>
                  <a:txBody>
                    <a:bodyPr/>
                    <a:lstStyle/>
                    <a:p>
                      <a:pPr algn="ctr">
                        <a:spcAft>
                          <a:spcPts val="0"/>
                        </a:spcAft>
                      </a:pPr>
                      <a:r>
                        <a:rPr lang="zh-CN" altLang="en-US" sz="2000" b="1" kern="100" dirty="0">
                          <a:latin typeface="黑体" panose="02010609060101010101" pitchFamily="49" charset="-122"/>
                          <a:ea typeface="黑体" panose="02010609060101010101" pitchFamily="49" charset="-122"/>
                        </a:rPr>
                        <a:t>主要框架</a:t>
                      </a:r>
                      <a:endParaRPr lang="zh-CN" sz="2000" b="1" kern="100" dirty="0">
                        <a:latin typeface="黑体" panose="02010609060101010101" pitchFamily="49" charset="-122"/>
                        <a:ea typeface="黑体" panose="02010609060101010101" pitchFamily="49" charset="-122"/>
                      </a:endParaRPr>
                    </a:p>
                  </a:txBody>
                  <a:tcPr marL="68579" marR="68579"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marL="0" algn="just" defTabSz="914400" rtl="0" eaLnBrk="1" latinLnBrk="0" hangingPunct="1">
                        <a:spcBef>
                          <a:spcPts val="600"/>
                        </a:spcBef>
                        <a:spcAft>
                          <a:spcPts val="0"/>
                        </a:spcAft>
                      </a:pPr>
                      <a:r>
                        <a:rPr lang="zh-CN" altLang="zh-CN" sz="2400" b="1" kern="100" dirty="0">
                          <a:solidFill>
                            <a:srgbClr val="FFFFFF"/>
                          </a:solidFill>
                          <a:latin typeface="黑体" panose="02010609060101010101" pitchFamily="49" charset="-122"/>
                          <a:ea typeface="黑体" panose="02010609060101010101" pitchFamily="49" charset="-122"/>
                          <a:cs typeface="+mn-cs"/>
                        </a:rPr>
                        <a:t>第一章　总　则</a:t>
                      </a:r>
                      <a:endParaRPr lang="en-US" altLang="zh-CN" sz="2400" b="1" kern="100" dirty="0">
                        <a:solidFill>
                          <a:srgbClr val="FFFFFF"/>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zh-CN" sz="2400" b="1" kern="100" dirty="0">
                          <a:solidFill>
                            <a:srgbClr val="FFFFFF"/>
                          </a:solidFill>
                          <a:latin typeface="黑体" panose="02010609060101010101" pitchFamily="49" charset="-122"/>
                          <a:ea typeface="黑体" panose="02010609060101010101" pitchFamily="49" charset="-122"/>
                          <a:cs typeface="+mn-cs"/>
                        </a:rPr>
                        <a:t>第</a:t>
                      </a:r>
                      <a:r>
                        <a:rPr lang="zh-CN" altLang="en-US" sz="2400" b="1" kern="100" dirty="0">
                          <a:solidFill>
                            <a:srgbClr val="FFFFFF"/>
                          </a:solidFill>
                          <a:latin typeface="黑体" panose="02010609060101010101" pitchFamily="49" charset="-122"/>
                          <a:ea typeface="黑体" panose="02010609060101010101" pitchFamily="49" charset="-122"/>
                          <a:cs typeface="+mn-cs"/>
                        </a:rPr>
                        <a:t>二</a:t>
                      </a:r>
                      <a:r>
                        <a:rPr lang="zh-CN" altLang="zh-CN" sz="2400" b="1" kern="100" dirty="0">
                          <a:solidFill>
                            <a:srgbClr val="FFFFFF"/>
                          </a:solidFill>
                          <a:latin typeface="黑体" panose="02010609060101010101" pitchFamily="49" charset="-122"/>
                          <a:ea typeface="黑体" panose="02010609060101010101" pitchFamily="49" charset="-122"/>
                          <a:cs typeface="+mn-cs"/>
                        </a:rPr>
                        <a:t>章　</a:t>
                      </a:r>
                      <a:r>
                        <a:rPr lang="zh-CN" altLang="en-US" sz="2400" b="1" kern="100" dirty="0">
                          <a:solidFill>
                            <a:srgbClr val="FFFFFF"/>
                          </a:solidFill>
                          <a:latin typeface="黑体" panose="02010609060101010101" pitchFamily="49" charset="-122"/>
                          <a:ea typeface="黑体" panose="02010609060101010101" pitchFamily="49" charset="-122"/>
                          <a:cs typeface="+mn-cs"/>
                        </a:rPr>
                        <a:t>评标工作的组织与准备</a:t>
                      </a:r>
                      <a:endParaRPr lang="en-US" altLang="zh-CN" sz="2400" b="1" kern="100" dirty="0">
                        <a:solidFill>
                          <a:srgbClr val="FFFFFF"/>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en-US" sz="2400" b="1" kern="100" dirty="0">
                          <a:solidFill>
                            <a:srgbClr val="FFFF00"/>
                          </a:solidFill>
                          <a:latin typeface="黑体" panose="02010609060101010101" pitchFamily="49" charset="-122"/>
                          <a:ea typeface="黑体" panose="02010609060101010101" pitchFamily="49" charset="-122"/>
                          <a:cs typeface="+mn-cs"/>
                        </a:rPr>
                        <a:t>第三章 初步评审</a:t>
                      </a:r>
                      <a:endParaRPr lang="en-US" altLang="zh-CN" sz="2400" b="1" kern="100" dirty="0">
                        <a:solidFill>
                          <a:srgbClr val="FFFF00"/>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en-US" sz="2400" b="1" kern="100" dirty="0">
                          <a:solidFill>
                            <a:srgbClr val="FFFF00"/>
                          </a:solidFill>
                          <a:latin typeface="黑体" panose="02010609060101010101" pitchFamily="49" charset="-122"/>
                          <a:ea typeface="黑体" panose="02010609060101010101" pitchFamily="49" charset="-122"/>
                          <a:cs typeface="+mn-cs"/>
                        </a:rPr>
                        <a:t>第四章 详细评审</a:t>
                      </a:r>
                      <a:endParaRPr lang="zh-CN" altLang="en-US" sz="2400" b="1" kern="100" dirty="0">
                        <a:solidFill>
                          <a:srgbClr val="FFFF00"/>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en-US" sz="2400" b="1" kern="100" dirty="0">
                          <a:solidFill>
                            <a:srgbClr val="FFFF00"/>
                          </a:solidFill>
                          <a:latin typeface="黑体" panose="02010609060101010101" pitchFamily="49" charset="-122"/>
                          <a:ea typeface="黑体" panose="02010609060101010101" pitchFamily="49" charset="-122"/>
                          <a:cs typeface="+mn-cs"/>
                        </a:rPr>
                        <a:t>第五章 评标报告</a:t>
                      </a:r>
                      <a:endParaRPr lang="en-US" altLang="zh-CN" sz="2400" b="1" kern="100" dirty="0">
                        <a:solidFill>
                          <a:srgbClr val="FFFF00"/>
                        </a:solidFill>
                        <a:latin typeface="黑体" panose="02010609060101010101" pitchFamily="49" charset="-122"/>
                        <a:ea typeface="黑体" panose="02010609060101010101" pitchFamily="49" charset="-122"/>
                        <a:cs typeface="+mn-cs"/>
                      </a:endParaRPr>
                    </a:p>
                    <a:p>
                      <a:pPr marL="0" marR="0" indent="0" algn="just" defTabSz="914400" rtl="0" eaLnBrk="1" fontAlgn="auto" latinLnBrk="0" hangingPunct="1">
                        <a:lnSpc>
                          <a:spcPct val="100000"/>
                        </a:lnSpc>
                        <a:spcBef>
                          <a:spcPts val="600"/>
                        </a:spcBef>
                        <a:spcAft>
                          <a:spcPts val="0"/>
                        </a:spcAft>
                        <a:buClrTx/>
                        <a:buSzTx/>
                        <a:buFontTx/>
                        <a:buNone/>
                        <a:defRPr/>
                      </a:pPr>
                      <a:r>
                        <a:rPr lang="zh-CN" altLang="zh-CN" sz="2400" b="1" kern="100" dirty="0">
                          <a:solidFill>
                            <a:srgbClr val="FFFFFF"/>
                          </a:solidFill>
                          <a:latin typeface="黑体" panose="02010609060101010101" pitchFamily="49" charset="-122"/>
                          <a:ea typeface="黑体" panose="02010609060101010101" pitchFamily="49" charset="-122"/>
                          <a:cs typeface="+mn-cs"/>
                        </a:rPr>
                        <a:t>第</a:t>
                      </a:r>
                      <a:r>
                        <a:rPr lang="zh-CN" altLang="en-US" sz="2400" b="1" kern="100" dirty="0">
                          <a:solidFill>
                            <a:srgbClr val="FFFFFF"/>
                          </a:solidFill>
                          <a:latin typeface="黑体" panose="02010609060101010101" pitchFamily="49" charset="-122"/>
                          <a:ea typeface="黑体" panose="02010609060101010101" pitchFamily="49" charset="-122"/>
                          <a:cs typeface="+mn-cs"/>
                        </a:rPr>
                        <a:t>六</a:t>
                      </a:r>
                      <a:r>
                        <a:rPr lang="zh-CN" altLang="zh-CN" sz="2400" b="1" kern="100" dirty="0">
                          <a:solidFill>
                            <a:srgbClr val="FFFFFF"/>
                          </a:solidFill>
                          <a:latin typeface="黑体" panose="02010609060101010101" pitchFamily="49" charset="-122"/>
                          <a:ea typeface="黑体" panose="02010609060101010101" pitchFamily="49" charset="-122"/>
                          <a:cs typeface="+mn-cs"/>
                        </a:rPr>
                        <a:t>章　</a:t>
                      </a:r>
                      <a:r>
                        <a:rPr lang="zh-CN" altLang="en-US" sz="2400" b="1" kern="100" dirty="0">
                          <a:solidFill>
                            <a:srgbClr val="FFFFFF"/>
                          </a:solidFill>
                          <a:latin typeface="黑体" panose="02010609060101010101" pitchFamily="49" charset="-122"/>
                          <a:ea typeface="黑体" panose="02010609060101010101" pitchFamily="49" charset="-122"/>
                          <a:cs typeface="+mn-cs"/>
                        </a:rPr>
                        <a:t>纪　律</a:t>
                      </a:r>
                      <a:endParaRPr lang="en-US" altLang="zh-CN" sz="2400" b="1" kern="100" dirty="0">
                        <a:solidFill>
                          <a:srgbClr val="FFFFFF"/>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zh-CN" sz="2400" b="1" kern="100" dirty="0">
                          <a:solidFill>
                            <a:srgbClr val="FFFFFF"/>
                          </a:solidFill>
                          <a:latin typeface="黑体" panose="02010609060101010101" pitchFamily="49" charset="-122"/>
                          <a:ea typeface="黑体" panose="02010609060101010101" pitchFamily="49" charset="-122"/>
                          <a:cs typeface="+mn-cs"/>
                        </a:rPr>
                        <a:t>第</a:t>
                      </a:r>
                      <a:r>
                        <a:rPr lang="zh-CN" altLang="en-US" sz="2400" b="1" kern="100" dirty="0">
                          <a:solidFill>
                            <a:srgbClr val="FFFFFF"/>
                          </a:solidFill>
                          <a:latin typeface="黑体" panose="02010609060101010101" pitchFamily="49" charset="-122"/>
                          <a:ea typeface="黑体" panose="02010609060101010101" pitchFamily="49" charset="-122"/>
                          <a:cs typeface="+mn-cs"/>
                        </a:rPr>
                        <a:t>七</a:t>
                      </a:r>
                      <a:r>
                        <a:rPr lang="zh-CN" altLang="zh-CN" sz="2400" b="1" kern="100" dirty="0">
                          <a:solidFill>
                            <a:srgbClr val="FFFFFF"/>
                          </a:solidFill>
                          <a:latin typeface="黑体" panose="02010609060101010101" pitchFamily="49" charset="-122"/>
                          <a:ea typeface="黑体" panose="02010609060101010101" pitchFamily="49" charset="-122"/>
                          <a:cs typeface="+mn-cs"/>
                        </a:rPr>
                        <a:t>章　附　则</a:t>
                      </a:r>
                      <a:endParaRPr lang="en-US" altLang="zh-CN" sz="2400" b="1" kern="100" dirty="0">
                        <a:solidFill>
                          <a:srgbClr val="FFFFFF"/>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en-US" sz="2400" b="1" kern="100" dirty="0">
                          <a:solidFill>
                            <a:srgbClr val="FFFF00"/>
                          </a:solidFill>
                          <a:latin typeface="黑体" panose="02010609060101010101" pitchFamily="49" charset="-122"/>
                          <a:ea typeface="黑体" panose="02010609060101010101" pitchFamily="49" charset="-122"/>
                          <a:cs typeface="+mn-cs"/>
                        </a:rPr>
                        <a:t>附  件  评标报告</a:t>
                      </a:r>
                      <a:endParaRPr lang="zh-CN" altLang="en-US" sz="2400" b="1" kern="100" dirty="0">
                        <a:solidFill>
                          <a:srgbClr val="FFFF00"/>
                        </a:solidFill>
                        <a:latin typeface="黑体" panose="02010609060101010101" pitchFamily="49" charset="-122"/>
                        <a:ea typeface="黑体" panose="02010609060101010101" pitchFamily="49" charset="-122"/>
                        <a:cs typeface="+mn-cs"/>
                      </a:endParaRPr>
                    </a:p>
                  </a:txBody>
                  <a:tcPr marL="68579" marR="68579"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marL="0" algn="just" defTabSz="914400" rtl="0" eaLnBrk="1" latinLnBrk="0" hangingPunct="1">
                        <a:spcBef>
                          <a:spcPts val="600"/>
                        </a:spcBef>
                        <a:spcAft>
                          <a:spcPts val="0"/>
                        </a:spcAft>
                      </a:pPr>
                      <a:r>
                        <a:rPr lang="zh-CN" altLang="zh-CN" sz="2400" b="1" kern="100" dirty="0">
                          <a:solidFill>
                            <a:srgbClr val="FFFFFF"/>
                          </a:solidFill>
                          <a:latin typeface="黑体" panose="02010609060101010101" pitchFamily="49" charset="-122"/>
                          <a:ea typeface="黑体" panose="02010609060101010101" pitchFamily="49" charset="-122"/>
                          <a:cs typeface="+mn-cs"/>
                        </a:rPr>
                        <a:t>第一章　总　则</a:t>
                      </a:r>
                      <a:endParaRPr lang="en-US" altLang="zh-CN" sz="2400" b="1" kern="100" dirty="0">
                        <a:solidFill>
                          <a:srgbClr val="FFFFFF"/>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en-US" sz="2400" b="1" kern="100" dirty="0">
                          <a:solidFill>
                            <a:srgbClr val="FFFF00"/>
                          </a:solidFill>
                          <a:latin typeface="黑体" panose="02010609060101010101" pitchFamily="49" charset="-122"/>
                          <a:ea typeface="黑体" panose="02010609060101010101" pitchFamily="49" charset="-122"/>
                          <a:cs typeface="+mn-cs"/>
                        </a:rPr>
                        <a:t>第二章 职责分工</a:t>
                      </a:r>
                      <a:endParaRPr lang="en-US" altLang="zh-CN" sz="2400" b="1" kern="100" dirty="0">
                        <a:solidFill>
                          <a:srgbClr val="FFFF00"/>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zh-CN" sz="2400" b="1" kern="100" dirty="0">
                          <a:solidFill>
                            <a:srgbClr val="FFFFFF"/>
                          </a:solidFill>
                          <a:latin typeface="黑体" panose="02010609060101010101" pitchFamily="49" charset="-122"/>
                          <a:ea typeface="黑体" panose="02010609060101010101" pitchFamily="49" charset="-122"/>
                          <a:cs typeface="+mn-cs"/>
                        </a:rPr>
                        <a:t>第</a:t>
                      </a:r>
                      <a:r>
                        <a:rPr lang="zh-CN" altLang="en-US" sz="2400" b="1" kern="100" dirty="0">
                          <a:solidFill>
                            <a:srgbClr val="FFFFFF"/>
                          </a:solidFill>
                          <a:latin typeface="黑体" panose="02010609060101010101" pitchFamily="49" charset="-122"/>
                          <a:ea typeface="黑体" panose="02010609060101010101" pitchFamily="49" charset="-122"/>
                          <a:cs typeface="+mn-cs"/>
                        </a:rPr>
                        <a:t>三</a:t>
                      </a:r>
                      <a:r>
                        <a:rPr lang="zh-CN" altLang="zh-CN" sz="2400" b="1" kern="100" dirty="0">
                          <a:solidFill>
                            <a:srgbClr val="FFFFFF"/>
                          </a:solidFill>
                          <a:latin typeface="黑体" panose="02010609060101010101" pitchFamily="49" charset="-122"/>
                          <a:ea typeface="黑体" panose="02010609060101010101" pitchFamily="49" charset="-122"/>
                          <a:cs typeface="+mn-cs"/>
                        </a:rPr>
                        <a:t>章　</a:t>
                      </a:r>
                      <a:r>
                        <a:rPr lang="zh-CN" altLang="en-US" sz="2400" b="1" kern="100" dirty="0">
                          <a:solidFill>
                            <a:srgbClr val="FFFFFF"/>
                          </a:solidFill>
                          <a:latin typeface="黑体" panose="02010609060101010101" pitchFamily="49" charset="-122"/>
                          <a:ea typeface="黑体" panose="02010609060101010101" pitchFamily="49" charset="-122"/>
                          <a:cs typeface="+mn-cs"/>
                        </a:rPr>
                        <a:t>评标工作的组织与准备</a:t>
                      </a:r>
                      <a:endParaRPr lang="en-US" altLang="zh-CN" sz="2400" b="1" kern="100" dirty="0">
                        <a:solidFill>
                          <a:srgbClr val="FFFFFF"/>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zh-CN" sz="2400" b="1" kern="100" dirty="0">
                          <a:solidFill>
                            <a:srgbClr val="FFFF00"/>
                          </a:solidFill>
                          <a:latin typeface="黑体" panose="02010609060101010101" pitchFamily="49" charset="-122"/>
                          <a:ea typeface="黑体" panose="02010609060101010101" pitchFamily="49" charset="-122"/>
                          <a:cs typeface="+mn-cs"/>
                        </a:rPr>
                        <a:t>第</a:t>
                      </a:r>
                      <a:r>
                        <a:rPr lang="zh-CN" altLang="en-US" sz="2400" b="1" kern="100" dirty="0">
                          <a:solidFill>
                            <a:srgbClr val="FFFF00"/>
                          </a:solidFill>
                          <a:latin typeface="黑体" panose="02010609060101010101" pitchFamily="49" charset="-122"/>
                          <a:ea typeface="黑体" panose="02010609060101010101" pitchFamily="49" charset="-122"/>
                          <a:cs typeface="+mn-cs"/>
                        </a:rPr>
                        <a:t>四</a:t>
                      </a:r>
                      <a:r>
                        <a:rPr lang="zh-CN" altLang="zh-CN" sz="2400" b="1" kern="100" dirty="0">
                          <a:solidFill>
                            <a:srgbClr val="FFFF00"/>
                          </a:solidFill>
                          <a:latin typeface="黑体" panose="02010609060101010101" pitchFamily="49" charset="-122"/>
                          <a:ea typeface="黑体" panose="02010609060101010101" pitchFamily="49" charset="-122"/>
                          <a:cs typeface="+mn-cs"/>
                        </a:rPr>
                        <a:t>章　</a:t>
                      </a:r>
                      <a:r>
                        <a:rPr lang="zh-CN" altLang="en-US" sz="2400" b="1" kern="100" dirty="0">
                          <a:solidFill>
                            <a:srgbClr val="FFFF00"/>
                          </a:solidFill>
                          <a:latin typeface="黑体" panose="02010609060101010101" pitchFamily="49" charset="-122"/>
                          <a:ea typeface="黑体" panose="02010609060101010101" pitchFamily="49" charset="-122"/>
                          <a:cs typeface="+mn-cs"/>
                        </a:rPr>
                        <a:t>评标工作的实施</a:t>
                      </a:r>
                      <a:endParaRPr lang="en-US" altLang="zh-CN" sz="2400" b="1" kern="100" dirty="0">
                        <a:solidFill>
                          <a:srgbClr val="FFFF00"/>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zh-CN" sz="2400" b="1" kern="100" dirty="0">
                          <a:solidFill>
                            <a:srgbClr val="FFFFFF"/>
                          </a:solidFill>
                          <a:latin typeface="黑体" panose="02010609060101010101" pitchFamily="49" charset="-122"/>
                          <a:ea typeface="黑体" panose="02010609060101010101" pitchFamily="49" charset="-122"/>
                          <a:cs typeface="+mn-cs"/>
                        </a:rPr>
                        <a:t>第</a:t>
                      </a:r>
                      <a:r>
                        <a:rPr lang="zh-CN" altLang="en-US" sz="2400" b="1" kern="100" dirty="0">
                          <a:solidFill>
                            <a:srgbClr val="FFFFFF"/>
                          </a:solidFill>
                          <a:latin typeface="黑体" panose="02010609060101010101" pitchFamily="49" charset="-122"/>
                          <a:ea typeface="黑体" panose="02010609060101010101" pitchFamily="49" charset="-122"/>
                          <a:cs typeface="+mn-cs"/>
                        </a:rPr>
                        <a:t>五</a:t>
                      </a:r>
                      <a:r>
                        <a:rPr lang="zh-CN" altLang="zh-CN" sz="2400" b="1" kern="100" dirty="0">
                          <a:solidFill>
                            <a:srgbClr val="FFFFFF"/>
                          </a:solidFill>
                          <a:latin typeface="黑体" panose="02010609060101010101" pitchFamily="49" charset="-122"/>
                          <a:ea typeface="黑体" panose="02010609060101010101" pitchFamily="49" charset="-122"/>
                          <a:cs typeface="+mn-cs"/>
                        </a:rPr>
                        <a:t>章　</a:t>
                      </a:r>
                      <a:r>
                        <a:rPr lang="zh-CN" altLang="en-US" sz="2400" b="1" kern="100" dirty="0">
                          <a:solidFill>
                            <a:srgbClr val="FFFFFF"/>
                          </a:solidFill>
                          <a:latin typeface="黑体" panose="02010609060101010101" pitchFamily="49" charset="-122"/>
                          <a:ea typeface="黑体" panose="02010609060101010101" pitchFamily="49" charset="-122"/>
                          <a:cs typeface="+mn-cs"/>
                        </a:rPr>
                        <a:t>纪　律</a:t>
                      </a:r>
                      <a:endParaRPr lang="en-US" altLang="zh-CN" sz="2400" b="1" kern="100" dirty="0">
                        <a:solidFill>
                          <a:srgbClr val="FFFFFF"/>
                        </a:solidFill>
                        <a:latin typeface="黑体" panose="02010609060101010101" pitchFamily="49" charset="-122"/>
                        <a:ea typeface="黑体" panose="02010609060101010101" pitchFamily="49" charset="-122"/>
                        <a:cs typeface="+mn-cs"/>
                      </a:endParaRPr>
                    </a:p>
                    <a:p>
                      <a:pPr marL="0" algn="just" defTabSz="914400" rtl="0" eaLnBrk="1" latinLnBrk="0" hangingPunct="1">
                        <a:spcBef>
                          <a:spcPts val="600"/>
                        </a:spcBef>
                        <a:spcAft>
                          <a:spcPts val="0"/>
                        </a:spcAft>
                      </a:pPr>
                      <a:r>
                        <a:rPr lang="zh-CN" altLang="en-US" sz="2400" b="1" kern="100" dirty="0">
                          <a:solidFill>
                            <a:srgbClr val="FFFFFF"/>
                          </a:solidFill>
                          <a:latin typeface="黑体" panose="02010609060101010101" pitchFamily="49" charset="-122"/>
                          <a:ea typeface="黑体" panose="02010609060101010101" pitchFamily="49" charset="-122"/>
                          <a:cs typeface="+mn-cs"/>
                        </a:rPr>
                        <a:t>第六章  附　则</a:t>
                      </a:r>
                      <a:endParaRPr lang="zh-CN" altLang="en-US" sz="2400" b="1" kern="100" dirty="0">
                        <a:solidFill>
                          <a:srgbClr val="FFFFFF"/>
                        </a:solidFill>
                        <a:latin typeface="黑体" panose="02010609060101010101" pitchFamily="49" charset="-122"/>
                        <a:ea typeface="黑体" panose="02010609060101010101" pitchFamily="49" charset="-122"/>
                        <a:cs typeface="+mn-cs"/>
                      </a:endParaRPr>
                    </a:p>
                  </a:txBody>
                  <a:tcPr marL="68579" marR="68579"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pic>
        <p:nvPicPr>
          <p:cNvPr id="6" name="图片 5"/>
          <p:cNvPicPr>
            <a:picLocks noChangeAspect="1"/>
          </p:cNvPicPr>
          <p:nvPr/>
        </p:nvPicPr>
        <p:blipFill>
          <a:blip r:embed="rId2"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286250"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细则</a:t>
            </a: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的主要修订内容</a:t>
            </a:r>
            <a:endPar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sp>
        <p:nvSpPr>
          <p:cNvPr id="8" name="Rectangle 5"/>
          <p:cNvSpPr>
            <a:spLocks noChangeArrowheads="1"/>
          </p:cNvSpPr>
          <p:nvPr/>
        </p:nvSpPr>
        <p:spPr bwMode="gray">
          <a:xfrm>
            <a:off x="3381375" y="2428875"/>
            <a:ext cx="7000875" cy="17145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扩展了《细则》的适用范围</a:t>
            </a:r>
            <a:r>
              <a:rPr kumimoji="0" lang="zh-CN" altLang="en-US"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，全方位覆盖公路工程评标工作</a:t>
            </a:r>
            <a:endPar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9" name="Freeform 3"/>
          <p:cNvSpPr/>
          <p:nvPr/>
        </p:nvSpPr>
        <p:spPr bwMode="gray">
          <a:xfrm>
            <a:off x="3238500" y="3786188"/>
            <a:ext cx="1638300" cy="468312"/>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Freeform 4"/>
          <p:cNvSpPr/>
          <p:nvPr/>
        </p:nvSpPr>
        <p:spPr bwMode="gray">
          <a:xfrm rot="10800000">
            <a:off x="8953500" y="2286000"/>
            <a:ext cx="15621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pic>
        <p:nvPicPr>
          <p:cNvPr id="6" name="图片 5"/>
          <p:cNvPicPr>
            <a:picLocks noChangeAspect="1"/>
          </p:cNvPicPr>
          <p:nvPr/>
        </p:nvPicPr>
        <p:blipFill>
          <a:blip r:embed="rId2"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286250"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细则</a:t>
            </a: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的主要修订内容</a:t>
            </a:r>
            <a:endPar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sp>
        <p:nvSpPr>
          <p:cNvPr id="13317" name="矩形 1"/>
          <p:cNvSpPr>
            <a:spLocks noChangeArrowheads="1"/>
          </p:cNvSpPr>
          <p:nvPr/>
        </p:nvSpPr>
        <p:spPr bwMode="auto">
          <a:xfrm>
            <a:off x="2881308" y="2055812"/>
            <a:ext cx="8399463" cy="1754327"/>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just" defTabSz="914400" rtl="0" eaLnBrk="0" fontAlgn="base" latinLnBrk="0" hangingPunct="0">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名称：</a:t>
            </a:r>
            <a:r>
              <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a:t>
            </a:r>
            <a:r>
              <a:rPr kumimoji="0" lang="zh-CN"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公路工程施工招标评标委员会评标工作细则</a:t>
            </a:r>
            <a:r>
              <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   《</a:t>
            </a:r>
            <a:r>
              <a:rPr kumimoji="0" lang="zh-CN" altLang="en-US" sz="3600" b="1" i="0" u="none" strike="noStrike" kern="1200" cap="none" spc="0" normalizeH="0" baseline="0" noProof="0" dirty="0">
                <a:ln w="3175">
                  <a:noFill/>
                </a:ln>
                <a:solidFill>
                  <a:schemeClr val="tx1"/>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n-cs"/>
                <a:sym typeface="+mn-ea"/>
              </a:rPr>
              <a:t>公路工程建设项目评标工作细则</a:t>
            </a:r>
            <a:r>
              <a:rPr kumimoji="0" lang="en-US" altLang="zh-CN" sz="3600" b="1" i="0" u="none" strike="noStrike" kern="1200" cap="none" spc="0" normalizeH="0" baseline="0" noProof="0" dirty="0">
                <a:ln w="3175">
                  <a:noFill/>
                </a:ln>
                <a:solidFill>
                  <a:schemeClr val="tx1"/>
                </a:solidFill>
                <a:effectLst>
                  <a:glow rad="101600">
                    <a:schemeClr val="bg1">
                      <a:lumMod val="85000"/>
                      <a:lumOff val="15000"/>
                      <a:alpha val="60000"/>
                    </a:schemeClr>
                  </a:glow>
                </a:effectLst>
                <a:uLnTx/>
                <a:uFillTx/>
                <a:latin typeface="黑体" panose="02010609060101010101" pitchFamily="49" charset="-122"/>
                <a:ea typeface="黑体" panose="02010609060101010101" pitchFamily="49" charset="-122"/>
                <a:cs typeface="+mn-cs"/>
                <a:sym typeface="+mn-ea"/>
              </a:rPr>
              <a:t>》</a:t>
            </a:r>
            <a:endPar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2" name="箭头: 右 1"/>
          <p:cNvSpPr/>
          <p:nvPr/>
        </p:nvSpPr>
        <p:spPr>
          <a:xfrm>
            <a:off x="6203950" y="2898775"/>
            <a:ext cx="863600" cy="215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pic>
        <p:nvPicPr>
          <p:cNvPr id="6" name="图片 5"/>
          <p:cNvPicPr>
            <a:picLocks noChangeAspect="1"/>
          </p:cNvPicPr>
          <p:nvPr/>
        </p:nvPicPr>
        <p:blipFill>
          <a:blip r:embed="rId2"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286250"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细则</a:t>
            </a: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的主要修订内容</a:t>
            </a:r>
            <a:endPar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sp>
        <p:nvSpPr>
          <p:cNvPr id="31749" name="矩形 1"/>
          <p:cNvSpPr/>
          <p:nvPr/>
        </p:nvSpPr>
        <p:spPr>
          <a:xfrm>
            <a:off x="2881313" y="2055813"/>
            <a:ext cx="8399462" cy="4400550"/>
          </a:xfrm>
          <a:prstGeom prst="rect">
            <a:avLst/>
          </a:prstGeom>
          <a:noFill/>
          <a:ln w="9525">
            <a:noFill/>
          </a:ln>
        </p:spPr>
        <p:txBody>
          <a:bodyPr>
            <a:spAutoFit/>
          </a:bodyPr>
          <a:p>
            <a:pPr algn="just">
              <a:buFont typeface="Arial" panose="020B0604020202020204" pitchFamily="34" charset="0"/>
              <a:buNone/>
            </a:pPr>
            <a:r>
              <a:rPr lang="zh-CN" altLang="en-US" sz="2800" b="1" dirty="0">
                <a:solidFill>
                  <a:srgbClr val="FFFF00"/>
                </a:solidFill>
                <a:latin typeface="黑体" panose="02010609060101010101" pitchFamily="49" charset="-122"/>
                <a:ea typeface="黑体" panose="02010609060101010101" pitchFamily="49" charset="-122"/>
              </a:rPr>
              <a:t>适用范围：</a:t>
            </a:r>
            <a:r>
              <a:rPr lang="zh-CN" altLang="zh-CN" sz="2800" b="1" dirty="0">
                <a:solidFill>
                  <a:srgbClr val="FFFFCC"/>
                </a:solidFill>
                <a:latin typeface="黑体" panose="02010609060101010101" pitchFamily="49" charset="-122"/>
                <a:ea typeface="黑体" panose="02010609060101010101" pitchFamily="49" charset="-122"/>
              </a:rPr>
              <a:t>依法实行公开招标或邀请招标的公路建设项目，其土建工程施工招标评标工作适用本细则，其材料采购、设备安装的招标评标工作可参照本细则执行。</a:t>
            </a:r>
            <a:endParaRPr lang="en-US" altLang="zh-CN" sz="2800" b="1" dirty="0">
              <a:solidFill>
                <a:srgbClr val="FFFFCC"/>
              </a:solidFill>
              <a:latin typeface="黑体" panose="02010609060101010101" pitchFamily="49" charset="-122"/>
              <a:ea typeface="黑体" panose="02010609060101010101" pitchFamily="49" charset="-122"/>
            </a:endParaRPr>
          </a:p>
          <a:p>
            <a:pPr algn="just">
              <a:buFont typeface="Arial" panose="020B0604020202020204" pitchFamily="34" charset="0"/>
              <a:buNone/>
            </a:pPr>
            <a:endParaRPr lang="en-US" altLang="zh-CN" sz="2800" b="1" dirty="0">
              <a:solidFill>
                <a:srgbClr val="FFFFCC"/>
              </a:solidFill>
              <a:latin typeface="黑体" panose="02010609060101010101" pitchFamily="49" charset="-122"/>
              <a:ea typeface="黑体" panose="02010609060101010101" pitchFamily="49" charset="-122"/>
            </a:endParaRPr>
          </a:p>
          <a:p>
            <a:pPr algn="just">
              <a:buFont typeface="Arial" panose="020B0604020202020204" pitchFamily="34" charset="0"/>
              <a:buNone/>
            </a:pPr>
            <a:r>
              <a:rPr lang="zh-CN" altLang="zh-CN" sz="2800" b="1" dirty="0">
                <a:solidFill>
                  <a:srgbClr val="FFFFCC"/>
                </a:solidFill>
                <a:latin typeface="黑体" panose="02010609060101010101" pitchFamily="49" charset="-122"/>
                <a:ea typeface="黑体" panose="02010609060101010101" pitchFamily="49" charset="-122"/>
              </a:rPr>
              <a:t>依法必须进行招标的公路工程建设项目，其评标活动</a:t>
            </a:r>
            <a:r>
              <a:rPr lang="zh-CN" altLang="zh-CN" sz="2800" b="1" dirty="0">
                <a:solidFill>
                  <a:srgbClr val="FFFF00"/>
                </a:solidFill>
                <a:latin typeface="黑体" panose="02010609060101010101" pitchFamily="49" charset="-122"/>
                <a:ea typeface="黑体" panose="02010609060101010101" pitchFamily="49" charset="-122"/>
              </a:rPr>
              <a:t>适用</a:t>
            </a:r>
            <a:r>
              <a:rPr lang="zh-CN" altLang="zh-CN" sz="2800" b="1" dirty="0">
                <a:solidFill>
                  <a:srgbClr val="FFFFCC"/>
                </a:solidFill>
                <a:latin typeface="黑体" panose="02010609060101010101" pitchFamily="49" charset="-122"/>
                <a:ea typeface="黑体" panose="02010609060101010101" pitchFamily="49" charset="-122"/>
              </a:rPr>
              <a:t>本细则；国有资金占控股或者主导地位的依法必须进行招标的公路工程建设项目，采用资格预审的，其资格审查活动</a:t>
            </a:r>
            <a:r>
              <a:rPr lang="zh-CN" altLang="zh-CN" sz="2800" b="1" dirty="0">
                <a:solidFill>
                  <a:srgbClr val="FFFF00"/>
                </a:solidFill>
                <a:latin typeface="黑体" panose="02010609060101010101" pitchFamily="49" charset="-122"/>
                <a:ea typeface="黑体" panose="02010609060101010101" pitchFamily="49" charset="-122"/>
              </a:rPr>
              <a:t>适用</a:t>
            </a:r>
            <a:r>
              <a:rPr lang="zh-CN" altLang="zh-CN" sz="2800" b="1" dirty="0">
                <a:solidFill>
                  <a:srgbClr val="FFFFCC"/>
                </a:solidFill>
                <a:latin typeface="黑体" panose="02010609060101010101" pitchFamily="49" charset="-122"/>
                <a:ea typeface="黑体" panose="02010609060101010101" pitchFamily="49" charset="-122"/>
              </a:rPr>
              <a:t>本细则；其他项目的评标及资格审查活动可</a:t>
            </a:r>
            <a:r>
              <a:rPr lang="zh-CN" altLang="zh-CN" sz="2800" b="1" dirty="0">
                <a:solidFill>
                  <a:srgbClr val="FFFF00"/>
                </a:solidFill>
                <a:latin typeface="黑体" panose="02010609060101010101" pitchFamily="49" charset="-122"/>
                <a:ea typeface="黑体" panose="02010609060101010101" pitchFamily="49" charset="-122"/>
              </a:rPr>
              <a:t>参照</a:t>
            </a:r>
            <a:r>
              <a:rPr lang="zh-CN" altLang="zh-CN" sz="2800" b="1" dirty="0">
                <a:solidFill>
                  <a:srgbClr val="FFFFCC"/>
                </a:solidFill>
                <a:latin typeface="黑体" panose="02010609060101010101" pitchFamily="49" charset="-122"/>
                <a:ea typeface="黑体" panose="02010609060101010101" pitchFamily="49" charset="-122"/>
              </a:rPr>
              <a:t>本细则执行。</a:t>
            </a:r>
            <a:endParaRPr lang="en-US" altLang="zh-CN" sz="2800" b="1" dirty="0">
              <a:solidFill>
                <a:srgbClr val="FFFFCC"/>
              </a:solidFill>
              <a:latin typeface="黑体" panose="02010609060101010101" pitchFamily="49" charset="-122"/>
              <a:ea typeface="黑体" panose="02010609060101010101" pitchFamily="49" charset="-122"/>
            </a:endParaRPr>
          </a:p>
        </p:txBody>
      </p:sp>
      <p:sp>
        <p:nvSpPr>
          <p:cNvPr id="2" name="箭头: 下 1"/>
          <p:cNvSpPr/>
          <p:nvPr/>
        </p:nvSpPr>
        <p:spPr>
          <a:xfrm>
            <a:off x="6988175" y="3500438"/>
            <a:ext cx="358775" cy="6492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214812"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细则</a:t>
            </a:r>
            <a:r>
              <a:rPr kumimoji="0" lang="en-US" altLang="zh-CN"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的主要修订内容</a:t>
            </a:r>
            <a:endPar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sp>
        <p:nvSpPr>
          <p:cNvPr id="8" name="Rectangle 5"/>
          <p:cNvSpPr>
            <a:spLocks noChangeArrowheads="1"/>
          </p:cNvSpPr>
          <p:nvPr/>
        </p:nvSpPr>
        <p:spPr bwMode="gray">
          <a:xfrm>
            <a:off x="3381375" y="1928813"/>
            <a:ext cx="7000875" cy="17145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评标工作更具备合法性</a:t>
            </a:r>
            <a:endPar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9" name="Freeform 3"/>
          <p:cNvSpPr/>
          <p:nvPr/>
        </p:nvSpPr>
        <p:spPr bwMode="gray">
          <a:xfrm>
            <a:off x="3238500" y="3286125"/>
            <a:ext cx="16383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Freeform 4"/>
          <p:cNvSpPr/>
          <p:nvPr/>
        </p:nvSpPr>
        <p:spPr bwMode="gray">
          <a:xfrm rot="10800000">
            <a:off x="8953500" y="1785938"/>
            <a:ext cx="1562100" cy="468312"/>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0"/>
          <p:cNvGrpSpPr/>
          <p:nvPr/>
        </p:nvGrpSpPr>
        <p:grpSpPr>
          <a:xfrm>
            <a:off x="4024313" y="4000500"/>
            <a:ext cx="7408862" cy="536575"/>
            <a:chOff x="2057401" y="1678037"/>
            <a:chExt cx="6434692" cy="537170"/>
          </a:xfrm>
        </p:grpSpPr>
        <p:sp>
          <p:nvSpPr>
            <p:cNvPr id="33813" name="直线 6"/>
            <p:cNvSpPr/>
            <p:nvPr/>
          </p:nvSpPr>
          <p:spPr>
            <a:xfrm flipV="1">
              <a:off x="2362199" y="2140213"/>
              <a:ext cx="6129894" cy="13378"/>
            </a:xfrm>
            <a:prstGeom prst="line">
              <a:avLst/>
            </a:prstGeom>
            <a:ln w="25400" cap="flat" cmpd="sng">
              <a:solidFill>
                <a:schemeClr val="tx2"/>
              </a:solidFill>
              <a:prstDash val="sysDot"/>
              <a:headEnd type="none" w="med" len="med"/>
              <a:tailEnd type="oval" w="med" len="med"/>
            </a:ln>
          </p:spPr>
        </p:sp>
        <p:sp>
          <p:nvSpPr>
            <p:cNvPr id="13" name="矩形 7"/>
            <p:cNvSpPr>
              <a:spLocks noChangeArrowheads="1"/>
            </p:cNvSpPr>
            <p:nvPr/>
          </p:nvSpPr>
          <p:spPr bwMode="gray">
            <a:xfrm rot="3419336">
              <a:off x="2138401" y="1655840"/>
              <a:ext cx="359173" cy="521173"/>
            </a:xfrm>
            <a:prstGeom prst="rect">
              <a:avLst/>
            </a:prstGeom>
            <a:gradFill rotWithShape="1">
              <a:gsLst>
                <a:gs pos="0">
                  <a:schemeClr val="accent1"/>
                </a:gs>
                <a:gs pos="100000">
                  <a:schemeClr val="accent1">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3815" name="文本框 8"/>
            <p:cNvSpPr txBox="1"/>
            <p:nvPr/>
          </p:nvSpPr>
          <p:spPr>
            <a:xfrm>
              <a:off x="2986095" y="1678037"/>
              <a:ext cx="5505998" cy="462177"/>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明确了招标人（招标代理机构）、评标委员会</a:t>
              </a:r>
              <a:endParaRPr lang="en-US" altLang="zh-CN" sz="2400" b="1" dirty="0">
                <a:latin typeface="微软雅黑" panose="020B0503020204020204" pitchFamily="34" charset="-122"/>
                <a:ea typeface="微软雅黑" panose="020B0503020204020204" pitchFamily="34" charset="-122"/>
              </a:endParaRPr>
            </a:p>
          </p:txBody>
        </p:sp>
        <p:sp>
          <p:nvSpPr>
            <p:cNvPr id="33816" name="文本框 9"/>
            <p:cNvSpPr txBox="1"/>
            <p:nvPr/>
          </p:nvSpPr>
          <p:spPr>
            <a:xfrm>
              <a:off x="2132514" y="175354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1</a:t>
              </a:r>
              <a:endParaRPr lang="en-US" altLang="zh-CN" sz="2400" b="1" dirty="0">
                <a:solidFill>
                  <a:srgbClr val="FFFFFF"/>
                </a:solidFill>
                <a:latin typeface="Arial" panose="020B0604020202020204" pitchFamily="34" charset="0"/>
                <a:ea typeface="Arial" panose="020B0604020202020204" pitchFamily="34" charset="0"/>
              </a:endParaRPr>
            </a:p>
          </p:txBody>
        </p:sp>
      </p:grpSp>
      <p:grpSp>
        <p:nvGrpSpPr>
          <p:cNvPr id="3" name="组合 20"/>
          <p:cNvGrpSpPr/>
          <p:nvPr/>
        </p:nvGrpSpPr>
        <p:grpSpPr>
          <a:xfrm>
            <a:off x="4464050" y="5410200"/>
            <a:ext cx="7046913" cy="474663"/>
            <a:chOff x="2362199" y="1678037"/>
            <a:chExt cx="6228216" cy="475554"/>
          </a:xfrm>
        </p:grpSpPr>
        <p:sp>
          <p:nvSpPr>
            <p:cNvPr id="33811" name="直线 6"/>
            <p:cNvSpPr/>
            <p:nvPr/>
          </p:nvSpPr>
          <p:spPr>
            <a:xfrm flipV="1">
              <a:off x="2362199" y="2140213"/>
              <a:ext cx="6160606" cy="13378"/>
            </a:xfrm>
            <a:prstGeom prst="line">
              <a:avLst/>
            </a:prstGeom>
            <a:ln w="25400" cap="flat" cmpd="sng">
              <a:solidFill>
                <a:schemeClr val="tx2"/>
              </a:solidFill>
              <a:prstDash val="sysDot"/>
              <a:headEnd type="none" w="med" len="med"/>
              <a:tailEnd type="oval" w="med" len="med"/>
            </a:ln>
          </p:spPr>
        </p:sp>
        <p:sp>
          <p:nvSpPr>
            <p:cNvPr id="33812" name="文本框 8"/>
            <p:cNvSpPr txBox="1"/>
            <p:nvPr/>
          </p:nvSpPr>
          <p:spPr>
            <a:xfrm>
              <a:off x="2986095" y="1678037"/>
              <a:ext cx="5604320" cy="462177"/>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明确了评标过程中招标人应当提供和可以协助</a:t>
              </a:r>
              <a:endParaRPr lang="en-US" altLang="zh-CN" sz="2400" b="1" dirty="0">
                <a:latin typeface="微软雅黑" panose="020B0503020204020204" pitchFamily="34" charset="-122"/>
                <a:ea typeface="微软雅黑" panose="020B0503020204020204" pitchFamily="34" charset="-122"/>
              </a:endParaRPr>
            </a:p>
          </p:txBody>
        </p:sp>
      </p:grpSp>
      <p:grpSp>
        <p:nvGrpSpPr>
          <p:cNvPr id="7" name="组合 30"/>
          <p:cNvGrpSpPr/>
          <p:nvPr/>
        </p:nvGrpSpPr>
        <p:grpSpPr>
          <a:xfrm>
            <a:off x="4024313" y="4643438"/>
            <a:ext cx="7412037" cy="1246187"/>
            <a:chOff x="2057401" y="3508424"/>
            <a:chExt cx="6423569" cy="1247433"/>
          </a:xfrm>
        </p:grpSpPr>
        <p:sp>
          <p:nvSpPr>
            <p:cNvPr id="33807" name="直线 3"/>
            <p:cNvSpPr/>
            <p:nvPr/>
          </p:nvSpPr>
          <p:spPr>
            <a:xfrm flipV="1">
              <a:off x="2362199" y="4035293"/>
              <a:ext cx="6116894" cy="4248"/>
            </a:xfrm>
            <a:prstGeom prst="line">
              <a:avLst/>
            </a:prstGeom>
            <a:ln w="25400" cap="flat" cmpd="sng">
              <a:solidFill>
                <a:schemeClr val="tx2"/>
              </a:solidFill>
              <a:prstDash val="sysDot"/>
              <a:headEnd type="none" w="med" len="med"/>
              <a:tailEnd type="oval" w="med" len="med"/>
            </a:ln>
          </p:spPr>
        </p:sp>
        <p:sp>
          <p:nvSpPr>
            <p:cNvPr id="33" name="矩形 4"/>
            <p:cNvSpPr>
              <a:spLocks noChangeArrowheads="1"/>
            </p:cNvSpPr>
            <p:nvPr/>
          </p:nvSpPr>
          <p:spPr bwMode="gray">
            <a:xfrm rot="3419336">
              <a:off x="2137859" y="4230456"/>
              <a:ext cx="359134" cy="520049"/>
            </a:xfrm>
            <a:prstGeom prst="rect">
              <a:avLst/>
            </a:prstGeom>
            <a:gradFill rotWithShape="1">
              <a:gsLst>
                <a:gs pos="0">
                  <a:schemeClr val="folHlink"/>
                </a:gs>
                <a:gs pos="100000">
                  <a:schemeClr val="fo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3809" name="文本框 5"/>
            <p:cNvSpPr txBox="1"/>
            <p:nvPr/>
          </p:nvSpPr>
          <p:spPr>
            <a:xfrm>
              <a:off x="2183489" y="429419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a typeface="Arial" panose="020B0604020202020204" pitchFamily="34" charset="0"/>
              </a:endParaRPr>
            </a:p>
          </p:txBody>
        </p:sp>
        <p:sp>
          <p:nvSpPr>
            <p:cNvPr id="33810" name="文本框 21"/>
            <p:cNvSpPr txBox="1"/>
            <p:nvPr/>
          </p:nvSpPr>
          <p:spPr>
            <a:xfrm>
              <a:off x="2986095" y="3508424"/>
              <a:ext cx="5494875" cy="462130"/>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、交通运输主管部门在评标过程中的职责分工</a:t>
              </a:r>
              <a:endParaRPr lang="en-US" altLang="zh-CN" sz="2400" b="1" dirty="0">
                <a:latin typeface="微软雅黑" panose="020B0503020204020204" pitchFamily="34" charset="-122"/>
                <a:ea typeface="微软雅黑" panose="020B0503020204020204" pitchFamily="34" charset="-122"/>
              </a:endParaRPr>
            </a:p>
          </p:txBody>
        </p:sp>
      </p:grpSp>
      <p:grpSp>
        <p:nvGrpSpPr>
          <p:cNvPr id="11" name="组合 20"/>
          <p:cNvGrpSpPr/>
          <p:nvPr/>
        </p:nvGrpSpPr>
        <p:grpSpPr>
          <a:xfrm>
            <a:off x="4267200" y="6000750"/>
            <a:ext cx="7165975" cy="536575"/>
            <a:chOff x="2208280" y="1678037"/>
            <a:chExt cx="6335572" cy="537682"/>
          </a:xfrm>
        </p:grpSpPr>
        <p:sp>
          <p:nvSpPr>
            <p:cNvPr id="33804" name="直线 6"/>
            <p:cNvSpPr/>
            <p:nvPr/>
          </p:nvSpPr>
          <p:spPr>
            <a:xfrm flipV="1">
              <a:off x="2362199" y="2110150"/>
              <a:ext cx="6181653" cy="43441"/>
            </a:xfrm>
            <a:prstGeom prst="line">
              <a:avLst/>
            </a:prstGeom>
            <a:ln w="25400" cap="flat" cmpd="sng">
              <a:solidFill>
                <a:schemeClr val="tx2"/>
              </a:solidFill>
              <a:prstDash val="sysDot"/>
              <a:headEnd type="none" w="med" len="med"/>
              <a:tailEnd type="oval" w="med" len="med"/>
            </a:ln>
          </p:spPr>
        </p:sp>
        <p:sp>
          <p:nvSpPr>
            <p:cNvPr id="33805" name="文本框 8"/>
            <p:cNvSpPr txBox="1"/>
            <p:nvPr/>
          </p:nvSpPr>
          <p:spPr>
            <a:xfrm>
              <a:off x="2986095" y="1678037"/>
              <a:ext cx="2067613" cy="462177"/>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提供的服务内容</a:t>
              </a:r>
              <a:endParaRPr lang="en-US" altLang="zh-CN" sz="2400" b="1" dirty="0">
                <a:latin typeface="微软雅黑" panose="020B0503020204020204" pitchFamily="34" charset="-122"/>
                <a:ea typeface="微软雅黑" panose="020B0503020204020204" pitchFamily="34" charset="-122"/>
              </a:endParaRPr>
            </a:p>
          </p:txBody>
        </p:sp>
        <p:sp>
          <p:nvSpPr>
            <p:cNvPr id="33806" name="文本框 9"/>
            <p:cNvSpPr txBox="1"/>
            <p:nvPr/>
          </p:nvSpPr>
          <p:spPr>
            <a:xfrm>
              <a:off x="2208280" y="1753542"/>
              <a:ext cx="163290" cy="462177"/>
            </a:xfrm>
            <a:prstGeom prst="rect">
              <a:avLst/>
            </a:prstGeom>
            <a:noFill/>
            <a:ln w="9525">
              <a:noFill/>
            </a:ln>
          </p:spPr>
          <p:txBody>
            <a:bodyPr wrap="none">
              <a:spAutoFit/>
            </a:bodyPr>
            <a:p>
              <a:pPr algn="ctr">
                <a:buFont typeface="Arial" panose="020B0604020202020204" pitchFamily="34" charset="0"/>
                <a:buNone/>
              </a:pPr>
              <a:endParaRPr lang="en-US" altLang="zh-CN" sz="2400" b="1" dirty="0">
                <a:solidFill>
                  <a:srgbClr val="FFFFFF"/>
                </a:solidFill>
                <a:latin typeface="Arial" panose="020B0604020202020204" pitchFamily="34" charset="0"/>
                <a:ea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2" presetClass="entr" presetSubtype="4"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286250"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细则</a:t>
            </a:r>
            <a:r>
              <a:rPr kumimoji="0" lang="en-US" altLang="zh-CN"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的主要修订内容</a:t>
            </a:r>
            <a:endPar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sp>
        <p:nvSpPr>
          <p:cNvPr id="8" name="Rectangle 5"/>
          <p:cNvSpPr>
            <a:spLocks noChangeArrowheads="1"/>
          </p:cNvSpPr>
          <p:nvPr/>
        </p:nvSpPr>
        <p:spPr bwMode="gray">
          <a:xfrm>
            <a:off x="3381375" y="2143125"/>
            <a:ext cx="7000875" cy="17145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评标程序更具备可操作性</a:t>
            </a:r>
            <a:endPar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9" name="Freeform 3"/>
          <p:cNvSpPr/>
          <p:nvPr/>
        </p:nvSpPr>
        <p:spPr bwMode="gray">
          <a:xfrm>
            <a:off x="3238500" y="3571875"/>
            <a:ext cx="16383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Freeform 4"/>
          <p:cNvSpPr/>
          <p:nvPr/>
        </p:nvSpPr>
        <p:spPr bwMode="gray">
          <a:xfrm rot="10800000">
            <a:off x="8953500" y="2000250"/>
            <a:ext cx="15621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0"/>
          <p:cNvGrpSpPr/>
          <p:nvPr/>
        </p:nvGrpSpPr>
        <p:grpSpPr>
          <a:xfrm>
            <a:off x="4024313" y="4214813"/>
            <a:ext cx="8332787" cy="536575"/>
            <a:chOff x="2057401" y="1678037"/>
            <a:chExt cx="7236537" cy="537170"/>
          </a:xfrm>
        </p:grpSpPr>
        <p:sp>
          <p:nvSpPr>
            <p:cNvPr id="35859" name="直线 6"/>
            <p:cNvSpPr/>
            <p:nvPr/>
          </p:nvSpPr>
          <p:spPr>
            <a:xfrm>
              <a:off x="2362199" y="2153591"/>
              <a:ext cx="6788242" cy="40922"/>
            </a:xfrm>
            <a:prstGeom prst="line">
              <a:avLst/>
            </a:prstGeom>
            <a:ln w="25400" cap="flat" cmpd="sng">
              <a:solidFill>
                <a:schemeClr val="tx2"/>
              </a:solidFill>
              <a:prstDash val="sysDot"/>
              <a:headEnd type="none" w="med" len="med"/>
              <a:tailEnd type="oval" w="med" len="med"/>
            </a:ln>
          </p:spPr>
        </p:sp>
        <p:sp>
          <p:nvSpPr>
            <p:cNvPr id="13" name="矩形 7"/>
            <p:cNvSpPr>
              <a:spLocks noChangeArrowheads="1"/>
            </p:cNvSpPr>
            <p:nvPr/>
          </p:nvSpPr>
          <p:spPr bwMode="gray">
            <a:xfrm rot="3419336">
              <a:off x="2138381" y="1655861"/>
              <a:ext cx="359173" cy="521130"/>
            </a:xfrm>
            <a:prstGeom prst="rect">
              <a:avLst/>
            </a:prstGeom>
            <a:gradFill rotWithShape="1">
              <a:gsLst>
                <a:gs pos="0">
                  <a:schemeClr val="accent1"/>
                </a:gs>
                <a:gs pos="100000">
                  <a:schemeClr val="accent1">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5861" name="文本框 8"/>
            <p:cNvSpPr txBox="1"/>
            <p:nvPr/>
          </p:nvSpPr>
          <p:spPr>
            <a:xfrm>
              <a:off x="2986095" y="1678037"/>
              <a:ext cx="6307843" cy="462177"/>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重新梳理了评标工作程序并明确了各项程序的责任方</a:t>
              </a:r>
              <a:endParaRPr lang="zh-CN" altLang="en-US" sz="2400" b="1" dirty="0">
                <a:latin typeface="微软雅黑" panose="020B0503020204020204" pitchFamily="34" charset="-122"/>
                <a:ea typeface="微软雅黑" panose="020B0503020204020204" pitchFamily="34" charset="-122"/>
              </a:endParaRPr>
            </a:p>
          </p:txBody>
        </p:sp>
        <p:sp>
          <p:nvSpPr>
            <p:cNvPr id="35862" name="文本框 9"/>
            <p:cNvSpPr txBox="1"/>
            <p:nvPr/>
          </p:nvSpPr>
          <p:spPr>
            <a:xfrm>
              <a:off x="2132514" y="175354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1</a:t>
              </a:r>
              <a:endParaRPr lang="en-US" altLang="zh-CN" sz="2400" b="1" dirty="0">
                <a:solidFill>
                  <a:srgbClr val="FFFFFF"/>
                </a:solidFill>
                <a:latin typeface="Arial" panose="020B0604020202020204" pitchFamily="34" charset="0"/>
                <a:ea typeface="Arial" panose="020B0604020202020204" pitchFamily="34" charset="0"/>
              </a:endParaRPr>
            </a:p>
          </p:txBody>
        </p:sp>
      </p:grpSp>
      <p:grpSp>
        <p:nvGrpSpPr>
          <p:cNvPr id="3" name="组合 20"/>
          <p:cNvGrpSpPr/>
          <p:nvPr/>
        </p:nvGrpSpPr>
        <p:grpSpPr>
          <a:xfrm>
            <a:off x="4095750" y="5715000"/>
            <a:ext cx="7104063" cy="536575"/>
            <a:chOff x="2057401" y="1678038"/>
            <a:chExt cx="6279456" cy="537169"/>
          </a:xfrm>
        </p:grpSpPr>
        <p:sp>
          <p:nvSpPr>
            <p:cNvPr id="35855" name="直线 6"/>
            <p:cNvSpPr/>
            <p:nvPr/>
          </p:nvSpPr>
          <p:spPr>
            <a:xfrm flipV="1">
              <a:off x="2362199" y="1980435"/>
              <a:ext cx="5974658" cy="173157"/>
            </a:xfrm>
            <a:prstGeom prst="line">
              <a:avLst/>
            </a:prstGeom>
            <a:ln w="25400" cap="flat" cmpd="sng">
              <a:solidFill>
                <a:schemeClr val="tx2"/>
              </a:solidFill>
              <a:prstDash val="sysDot"/>
              <a:headEnd type="none" w="med" len="med"/>
              <a:tailEnd type="oval" w="med" len="med"/>
            </a:ln>
          </p:spPr>
        </p:sp>
        <p:sp>
          <p:nvSpPr>
            <p:cNvPr id="23" name="矩形 7"/>
            <p:cNvSpPr>
              <a:spLocks noChangeArrowheads="1"/>
            </p:cNvSpPr>
            <p:nvPr/>
          </p:nvSpPr>
          <p:spPr bwMode="gray">
            <a:xfrm rot="3419336">
              <a:off x="2138114" y="1656129"/>
              <a:ext cx="359172" cy="520599"/>
            </a:xfrm>
            <a:prstGeom prst="rect">
              <a:avLst/>
            </a:prstGeom>
            <a:solidFill>
              <a:srgbClr val="7030A0"/>
            </a:soli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rgbClr val="7030A0"/>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5857" name="文本框 8"/>
            <p:cNvSpPr txBox="1"/>
            <p:nvPr/>
          </p:nvSpPr>
          <p:spPr>
            <a:xfrm>
              <a:off x="2986095" y="1678038"/>
              <a:ext cx="4788157" cy="462177"/>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设定了对评标报告进行形式检查的程序</a:t>
              </a:r>
              <a:endParaRPr lang="en-US" altLang="zh-CN" sz="2400" b="1" dirty="0">
                <a:latin typeface="微软雅黑" panose="020B0503020204020204" pitchFamily="34" charset="-122"/>
                <a:ea typeface="微软雅黑" panose="020B0503020204020204" pitchFamily="34" charset="-122"/>
              </a:endParaRPr>
            </a:p>
          </p:txBody>
        </p:sp>
        <p:sp>
          <p:nvSpPr>
            <p:cNvPr id="35858" name="文本框 9"/>
            <p:cNvSpPr txBox="1"/>
            <p:nvPr/>
          </p:nvSpPr>
          <p:spPr>
            <a:xfrm>
              <a:off x="2132514" y="175354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3</a:t>
              </a:r>
              <a:endParaRPr lang="en-US" altLang="zh-CN" sz="2400" b="1" dirty="0">
                <a:solidFill>
                  <a:srgbClr val="FFFFFF"/>
                </a:solidFill>
                <a:latin typeface="Arial" panose="020B0604020202020204" pitchFamily="34" charset="0"/>
                <a:ea typeface="Arial" panose="020B0604020202020204" pitchFamily="34" charset="0"/>
              </a:endParaRPr>
            </a:p>
          </p:txBody>
        </p:sp>
      </p:grpSp>
      <p:grpSp>
        <p:nvGrpSpPr>
          <p:cNvPr id="7" name="组合 30"/>
          <p:cNvGrpSpPr/>
          <p:nvPr/>
        </p:nvGrpSpPr>
        <p:grpSpPr>
          <a:xfrm>
            <a:off x="4095750" y="4929188"/>
            <a:ext cx="7104063" cy="592137"/>
            <a:chOff x="2057401" y="3508424"/>
            <a:chExt cx="6156827" cy="592733"/>
          </a:xfrm>
        </p:grpSpPr>
        <p:sp>
          <p:nvSpPr>
            <p:cNvPr id="35851" name="直线 3"/>
            <p:cNvSpPr/>
            <p:nvPr/>
          </p:nvSpPr>
          <p:spPr>
            <a:xfrm flipV="1">
              <a:off x="2362199" y="3937443"/>
              <a:ext cx="5852029" cy="102098"/>
            </a:xfrm>
            <a:prstGeom prst="line">
              <a:avLst/>
            </a:prstGeom>
            <a:ln w="25400" cap="flat" cmpd="sng">
              <a:solidFill>
                <a:schemeClr val="tx2"/>
              </a:solidFill>
              <a:prstDash val="sysDot"/>
              <a:headEnd type="none" w="med" len="med"/>
              <a:tailEnd type="oval" w="med" len="med"/>
            </a:ln>
          </p:spPr>
        </p:sp>
        <p:sp>
          <p:nvSpPr>
            <p:cNvPr id="33" name="矩形 4"/>
            <p:cNvSpPr>
              <a:spLocks noChangeArrowheads="1"/>
            </p:cNvSpPr>
            <p:nvPr/>
          </p:nvSpPr>
          <p:spPr bwMode="gray">
            <a:xfrm rot="3419336">
              <a:off x="2137864" y="3542377"/>
              <a:ext cx="359136" cy="520063"/>
            </a:xfrm>
            <a:prstGeom prst="rect">
              <a:avLst/>
            </a:prstGeom>
            <a:gradFill rotWithShape="1">
              <a:gsLst>
                <a:gs pos="0">
                  <a:schemeClr val="folHlink"/>
                </a:gs>
                <a:gs pos="100000">
                  <a:schemeClr val="fo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5853" name="文本框 5"/>
            <p:cNvSpPr txBox="1"/>
            <p:nvPr/>
          </p:nvSpPr>
          <p:spPr>
            <a:xfrm>
              <a:off x="2132514" y="363949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a typeface="Arial" panose="020B0604020202020204" pitchFamily="34" charset="0"/>
              </a:endParaRPr>
            </a:p>
          </p:txBody>
        </p:sp>
        <p:sp>
          <p:nvSpPr>
            <p:cNvPr id="35854" name="文本框 21"/>
            <p:cNvSpPr txBox="1"/>
            <p:nvPr/>
          </p:nvSpPr>
          <p:spPr>
            <a:xfrm>
              <a:off x="2986095" y="3508424"/>
              <a:ext cx="5228133" cy="462130"/>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细化了对投标文件进行澄清或者说明的程序</a:t>
              </a:r>
              <a:endParaRPr lang="en-US" altLang="zh-CN" sz="2400" b="1" dirty="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2" presetClass="entr" presetSubtype="4"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286250"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细则</a:t>
            </a:r>
            <a:r>
              <a:rPr kumimoji="0" lang="en-US" altLang="zh-CN"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的主要修订内容</a:t>
            </a:r>
            <a:endPar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sp>
        <p:nvSpPr>
          <p:cNvPr id="8" name="Rectangle 5"/>
          <p:cNvSpPr>
            <a:spLocks noChangeArrowheads="1"/>
          </p:cNvSpPr>
          <p:nvPr/>
        </p:nvSpPr>
        <p:spPr bwMode="gray">
          <a:xfrm>
            <a:off x="3381375" y="2143125"/>
            <a:ext cx="7000875" cy="17145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对评标活动更具备指导性</a:t>
            </a:r>
            <a:endPar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9" name="Freeform 3"/>
          <p:cNvSpPr/>
          <p:nvPr/>
        </p:nvSpPr>
        <p:spPr bwMode="gray">
          <a:xfrm>
            <a:off x="3238500" y="3571875"/>
            <a:ext cx="16383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Freeform 4"/>
          <p:cNvSpPr/>
          <p:nvPr/>
        </p:nvSpPr>
        <p:spPr bwMode="gray">
          <a:xfrm rot="10800000">
            <a:off x="8953500" y="2000250"/>
            <a:ext cx="15621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0"/>
          <p:cNvGrpSpPr/>
          <p:nvPr/>
        </p:nvGrpSpPr>
        <p:grpSpPr>
          <a:xfrm>
            <a:off x="4024313" y="4214813"/>
            <a:ext cx="7175500" cy="536575"/>
            <a:chOff x="2057401" y="1678037"/>
            <a:chExt cx="6231329" cy="537170"/>
          </a:xfrm>
        </p:grpSpPr>
        <p:sp>
          <p:nvSpPr>
            <p:cNvPr id="37907" name="直线 6"/>
            <p:cNvSpPr/>
            <p:nvPr/>
          </p:nvSpPr>
          <p:spPr>
            <a:xfrm flipV="1">
              <a:off x="2362199" y="2117468"/>
              <a:ext cx="5926531" cy="36124"/>
            </a:xfrm>
            <a:prstGeom prst="line">
              <a:avLst/>
            </a:prstGeom>
            <a:ln w="25400" cap="flat" cmpd="sng">
              <a:solidFill>
                <a:schemeClr val="tx2"/>
              </a:solidFill>
              <a:prstDash val="sysDot"/>
              <a:headEnd type="none" w="med" len="med"/>
              <a:tailEnd type="oval" w="med" len="med"/>
            </a:ln>
          </p:spPr>
        </p:sp>
        <p:sp>
          <p:nvSpPr>
            <p:cNvPr id="13" name="矩形 7"/>
            <p:cNvSpPr>
              <a:spLocks noChangeArrowheads="1"/>
            </p:cNvSpPr>
            <p:nvPr/>
          </p:nvSpPr>
          <p:spPr bwMode="gray">
            <a:xfrm rot="3419336">
              <a:off x="2138373" y="1655868"/>
              <a:ext cx="359173" cy="521116"/>
            </a:xfrm>
            <a:prstGeom prst="rect">
              <a:avLst/>
            </a:prstGeom>
            <a:gradFill rotWithShape="1">
              <a:gsLst>
                <a:gs pos="0">
                  <a:schemeClr val="accent1"/>
                </a:gs>
                <a:gs pos="100000">
                  <a:schemeClr val="accent1">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7909" name="文本框 8"/>
            <p:cNvSpPr txBox="1"/>
            <p:nvPr/>
          </p:nvSpPr>
          <p:spPr>
            <a:xfrm>
              <a:off x="2986095" y="1678037"/>
              <a:ext cx="3902310" cy="462177"/>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明确了如何及时更换评标委员会</a:t>
              </a:r>
              <a:endParaRPr lang="zh-CN" altLang="en-US" sz="2400" b="1" dirty="0">
                <a:latin typeface="微软雅黑" panose="020B0503020204020204" pitchFamily="34" charset="-122"/>
                <a:ea typeface="微软雅黑" panose="020B0503020204020204" pitchFamily="34" charset="-122"/>
              </a:endParaRPr>
            </a:p>
          </p:txBody>
        </p:sp>
        <p:sp>
          <p:nvSpPr>
            <p:cNvPr id="37910" name="文本框 9"/>
            <p:cNvSpPr txBox="1"/>
            <p:nvPr/>
          </p:nvSpPr>
          <p:spPr>
            <a:xfrm>
              <a:off x="2132514" y="175354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1</a:t>
              </a:r>
              <a:endParaRPr lang="en-US" altLang="zh-CN" sz="2400" b="1" dirty="0">
                <a:solidFill>
                  <a:srgbClr val="FFFFFF"/>
                </a:solidFill>
                <a:latin typeface="Arial" panose="020B0604020202020204" pitchFamily="34" charset="0"/>
                <a:ea typeface="Arial" panose="020B0604020202020204" pitchFamily="34" charset="0"/>
              </a:endParaRPr>
            </a:p>
          </p:txBody>
        </p:sp>
      </p:grpSp>
      <p:grpSp>
        <p:nvGrpSpPr>
          <p:cNvPr id="3" name="组合 20"/>
          <p:cNvGrpSpPr/>
          <p:nvPr/>
        </p:nvGrpSpPr>
        <p:grpSpPr>
          <a:xfrm>
            <a:off x="4095750" y="5715000"/>
            <a:ext cx="7083425" cy="536575"/>
            <a:chOff x="2057401" y="1678038"/>
            <a:chExt cx="6260960" cy="537169"/>
          </a:xfrm>
        </p:grpSpPr>
        <p:sp>
          <p:nvSpPr>
            <p:cNvPr id="37903" name="直线 6"/>
            <p:cNvSpPr/>
            <p:nvPr/>
          </p:nvSpPr>
          <p:spPr>
            <a:xfrm flipV="1">
              <a:off x="2362199" y="2111050"/>
              <a:ext cx="5956161" cy="42541"/>
            </a:xfrm>
            <a:prstGeom prst="line">
              <a:avLst/>
            </a:prstGeom>
            <a:ln w="25400" cap="flat" cmpd="sng">
              <a:solidFill>
                <a:schemeClr val="tx2"/>
              </a:solidFill>
              <a:prstDash val="sysDot"/>
              <a:headEnd type="none" w="med" len="med"/>
              <a:tailEnd type="oval" w="med" len="med"/>
            </a:ln>
          </p:spPr>
        </p:sp>
        <p:sp>
          <p:nvSpPr>
            <p:cNvPr id="23" name="矩形 7"/>
            <p:cNvSpPr>
              <a:spLocks noChangeArrowheads="1"/>
            </p:cNvSpPr>
            <p:nvPr/>
          </p:nvSpPr>
          <p:spPr bwMode="gray">
            <a:xfrm rot="3419336">
              <a:off x="2138104" y="1656138"/>
              <a:ext cx="359172" cy="520578"/>
            </a:xfrm>
            <a:prstGeom prst="rect">
              <a:avLst/>
            </a:prstGeom>
            <a:solidFill>
              <a:srgbClr val="7030A0"/>
            </a:soli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rgbClr val="7030A0"/>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7905" name="文本框 8"/>
            <p:cNvSpPr txBox="1"/>
            <p:nvPr/>
          </p:nvSpPr>
          <p:spPr>
            <a:xfrm>
              <a:off x="2986095" y="1678038"/>
              <a:ext cx="5332266" cy="462177"/>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明确了评标过程中存在争议事项的处理方式</a:t>
              </a:r>
              <a:endParaRPr lang="en-US" altLang="zh-CN" sz="2400" b="1" dirty="0">
                <a:latin typeface="微软雅黑" panose="020B0503020204020204" pitchFamily="34" charset="-122"/>
                <a:ea typeface="微软雅黑" panose="020B0503020204020204" pitchFamily="34" charset="-122"/>
              </a:endParaRPr>
            </a:p>
          </p:txBody>
        </p:sp>
        <p:sp>
          <p:nvSpPr>
            <p:cNvPr id="37906" name="文本框 9"/>
            <p:cNvSpPr txBox="1"/>
            <p:nvPr/>
          </p:nvSpPr>
          <p:spPr>
            <a:xfrm>
              <a:off x="2132514" y="175354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3</a:t>
              </a:r>
              <a:endParaRPr lang="en-US" altLang="zh-CN" sz="2400" b="1" dirty="0">
                <a:solidFill>
                  <a:srgbClr val="FFFFFF"/>
                </a:solidFill>
                <a:latin typeface="Arial" panose="020B0604020202020204" pitchFamily="34" charset="0"/>
                <a:ea typeface="Arial" panose="020B0604020202020204" pitchFamily="34" charset="0"/>
              </a:endParaRPr>
            </a:p>
          </p:txBody>
        </p:sp>
      </p:grpSp>
      <p:grpSp>
        <p:nvGrpSpPr>
          <p:cNvPr id="7" name="组合 30"/>
          <p:cNvGrpSpPr/>
          <p:nvPr/>
        </p:nvGrpSpPr>
        <p:grpSpPr>
          <a:xfrm>
            <a:off x="4095750" y="4929188"/>
            <a:ext cx="16952913" cy="592137"/>
            <a:chOff x="2057401" y="3508424"/>
            <a:chExt cx="14692554" cy="592733"/>
          </a:xfrm>
        </p:grpSpPr>
        <p:sp>
          <p:nvSpPr>
            <p:cNvPr id="37899" name="直线 3"/>
            <p:cNvSpPr/>
            <p:nvPr/>
          </p:nvSpPr>
          <p:spPr>
            <a:xfrm>
              <a:off x="2362199" y="4039539"/>
              <a:ext cx="6711998" cy="9301"/>
            </a:xfrm>
            <a:prstGeom prst="line">
              <a:avLst/>
            </a:prstGeom>
            <a:ln w="25400" cap="flat" cmpd="sng">
              <a:solidFill>
                <a:schemeClr val="tx2"/>
              </a:solidFill>
              <a:prstDash val="sysDot"/>
              <a:headEnd type="none" w="med" len="med"/>
              <a:tailEnd type="oval" w="med" len="med"/>
            </a:ln>
          </p:spPr>
        </p:sp>
        <p:sp>
          <p:nvSpPr>
            <p:cNvPr id="33" name="矩形 4"/>
            <p:cNvSpPr>
              <a:spLocks noChangeArrowheads="1"/>
            </p:cNvSpPr>
            <p:nvPr/>
          </p:nvSpPr>
          <p:spPr bwMode="gray">
            <a:xfrm rot="3419336">
              <a:off x="2137866" y="3542374"/>
              <a:ext cx="359136" cy="520066"/>
            </a:xfrm>
            <a:prstGeom prst="rect">
              <a:avLst/>
            </a:prstGeom>
            <a:gradFill rotWithShape="1">
              <a:gsLst>
                <a:gs pos="0">
                  <a:schemeClr val="folHlink"/>
                </a:gs>
                <a:gs pos="100000">
                  <a:schemeClr val="fo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7901" name="文本框 5"/>
            <p:cNvSpPr txBox="1"/>
            <p:nvPr/>
          </p:nvSpPr>
          <p:spPr>
            <a:xfrm>
              <a:off x="2132514" y="363949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a typeface="Arial" panose="020B0604020202020204" pitchFamily="34" charset="0"/>
              </a:endParaRPr>
            </a:p>
          </p:txBody>
        </p:sp>
        <p:sp>
          <p:nvSpPr>
            <p:cNvPr id="37902" name="文本框 21"/>
            <p:cNvSpPr txBox="1"/>
            <p:nvPr/>
          </p:nvSpPr>
          <p:spPr>
            <a:xfrm>
              <a:off x="2986095" y="3508424"/>
              <a:ext cx="13763860" cy="400513"/>
            </a:xfrm>
            <a:prstGeom prst="rect">
              <a:avLst/>
            </a:prstGeom>
            <a:noFill/>
            <a:ln w="9525">
              <a:noFill/>
            </a:ln>
          </p:spPr>
          <p:txBody>
            <a:bodyPr>
              <a:spAutoFit/>
            </a:bodyPr>
            <a:p>
              <a:pPr>
                <a:buFont typeface="Arial" panose="020B0604020202020204" pitchFamily="34" charset="0"/>
                <a:buNone/>
              </a:pPr>
              <a:r>
                <a:rPr lang="zh-CN" altLang="zh-CN" sz="2000" b="1" dirty="0">
                  <a:latin typeface="微软雅黑" panose="020B0503020204020204" pitchFamily="34" charset="-122"/>
                  <a:ea typeface="微软雅黑" panose="020B0503020204020204" pitchFamily="34" charset="-122"/>
                </a:rPr>
                <a:t>明确了何时停止评标、修改评标标准和方法、否决投标等问题</a:t>
              </a:r>
              <a:endParaRPr lang="en-US" altLang="zh-CN" sz="2000" b="1" dirty="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2" presetClass="entr" presetSubtype="4"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214812"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细则</a:t>
            </a:r>
            <a:r>
              <a:rPr kumimoji="0" lang="en-US" altLang="zh-CN"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的主要修订内容</a:t>
            </a:r>
            <a:endParaRPr kumimoji="0" lang="zh-CN" altLang="en-US" sz="24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sp>
        <p:nvSpPr>
          <p:cNvPr id="8" name="Rectangle 5"/>
          <p:cNvSpPr>
            <a:spLocks noChangeArrowheads="1"/>
          </p:cNvSpPr>
          <p:nvPr/>
        </p:nvSpPr>
        <p:spPr bwMode="gray">
          <a:xfrm>
            <a:off x="3381375" y="1928813"/>
            <a:ext cx="7000875" cy="17145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保证交通运输主管部门对评标活动实施的监管更有效</a:t>
            </a:r>
            <a:endPar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9" name="Freeform 3"/>
          <p:cNvSpPr/>
          <p:nvPr/>
        </p:nvSpPr>
        <p:spPr bwMode="gray">
          <a:xfrm>
            <a:off x="3238500" y="3286125"/>
            <a:ext cx="16383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Freeform 4"/>
          <p:cNvSpPr/>
          <p:nvPr/>
        </p:nvSpPr>
        <p:spPr bwMode="gray">
          <a:xfrm rot="10800000">
            <a:off x="8953500" y="1785938"/>
            <a:ext cx="1562100" cy="468312"/>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0"/>
          <p:cNvGrpSpPr/>
          <p:nvPr/>
        </p:nvGrpSpPr>
        <p:grpSpPr>
          <a:xfrm>
            <a:off x="4024313" y="4000500"/>
            <a:ext cx="7408862" cy="536575"/>
            <a:chOff x="2057401" y="1678037"/>
            <a:chExt cx="6434692" cy="537170"/>
          </a:xfrm>
        </p:grpSpPr>
        <p:sp>
          <p:nvSpPr>
            <p:cNvPr id="39958" name="直线 6"/>
            <p:cNvSpPr/>
            <p:nvPr/>
          </p:nvSpPr>
          <p:spPr>
            <a:xfrm flipV="1">
              <a:off x="2362199" y="2140213"/>
              <a:ext cx="6129894" cy="13378"/>
            </a:xfrm>
            <a:prstGeom prst="line">
              <a:avLst/>
            </a:prstGeom>
            <a:ln w="25400" cap="flat" cmpd="sng">
              <a:solidFill>
                <a:schemeClr val="tx2"/>
              </a:solidFill>
              <a:prstDash val="sysDot"/>
              <a:headEnd type="none" w="med" len="med"/>
              <a:tailEnd type="oval" w="med" len="med"/>
            </a:ln>
          </p:spPr>
        </p:sp>
        <p:sp>
          <p:nvSpPr>
            <p:cNvPr id="13" name="矩形 7"/>
            <p:cNvSpPr>
              <a:spLocks noChangeArrowheads="1"/>
            </p:cNvSpPr>
            <p:nvPr/>
          </p:nvSpPr>
          <p:spPr bwMode="gray">
            <a:xfrm rot="3419336">
              <a:off x="2138401" y="1655840"/>
              <a:ext cx="359173" cy="521173"/>
            </a:xfrm>
            <a:prstGeom prst="rect">
              <a:avLst/>
            </a:prstGeom>
            <a:gradFill rotWithShape="1">
              <a:gsLst>
                <a:gs pos="0">
                  <a:schemeClr val="accent1"/>
                </a:gs>
                <a:gs pos="100000">
                  <a:schemeClr val="accent1">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9960" name="文本框 8"/>
            <p:cNvSpPr txBox="1"/>
            <p:nvPr/>
          </p:nvSpPr>
          <p:spPr>
            <a:xfrm>
              <a:off x="2986095" y="1678037"/>
              <a:ext cx="4704153" cy="462177"/>
            </a:xfrm>
            <a:prstGeom prst="rect">
              <a:avLst/>
            </a:prstGeom>
            <a:noFill/>
            <a:ln w="9525">
              <a:noFill/>
            </a:ln>
          </p:spPr>
          <p:txBody>
            <a:bodyPr wrap="none">
              <a:spAutoFit/>
            </a:bodyPr>
            <a:p>
              <a:pPr>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强调评标过程中各方应遵守的纪律要求</a:t>
              </a:r>
              <a:endParaRPr lang="en-US" altLang="zh-CN" sz="2400" b="1" dirty="0">
                <a:latin typeface="微软雅黑" panose="020B0503020204020204" pitchFamily="34" charset="-122"/>
                <a:ea typeface="微软雅黑" panose="020B0503020204020204" pitchFamily="34" charset="-122"/>
              </a:endParaRPr>
            </a:p>
          </p:txBody>
        </p:sp>
        <p:sp>
          <p:nvSpPr>
            <p:cNvPr id="39961" name="文本框 9"/>
            <p:cNvSpPr txBox="1"/>
            <p:nvPr/>
          </p:nvSpPr>
          <p:spPr>
            <a:xfrm>
              <a:off x="2132514" y="175354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1</a:t>
              </a:r>
              <a:endParaRPr lang="en-US" altLang="zh-CN" sz="2400" b="1" dirty="0">
                <a:solidFill>
                  <a:srgbClr val="FFFFFF"/>
                </a:solidFill>
                <a:latin typeface="Arial" panose="020B0604020202020204" pitchFamily="34" charset="0"/>
                <a:ea typeface="Arial" panose="020B0604020202020204" pitchFamily="34" charset="0"/>
              </a:endParaRPr>
            </a:p>
          </p:txBody>
        </p:sp>
      </p:grpSp>
      <p:grpSp>
        <p:nvGrpSpPr>
          <p:cNvPr id="3" name="组合 20"/>
          <p:cNvGrpSpPr/>
          <p:nvPr/>
        </p:nvGrpSpPr>
        <p:grpSpPr>
          <a:xfrm>
            <a:off x="4464050" y="5283200"/>
            <a:ext cx="6969125" cy="1135063"/>
            <a:chOff x="2362199" y="1551299"/>
            <a:chExt cx="6160606" cy="1137185"/>
          </a:xfrm>
        </p:grpSpPr>
        <p:sp>
          <p:nvSpPr>
            <p:cNvPr id="39956" name="直线 6"/>
            <p:cNvSpPr/>
            <p:nvPr/>
          </p:nvSpPr>
          <p:spPr>
            <a:xfrm flipV="1">
              <a:off x="2362199" y="2140213"/>
              <a:ext cx="6160606" cy="13378"/>
            </a:xfrm>
            <a:prstGeom prst="line">
              <a:avLst/>
            </a:prstGeom>
            <a:ln w="25400" cap="flat" cmpd="sng">
              <a:solidFill>
                <a:schemeClr val="tx2"/>
              </a:solidFill>
              <a:prstDash val="sysDot"/>
              <a:headEnd type="none" w="med" len="med"/>
              <a:tailEnd type="oval" w="med" len="med"/>
            </a:ln>
          </p:spPr>
        </p:sp>
        <p:sp>
          <p:nvSpPr>
            <p:cNvPr id="39957" name="文本框 8"/>
            <p:cNvSpPr txBox="1"/>
            <p:nvPr/>
          </p:nvSpPr>
          <p:spPr>
            <a:xfrm>
              <a:off x="2965884" y="1551299"/>
              <a:ext cx="5332573" cy="1137185"/>
            </a:xfrm>
            <a:prstGeom prst="rect">
              <a:avLst/>
            </a:prstGeom>
            <a:noFill/>
            <a:ln w="9525">
              <a:noFill/>
            </a:ln>
          </p:spPr>
          <p:txBody>
            <a:bodyPr wrap="none">
              <a:spAutoFit/>
            </a:bodyPr>
            <a:p>
              <a:pPr>
                <a:lnSpc>
                  <a:spcPct val="150000"/>
                </a:lnSpc>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建立对评标专家的动态监管机制，进而约束</a:t>
              </a:r>
              <a:endParaRPr lang="en-US" altLang="zh-CN" sz="2400" b="1" dirty="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zh-CN" sz="2400" b="1" dirty="0">
                  <a:latin typeface="微软雅黑" panose="020B0503020204020204" pitchFamily="34" charset="-122"/>
                  <a:ea typeface="微软雅黑" panose="020B0503020204020204" pitchFamily="34" charset="-122"/>
                </a:rPr>
                <a:t>评标专家的行为</a:t>
              </a:r>
              <a:endParaRPr lang="en-US" altLang="zh-CN" sz="2400" b="1" dirty="0">
                <a:latin typeface="微软雅黑" panose="020B0503020204020204" pitchFamily="34" charset="-122"/>
                <a:ea typeface="微软雅黑" panose="020B0503020204020204" pitchFamily="34" charset="-122"/>
              </a:endParaRPr>
            </a:p>
          </p:txBody>
        </p:sp>
      </p:grpSp>
      <p:grpSp>
        <p:nvGrpSpPr>
          <p:cNvPr id="7" name="组合 30"/>
          <p:cNvGrpSpPr/>
          <p:nvPr/>
        </p:nvGrpSpPr>
        <p:grpSpPr>
          <a:xfrm>
            <a:off x="4024313" y="4643438"/>
            <a:ext cx="7408862" cy="1246187"/>
            <a:chOff x="2057401" y="3508424"/>
            <a:chExt cx="6421692" cy="1247433"/>
          </a:xfrm>
        </p:grpSpPr>
        <p:sp>
          <p:nvSpPr>
            <p:cNvPr id="39952" name="直线 3"/>
            <p:cNvSpPr/>
            <p:nvPr/>
          </p:nvSpPr>
          <p:spPr>
            <a:xfrm flipV="1">
              <a:off x="2362199" y="4035293"/>
              <a:ext cx="6116894" cy="4248"/>
            </a:xfrm>
            <a:prstGeom prst="line">
              <a:avLst/>
            </a:prstGeom>
            <a:ln w="25400" cap="flat" cmpd="sng">
              <a:solidFill>
                <a:schemeClr val="tx2"/>
              </a:solidFill>
              <a:prstDash val="sysDot"/>
              <a:headEnd type="none" w="med" len="med"/>
              <a:tailEnd type="oval" w="med" len="med"/>
            </a:ln>
          </p:spPr>
        </p:sp>
        <p:sp>
          <p:nvSpPr>
            <p:cNvPr id="33" name="矩形 4"/>
            <p:cNvSpPr>
              <a:spLocks noChangeArrowheads="1"/>
            </p:cNvSpPr>
            <p:nvPr/>
          </p:nvSpPr>
          <p:spPr bwMode="gray">
            <a:xfrm rot="3419336">
              <a:off x="2137894" y="4230419"/>
              <a:ext cx="359134" cy="520120"/>
            </a:xfrm>
            <a:prstGeom prst="rect">
              <a:avLst/>
            </a:prstGeom>
            <a:gradFill rotWithShape="1">
              <a:gsLst>
                <a:gs pos="0">
                  <a:schemeClr val="folHlink"/>
                </a:gs>
                <a:gs pos="100000">
                  <a:schemeClr val="folHlink">
                    <a:gamma/>
                    <a:shade val="46275"/>
                    <a:invGamma/>
                  </a:schemeClr>
                </a:gs>
              </a:gsLst>
              <a:lin ang="5400000" scaled="1"/>
            </a:gradFill>
            <a:ln w="9525">
              <a:miter lim="800000"/>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9954" name="文本框 5"/>
            <p:cNvSpPr txBox="1"/>
            <p:nvPr/>
          </p:nvSpPr>
          <p:spPr>
            <a:xfrm>
              <a:off x="2183489" y="4294192"/>
              <a:ext cx="356188" cy="461665"/>
            </a:xfrm>
            <a:prstGeom prst="rect">
              <a:avLst/>
            </a:prstGeom>
            <a:noFill/>
            <a:ln w="9525">
              <a:noFill/>
            </a:ln>
          </p:spPr>
          <p:txBody>
            <a:bodyPr wrap="none">
              <a:spAutoFit/>
            </a:bodyPr>
            <a:p>
              <a:pPr algn="ctr">
                <a:buFont typeface="Arial" panose="020B0604020202020204" pitchFamily="34" charset="0"/>
                <a:buNone/>
              </a:pPr>
              <a:r>
                <a:rPr lang="en-US" altLang="zh-CN" sz="2400" b="1" dirty="0">
                  <a:solidFill>
                    <a:srgbClr val="FFFFFF"/>
                  </a:solidFill>
                  <a:latin typeface="Arial" panose="020B0604020202020204" pitchFamily="34" charset="0"/>
                </a:rPr>
                <a:t>2</a:t>
              </a:r>
              <a:endParaRPr lang="en-US" altLang="zh-CN" sz="2400" b="1" dirty="0">
                <a:solidFill>
                  <a:srgbClr val="FFFFFF"/>
                </a:solidFill>
                <a:latin typeface="Arial" panose="020B0604020202020204" pitchFamily="34" charset="0"/>
                <a:ea typeface="Arial" panose="020B0604020202020204" pitchFamily="34" charset="0"/>
              </a:endParaRPr>
            </a:p>
          </p:txBody>
        </p:sp>
        <p:sp>
          <p:nvSpPr>
            <p:cNvPr id="39955" name="文本框 21"/>
            <p:cNvSpPr txBox="1"/>
            <p:nvPr/>
          </p:nvSpPr>
          <p:spPr>
            <a:xfrm>
              <a:off x="2986095" y="3508424"/>
              <a:ext cx="160101" cy="462130"/>
            </a:xfrm>
            <a:prstGeom prst="rect">
              <a:avLst/>
            </a:prstGeom>
            <a:noFill/>
            <a:ln w="9525">
              <a:noFill/>
            </a:ln>
          </p:spPr>
          <p:txBody>
            <a:bodyPr wrap="none">
              <a:spAutoFit/>
            </a:bodyPr>
            <a:p>
              <a:pPr>
                <a:buFont typeface="Arial" panose="020B0604020202020204" pitchFamily="34" charset="0"/>
                <a:buNone/>
              </a:pPr>
              <a:endParaRPr lang="en-US" altLang="zh-CN" sz="2400" b="1" dirty="0">
                <a:latin typeface="微软雅黑" panose="020B0503020204020204" pitchFamily="34" charset="-122"/>
                <a:ea typeface="微软雅黑" panose="020B0503020204020204" pitchFamily="34" charset="-122"/>
              </a:endParaRPr>
            </a:p>
          </p:txBody>
        </p:sp>
      </p:grpSp>
      <p:grpSp>
        <p:nvGrpSpPr>
          <p:cNvPr id="11" name="组合 20"/>
          <p:cNvGrpSpPr/>
          <p:nvPr/>
        </p:nvGrpSpPr>
        <p:grpSpPr>
          <a:xfrm>
            <a:off x="4267200" y="6000750"/>
            <a:ext cx="7165975" cy="536575"/>
            <a:chOff x="2208280" y="1678037"/>
            <a:chExt cx="6335572" cy="537682"/>
          </a:xfrm>
        </p:grpSpPr>
        <p:sp>
          <p:nvSpPr>
            <p:cNvPr id="39949" name="直线 6"/>
            <p:cNvSpPr/>
            <p:nvPr/>
          </p:nvSpPr>
          <p:spPr>
            <a:xfrm flipV="1">
              <a:off x="2362199" y="2110150"/>
              <a:ext cx="6181653" cy="43441"/>
            </a:xfrm>
            <a:prstGeom prst="line">
              <a:avLst/>
            </a:prstGeom>
            <a:ln w="25400" cap="flat" cmpd="sng">
              <a:solidFill>
                <a:schemeClr val="tx2"/>
              </a:solidFill>
              <a:prstDash val="sysDot"/>
              <a:headEnd type="none" w="med" len="med"/>
              <a:tailEnd type="oval" w="med" len="med"/>
            </a:ln>
          </p:spPr>
        </p:sp>
        <p:sp>
          <p:nvSpPr>
            <p:cNvPr id="39950" name="文本框 8"/>
            <p:cNvSpPr txBox="1"/>
            <p:nvPr/>
          </p:nvSpPr>
          <p:spPr>
            <a:xfrm>
              <a:off x="2986095" y="1678037"/>
              <a:ext cx="163324" cy="462617"/>
            </a:xfrm>
            <a:prstGeom prst="rect">
              <a:avLst/>
            </a:prstGeom>
            <a:noFill/>
            <a:ln w="9525">
              <a:noFill/>
            </a:ln>
          </p:spPr>
          <p:txBody>
            <a:bodyPr wrap="none">
              <a:spAutoFit/>
            </a:bodyPr>
            <a:p>
              <a:pPr>
                <a:buFont typeface="Arial" panose="020B0604020202020204" pitchFamily="34" charset="0"/>
                <a:buNone/>
              </a:pPr>
              <a:endParaRPr lang="en-US" altLang="zh-CN" sz="2400" b="1" dirty="0">
                <a:latin typeface="微软雅黑" panose="020B0503020204020204" pitchFamily="34" charset="-122"/>
                <a:ea typeface="微软雅黑" panose="020B0503020204020204" pitchFamily="34" charset="-122"/>
              </a:endParaRPr>
            </a:p>
          </p:txBody>
        </p:sp>
        <p:sp>
          <p:nvSpPr>
            <p:cNvPr id="39951" name="文本框 9"/>
            <p:cNvSpPr txBox="1"/>
            <p:nvPr/>
          </p:nvSpPr>
          <p:spPr>
            <a:xfrm>
              <a:off x="2208280" y="1753542"/>
              <a:ext cx="163290" cy="462177"/>
            </a:xfrm>
            <a:prstGeom prst="rect">
              <a:avLst/>
            </a:prstGeom>
            <a:noFill/>
            <a:ln w="9525">
              <a:noFill/>
            </a:ln>
          </p:spPr>
          <p:txBody>
            <a:bodyPr wrap="none">
              <a:spAutoFit/>
            </a:bodyPr>
            <a:p>
              <a:pPr algn="ctr">
                <a:buFont typeface="Arial" panose="020B0604020202020204" pitchFamily="34" charset="0"/>
                <a:buNone/>
              </a:pPr>
              <a:endParaRPr lang="en-US" altLang="zh-CN" sz="2400" b="1" dirty="0">
                <a:solidFill>
                  <a:srgbClr val="FFFFFF"/>
                </a:solidFill>
                <a:latin typeface="Arial" panose="020B0604020202020204" pitchFamily="34" charset="0"/>
                <a:ea typeface="Arial" panose="020B0604020202020204" pitchFamily="34" charset="0"/>
              </a:endParaRPr>
            </a:p>
          </p:txBody>
        </p:sp>
      </p:grpSp>
      <p:sp>
        <p:nvSpPr>
          <p:cNvPr id="39948" name="矩形 13"/>
          <p:cNvSpPr/>
          <p:nvPr/>
        </p:nvSpPr>
        <p:spPr>
          <a:xfrm>
            <a:off x="4324350" y="4654550"/>
            <a:ext cx="7570788" cy="461963"/>
          </a:xfrm>
          <a:prstGeom prst="rect">
            <a:avLst/>
          </a:prstGeom>
          <a:noFill/>
          <a:ln w="9525">
            <a:noFill/>
          </a:ln>
        </p:spPr>
        <p:txBody>
          <a:bodyPr wrap="none">
            <a:spAutoFit/>
          </a:bodyPr>
          <a:p>
            <a:pPr>
              <a:buFont typeface="Arial" panose="020B0604020202020204" pitchFamily="34" charset="0"/>
              <a:buNone/>
            </a:pPr>
            <a:r>
              <a:rPr lang="zh-CN" altLang="zh-CN" sz="2400" b="1" dirty="0">
                <a:solidFill>
                  <a:srgbClr val="FFFF00"/>
                </a:solidFill>
                <a:latin typeface="微软雅黑" panose="020B0503020204020204" pitchFamily="34" charset="-122"/>
                <a:ea typeface="微软雅黑" panose="020B0503020204020204" pitchFamily="34" charset="-122"/>
              </a:rPr>
              <a:t>不得向招标人索取或者报销与评标工作无关的其他费用</a:t>
            </a:r>
            <a:endParaRPr lang="zh-CN" altLang="en-US" sz="2400" b="1" dirty="0">
              <a:solidFill>
                <a:srgbClr val="FFFF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2" presetClass="entr" presetSubtype="4"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 name="Rectangle 3"/>
          <p:cNvSpPr txBox="1">
            <a:spLocks noRot="1" noChangeArrowheads="1"/>
          </p:cNvSpPr>
          <p:nvPr/>
        </p:nvSpPr>
        <p:spPr>
          <a:xfrm>
            <a:off x="3359150" y="2708275"/>
            <a:ext cx="6624638" cy="1512888"/>
          </a:xfrm>
          <a:prstGeom prst="rect">
            <a:avLst/>
          </a:prstGeom>
        </p:spPr>
        <p:txBody>
          <a:bodyPr>
            <a:normAutofit/>
          </a:bodyPr>
          <a:lstStyle>
            <a:lvl1pPr algn="l" rtl="0" fontAlgn="base">
              <a:lnSpc>
                <a:spcPct val="95000"/>
              </a:lnSpc>
              <a:spcBef>
                <a:spcPts val="1400"/>
              </a:spcBef>
              <a:spcAft>
                <a:spcPts val="200"/>
              </a:spcAft>
              <a:buClr>
                <a:schemeClr val="accent1"/>
              </a:buClr>
              <a:buSzPct val="80000"/>
              <a:defRPr kern="1200" spc="10">
                <a:solidFill>
                  <a:schemeClr val="tx1"/>
                </a:solidFill>
                <a:latin typeface="+mn-lt"/>
                <a:ea typeface="+mn-ea"/>
                <a:cs typeface="+mn-cs"/>
              </a:defRPr>
            </a:lvl1pPr>
            <a:lvl2pPr marL="273050" algn="l" rtl="0" fontAlgn="base">
              <a:lnSpc>
                <a:spcPct val="90000"/>
              </a:lnSpc>
              <a:spcBef>
                <a:spcPts val="300"/>
              </a:spcBef>
              <a:spcAft>
                <a:spcPts val="300"/>
              </a:spcAft>
              <a:buClr>
                <a:schemeClr val="accent1"/>
              </a:buClr>
              <a:defRPr sz="1600" kern="1200">
                <a:solidFill>
                  <a:srgbClr val="262626"/>
                </a:solidFill>
                <a:latin typeface="+mn-lt"/>
                <a:ea typeface="+mn-ea"/>
                <a:cs typeface="+mn-cs"/>
              </a:defRPr>
            </a:lvl2pPr>
            <a:lvl3pPr marL="548005" algn="l" rtl="0" fontAlgn="base">
              <a:lnSpc>
                <a:spcPct val="90000"/>
              </a:lnSpc>
              <a:spcBef>
                <a:spcPts val="300"/>
              </a:spcBef>
              <a:spcAft>
                <a:spcPts val="300"/>
              </a:spcAft>
              <a:buClr>
                <a:schemeClr val="accent1"/>
              </a:buClr>
              <a:defRPr sz="1400" kern="1200">
                <a:solidFill>
                  <a:srgbClr val="262626"/>
                </a:solidFill>
                <a:latin typeface="+mn-lt"/>
                <a:ea typeface="+mn-ea"/>
                <a:cs typeface="+mn-cs"/>
              </a:defRPr>
            </a:lvl3pPr>
            <a:lvl4pPr marL="822325" algn="l" rtl="0" fontAlgn="base">
              <a:lnSpc>
                <a:spcPct val="90000"/>
              </a:lnSpc>
              <a:spcBef>
                <a:spcPts val="300"/>
              </a:spcBef>
              <a:spcAft>
                <a:spcPts val="300"/>
              </a:spcAft>
              <a:buClr>
                <a:schemeClr val="accent1"/>
              </a:buClr>
              <a:defRPr sz="1400" kern="1200">
                <a:solidFill>
                  <a:srgbClr val="262626"/>
                </a:solidFill>
                <a:latin typeface="+mn-lt"/>
                <a:ea typeface="+mn-ea"/>
                <a:cs typeface="+mn-cs"/>
              </a:defRPr>
            </a:lvl4pPr>
            <a:lvl5pPr marL="1097280" algn="l" rtl="0" fontAlgn="base">
              <a:lnSpc>
                <a:spcPct val="90000"/>
              </a:lnSpc>
              <a:spcBef>
                <a:spcPts val="300"/>
              </a:spcBef>
              <a:spcAft>
                <a:spcPts val="300"/>
              </a:spcAft>
              <a:buClr>
                <a:schemeClr val="accent1"/>
              </a:buClr>
              <a:defRPr sz="1400" kern="1200">
                <a:solidFill>
                  <a:srgbClr val="262626"/>
                </a:solidFill>
                <a:latin typeface="+mn-lt"/>
                <a:ea typeface="+mn-ea"/>
                <a:cs typeface="+mn-cs"/>
              </a:defRPr>
            </a:lvl5pPr>
            <a:lvl6pPr marL="1600200"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6pPr>
            <a:lvl7pPr marL="1899920"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7pPr>
            <a:lvl8pPr marL="2200275"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8pPr>
            <a:lvl9pPr marL="2499995" indent="-228600" algn="l" defTabSz="914400" rtl="0" eaLnBrk="1" latinLnBrk="0" hangingPunct="1">
              <a:lnSpc>
                <a:spcPct val="90000"/>
              </a:lnSpc>
              <a:spcBef>
                <a:spcPts val="300"/>
              </a:spcBef>
              <a:spcAft>
                <a:spcPts val="300"/>
              </a:spcAft>
              <a:buClr>
                <a:schemeClr val="accent1"/>
              </a:buClr>
              <a:buFont typeface="Wingdings 2" panose="05020102010507070707" pitchFamily="18" charset="2"/>
              <a:buChar char=""/>
              <a:defRPr sz="1400" kern="1200">
                <a:solidFill>
                  <a:schemeClr val="tx1">
                    <a:lumMod val="85000"/>
                    <a:lumOff val="15000"/>
                  </a:schemeClr>
                </a:solidFill>
                <a:latin typeface="+mn-lt"/>
                <a:ea typeface="+mn-ea"/>
                <a:cs typeface="+mn-cs"/>
              </a:defRPr>
            </a:lvl9pPr>
          </a:lstStyle>
          <a:p>
            <a:pPr marL="0" marR="0" lvl="0" indent="0" algn="just" defTabSz="914400" rtl="0" eaLnBrk="1" fontAlgn="base" latinLnBrk="0" hangingPunct="1">
              <a:lnSpc>
                <a:spcPct val="130000"/>
              </a:lnSpc>
              <a:spcBef>
                <a:spcPts val="1400"/>
              </a:spcBef>
              <a:spcAft>
                <a:spcPts val="200"/>
              </a:spcAft>
              <a:buClr>
                <a:srgbClr val="FFC000"/>
              </a:buClr>
              <a:buSzPct val="80000"/>
              <a:buFont typeface="Wingdings" panose="05000000000000000000" pitchFamily="2" charset="2"/>
              <a:buChar char="l"/>
              <a:defRPr/>
            </a:pPr>
            <a:r>
              <a:rPr kumimoji="0" lang="zh-CN" altLang="en-US" sz="6600" b="1" i="0" u="none" strike="noStrike" kern="1200" cap="none" spc="1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第一章  总则</a:t>
            </a:r>
            <a:endParaRPr kumimoji="0" lang="zh-CN" altLang="en-US" sz="6600" b="1" i="0" u="none" strike="noStrike" kern="1200" cap="none" spc="1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p:txBody>
      </p:sp>
      <p:pic>
        <p:nvPicPr>
          <p:cNvPr id="6" name="图片 5"/>
          <p:cNvPicPr>
            <a:picLocks noChangeAspect="1"/>
          </p:cNvPicPr>
          <p:nvPr/>
        </p:nvPicPr>
        <p:blipFill>
          <a:blip r:embed="rId2" cstate="print"/>
          <a:stretch>
            <a:fillRect/>
          </a:stretch>
        </p:blipFill>
        <p:spPr>
          <a:xfrm>
            <a:off x="983431" y="3105100"/>
            <a:ext cx="726119" cy="719808"/>
          </a:xfrm>
          <a:prstGeom prst="roundRect">
            <a:avLst>
              <a:gd name="adj" fmla="val 26097"/>
            </a:avLst>
          </a:prstGeom>
          <a:noFill/>
          <a:ln>
            <a:noFill/>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44035" name="Rectangle 3"/>
          <p:cNvSpPr txBox="1">
            <a:spLocks noRot="1"/>
          </p:cNvSpPr>
          <p:nvPr/>
        </p:nvSpPr>
        <p:spPr>
          <a:xfrm>
            <a:off x="1343025" y="1484313"/>
            <a:ext cx="10082213" cy="4584700"/>
          </a:xfrm>
          <a:prstGeom prst="rect">
            <a:avLst/>
          </a:prstGeom>
          <a:noFill/>
          <a:ln w="9525">
            <a:noFill/>
          </a:ln>
        </p:spPr>
        <p:txBody>
          <a:bodyPr/>
          <a:p>
            <a:pPr algn="just" eaLnBrk="1" hangingPunct="1">
              <a:lnSpc>
                <a:spcPct val="130000"/>
              </a:lnSpc>
              <a:spcBef>
                <a:spcPts val="1400"/>
              </a:spcBef>
              <a:spcAft>
                <a:spcPts val="200"/>
              </a:spcAft>
              <a:buClr>
                <a:srgbClr val="FFC000"/>
              </a:buClr>
              <a:buSzPct val="80000"/>
              <a:buFont typeface="Arial" panose="020B0604020202020204" pitchFamily="34" charset="0"/>
              <a:buNone/>
            </a:pPr>
            <a:r>
              <a:rPr lang="zh-CN" altLang="en-US" sz="3600" b="1" dirty="0">
                <a:solidFill>
                  <a:srgbClr val="FF9900"/>
                </a:solidFill>
                <a:latin typeface="黑体" panose="02010609060101010101" pitchFamily="49" charset="-122"/>
                <a:ea typeface="黑体" panose="02010609060101010101" pitchFamily="49" charset="-122"/>
              </a:rPr>
              <a:t>第一条 </a:t>
            </a:r>
            <a:r>
              <a:rPr lang="zh-CN" altLang="zh-CN" sz="3600" b="1" dirty="0">
                <a:latin typeface="黑体" panose="02010609060101010101" pitchFamily="49" charset="-122"/>
                <a:ea typeface="黑体" panose="02010609060101010101" pitchFamily="49" charset="-122"/>
              </a:rPr>
              <a:t>为规范公路工程建设项目评标工作，维护招标投标活动当事人的合法权益，依据</a:t>
            </a:r>
            <a:r>
              <a:rPr lang="zh-CN" altLang="zh-CN" sz="3600" b="1" dirty="0">
                <a:solidFill>
                  <a:srgbClr val="FF0000"/>
                </a:solidFill>
                <a:latin typeface="黑体" panose="02010609060101010101" pitchFamily="49" charset="-122"/>
                <a:ea typeface="黑体" panose="02010609060101010101" pitchFamily="49" charset="-122"/>
              </a:rPr>
              <a:t>《中华人民共和国招标投标法》《中华人民共和国招标投标法实施条例》、交通运输部《公路工程建设项目招标投标管理办法》</a:t>
            </a:r>
            <a:r>
              <a:rPr lang="zh-CN" altLang="zh-CN" sz="3600" b="1" dirty="0">
                <a:latin typeface="黑体" panose="02010609060101010101" pitchFamily="49" charset="-122"/>
                <a:ea typeface="黑体" panose="02010609060101010101" pitchFamily="49" charset="-122"/>
              </a:rPr>
              <a:t>及国家有关法律法规，制定本细则。</a:t>
            </a:r>
            <a:endParaRPr lang="zh-CN" altLang="en-US" sz="36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44037" name="文本框 8"/>
          <p:cNvSpPr txBox="1"/>
          <p:nvPr/>
        </p:nvSpPr>
        <p:spPr>
          <a:xfrm>
            <a:off x="722313" y="98425"/>
            <a:ext cx="2520950"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第一章 总则</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654550"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rPr>
              <a:t>评标工作细则</a:t>
            </a:r>
            <a:r>
              <a:rPr kumimoji="0" lang="en-US" altLang="zh-CN"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rPr>
              <a:t>》</a:t>
            </a: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rPr>
              <a:t>的修订背景</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pic>
        <p:nvPicPr>
          <p:cNvPr id="9221" name="图片 1"/>
          <p:cNvPicPr>
            <a:picLocks noChangeAspect="1"/>
          </p:cNvPicPr>
          <p:nvPr/>
        </p:nvPicPr>
        <p:blipFill>
          <a:blip r:embed="rId2"/>
          <a:stretch>
            <a:fillRect/>
          </a:stretch>
        </p:blipFill>
        <p:spPr>
          <a:xfrm>
            <a:off x="2152650" y="631825"/>
            <a:ext cx="9344025" cy="56673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46083" name="Rectangle 3"/>
          <p:cNvSpPr txBox="1">
            <a:spLocks noRot="1"/>
          </p:cNvSpPr>
          <p:nvPr/>
        </p:nvSpPr>
        <p:spPr>
          <a:xfrm>
            <a:off x="1343025" y="1484313"/>
            <a:ext cx="10082213" cy="4584700"/>
          </a:xfrm>
          <a:prstGeom prst="rect">
            <a:avLst/>
          </a:prstGeom>
          <a:noFill/>
          <a:ln w="9525">
            <a:noFill/>
          </a:ln>
        </p:spPr>
        <p:txBody>
          <a:bodyPr/>
          <a:p>
            <a:pPr algn="just" eaLnBrk="1" hangingPunct="1">
              <a:lnSpc>
                <a:spcPct val="130000"/>
              </a:lnSpc>
              <a:spcBef>
                <a:spcPts val="1400"/>
              </a:spcBef>
              <a:spcAft>
                <a:spcPts val="200"/>
              </a:spcAft>
              <a:buClr>
                <a:srgbClr val="FFC000"/>
              </a:buClr>
              <a:buSzPct val="80000"/>
              <a:buFont typeface="Arial" panose="020B0604020202020204" pitchFamily="34" charset="0"/>
              <a:buNone/>
            </a:pPr>
            <a:r>
              <a:rPr lang="zh-CN" altLang="en-US" sz="3600" b="1" dirty="0">
                <a:solidFill>
                  <a:srgbClr val="FF9900"/>
                </a:solidFill>
                <a:latin typeface="黑体" panose="02010609060101010101" pitchFamily="49" charset="-122"/>
                <a:ea typeface="黑体" panose="02010609060101010101" pitchFamily="49" charset="-122"/>
              </a:rPr>
              <a:t>第二条 </a:t>
            </a:r>
            <a:r>
              <a:rPr lang="zh-CN" altLang="zh-CN" sz="3600" b="1" dirty="0">
                <a:solidFill>
                  <a:srgbClr val="FF0000"/>
                </a:solidFill>
                <a:latin typeface="黑体" panose="02010609060101010101" pitchFamily="49" charset="-122"/>
                <a:ea typeface="黑体" panose="02010609060101010101" pitchFamily="49" charset="-122"/>
              </a:rPr>
              <a:t>依法必须进行招标</a:t>
            </a:r>
            <a:r>
              <a:rPr lang="zh-CN" altLang="zh-CN" sz="3600" b="1" dirty="0">
                <a:latin typeface="黑体" panose="02010609060101010101" pitchFamily="49" charset="-122"/>
                <a:ea typeface="黑体" panose="02010609060101010101" pitchFamily="49" charset="-122"/>
              </a:rPr>
              <a:t>的公路工程建设项目，其评标活动适用本细则；国有资金占控股或者主导地位的依法必须进行招标的公路工程建设项目，</a:t>
            </a:r>
            <a:r>
              <a:rPr lang="zh-CN" altLang="zh-CN" sz="3600" b="1" dirty="0">
                <a:solidFill>
                  <a:srgbClr val="FF0000"/>
                </a:solidFill>
                <a:latin typeface="黑体" panose="02010609060101010101" pitchFamily="49" charset="-122"/>
                <a:ea typeface="黑体" panose="02010609060101010101" pitchFamily="49" charset="-122"/>
              </a:rPr>
              <a:t>采用资格预审</a:t>
            </a:r>
            <a:r>
              <a:rPr lang="zh-CN" altLang="zh-CN" sz="3600" b="1" dirty="0">
                <a:latin typeface="黑体" panose="02010609060101010101" pitchFamily="49" charset="-122"/>
                <a:ea typeface="黑体" panose="02010609060101010101" pitchFamily="49" charset="-122"/>
              </a:rPr>
              <a:t>的，</a:t>
            </a:r>
            <a:r>
              <a:rPr lang="zh-CN" altLang="zh-CN" sz="3600" b="1" dirty="0">
                <a:solidFill>
                  <a:srgbClr val="FF0000"/>
                </a:solidFill>
                <a:latin typeface="黑体" panose="02010609060101010101" pitchFamily="49" charset="-122"/>
                <a:ea typeface="黑体" panose="02010609060101010101" pitchFamily="49" charset="-122"/>
              </a:rPr>
              <a:t>其资格审查活动适用本细则</a:t>
            </a:r>
            <a:r>
              <a:rPr lang="zh-CN" altLang="zh-CN" sz="3600" b="1" dirty="0">
                <a:latin typeface="黑体" panose="02010609060101010101" pitchFamily="49" charset="-122"/>
                <a:ea typeface="黑体" panose="02010609060101010101" pitchFamily="49" charset="-122"/>
              </a:rPr>
              <a:t>；其他项目的评标及资格审查活动可</a:t>
            </a:r>
            <a:r>
              <a:rPr lang="zh-CN" altLang="zh-CN" sz="3600" b="1" dirty="0">
                <a:solidFill>
                  <a:srgbClr val="FF0000"/>
                </a:solidFill>
                <a:latin typeface="黑体" panose="02010609060101010101" pitchFamily="49" charset="-122"/>
                <a:ea typeface="黑体" panose="02010609060101010101" pitchFamily="49" charset="-122"/>
              </a:rPr>
              <a:t>参照本细则执行</a:t>
            </a:r>
            <a:r>
              <a:rPr lang="zh-CN" altLang="zh-CN" sz="3600" b="1" dirty="0">
                <a:latin typeface="黑体" panose="02010609060101010101" pitchFamily="49" charset="-122"/>
                <a:ea typeface="黑体" panose="02010609060101010101" pitchFamily="49" charset="-122"/>
              </a:rPr>
              <a:t>。</a:t>
            </a:r>
            <a:endParaRPr lang="zh-CN" altLang="en-US" sz="36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46085" name="文本框 8"/>
          <p:cNvSpPr txBox="1"/>
          <p:nvPr/>
        </p:nvSpPr>
        <p:spPr>
          <a:xfrm>
            <a:off x="722313" y="98425"/>
            <a:ext cx="2520950"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第一章 总则</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48131" name="Rectangle 3"/>
          <p:cNvSpPr txBox="1">
            <a:spLocks noRot="1"/>
          </p:cNvSpPr>
          <p:nvPr/>
        </p:nvSpPr>
        <p:spPr>
          <a:xfrm>
            <a:off x="1343025" y="1484313"/>
            <a:ext cx="10082213" cy="4584700"/>
          </a:xfrm>
          <a:prstGeom prst="rect">
            <a:avLst/>
          </a:prstGeom>
          <a:noFill/>
          <a:ln w="9525">
            <a:noFill/>
          </a:ln>
        </p:spPr>
        <p:txBody>
          <a:bodyPr/>
          <a:p>
            <a:pPr algn="just" eaLnBrk="1" hangingPunct="1">
              <a:lnSpc>
                <a:spcPct val="130000"/>
              </a:lnSpc>
              <a:spcBef>
                <a:spcPts val="1400"/>
              </a:spcBef>
              <a:spcAft>
                <a:spcPts val="200"/>
              </a:spcAft>
              <a:buClr>
                <a:srgbClr val="FFC000"/>
              </a:buClr>
              <a:buSzPct val="80000"/>
              <a:buFont typeface="Arial" panose="020B0604020202020204" pitchFamily="34" charset="0"/>
              <a:buNone/>
            </a:pPr>
            <a:endParaRPr lang="zh-CN" altLang="en-US" sz="36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80" cy="578006"/>
          </a:xfrm>
          <a:prstGeom prst="roundRect">
            <a:avLst>
              <a:gd name="adj" fmla="val 26097"/>
            </a:avLst>
          </a:prstGeom>
          <a:noFill/>
          <a:ln>
            <a:noFill/>
          </a:ln>
          <a:effectLst/>
        </p:spPr>
      </p:pic>
      <p:sp>
        <p:nvSpPr>
          <p:cNvPr id="48133" name="文本框 8"/>
          <p:cNvSpPr txBox="1"/>
          <p:nvPr/>
        </p:nvSpPr>
        <p:spPr>
          <a:xfrm>
            <a:off x="722313" y="98425"/>
            <a:ext cx="2520950"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第一章 总则</a:t>
            </a:r>
            <a:endParaRPr lang="zh-CN" altLang="en-US" sz="2400" b="1" dirty="0">
              <a:latin typeface="黑体" panose="02010609060101010101" pitchFamily="49" charset="-122"/>
              <a:ea typeface="黑体" panose="02010609060101010101" pitchFamily="49" charset="-122"/>
            </a:endParaRPr>
          </a:p>
        </p:txBody>
      </p:sp>
      <p:pic>
        <p:nvPicPr>
          <p:cNvPr id="48134" name="图片 1"/>
          <p:cNvPicPr>
            <a:picLocks noChangeAspect="1"/>
          </p:cNvPicPr>
          <p:nvPr/>
        </p:nvPicPr>
        <p:blipFill>
          <a:blip r:embed="rId2"/>
          <a:stretch>
            <a:fillRect/>
          </a:stretch>
        </p:blipFill>
        <p:spPr>
          <a:xfrm>
            <a:off x="1184275" y="869950"/>
            <a:ext cx="10240963" cy="5176838"/>
          </a:xfrm>
          <a:prstGeom prst="rect">
            <a:avLst/>
          </a:prstGeom>
          <a:noFill/>
          <a:ln w="9525">
            <a:noFill/>
          </a:ln>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50179" name="Rectangle 3"/>
          <p:cNvSpPr txBox="1">
            <a:spLocks noRot="1"/>
          </p:cNvSpPr>
          <p:nvPr/>
        </p:nvSpPr>
        <p:spPr>
          <a:xfrm>
            <a:off x="1343025" y="1484313"/>
            <a:ext cx="10082213" cy="4584700"/>
          </a:xfrm>
          <a:prstGeom prst="rect">
            <a:avLst/>
          </a:prstGeom>
          <a:noFill/>
          <a:ln w="9525">
            <a:noFill/>
          </a:ln>
        </p:spPr>
        <p:txBody>
          <a:bodyPr/>
          <a:p>
            <a:pPr algn="just" eaLnBrk="1" hangingPunct="1">
              <a:lnSpc>
                <a:spcPct val="130000"/>
              </a:lnSpc>
              <a:spcBef>
                <a:spcPts val="1400"/>
              </a:spcBef>
              <a:spcAft>
                <a:spcPts val="200"/>
              </a:spcAft>
              <a:buClr>
                <a:srgbClr val="FFC000"/>
              </a:buClr>
              <a:buSzPct val="80000"/>
              <a:buFont typeface="Arial" panose="020B0604020202020204" pitchFamily="34" charset="0"/>
              <a:buNone/>
            </a:pPr>
            <a:endParaRPr lang="zh-CN" altLang="en-US" sz="36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80" cy="578006"/>
          </a:xfrm>
          <a:prstGeom prst="roundRect">
            <a:avLst>
              <a:gd name="adj" fmla="val 26097"/>
            </a:avLst>
          </a:prstGeom>
          <a:noFill/>
          <a:ln>
            <a:noFill/>
          </a:ln>
          <a:effectLst/>
        </p:spPr>
      </p:pic>
      <p:sp>
        <p:nvSpPr>
          <p:cNvPr id="50181" name="文本框 8"/>
          <p:cNvSpPr txBox="1"/>
          <p:nvPr/>
        </p:nvSpPr>
        <p:spPr>
          <a:xfrm>
            <a:off x="722313" y="98425"/>
            <a:ext cx="2520950"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第一章 总则</a:t>
            </a:r>
            <a:endParaRPr lang="zh-CN" altLang="en-US" sz="2400" b="1" dirty="0">
              <a:latin typeface="黑体" panose="02010609060101010101" pitchFamily="49" charset="-122"/>
              <a:ea typeface="黑体" panose="02010609060101010101" pitchFamily="49" charset="-122"/>
            </a:endParaRPr>
          </a:p>
        </p:txBody>
      </p:sp>
      <p:pic>
        <p:nvPicPr>
          <p:cNvPr id="50182" name="图片 2"/>
          <p:cNvPicPr>
            <a:picLocks noChangeAspect="1"/>
          </p:cNvPicPr>
          <p:nvPr/>
        </p:nvPicPr>
        <p:blipFill>
          <a:blip r:embed="rId2"/>
          <a:stretch>
            <a:fillRect/>
          </a:stretch>
        </p:blipFill>
        <p:spPr>
          <a:xfrm>
            <a:off x="1343025" y="692150"/>
            <a:ext cx="4797425" cy="5781675"/>
          </a:xfrm>
          <a:prstGeom prst="rect">
            <a:avLst/>
          </a:prstGeom>
          <a:noFill/>
          <a:ln w="9525">
            <a:noFill/>
          </a:ln>
        </p:spPr>
      </p:pic>
      <p:pic>
        <p:nvPicPr>
          <p:cNvPr id="50183" name="图片 3"/>
          <p:cNvPicPr>
            <a:picLocks noChangeAspect="1"/>
          </p:cNvPicPr>
          <p:nvPr/>
        </p:nvPicPr>
        <p:blipFill>
          <a:blip r:embed="rId3"/>
          <a:stretch>
            <a:fillRect/>
          </a:stretch>
        </p:blipFill>
        <p:spPr>
          <a:xfrm>
            <a:off x="6778625" y="692150"/>
            <a:ext cx="4849813" cy="5781675"/>
          </a:xfrm>
          <a:prstGeom prst="rect">
            <a:avLst/>
          </a:prstGeom>
          <a:noFill/>
          <a:ln w="9525">
            <a:noFill/>
          </a:ln>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52228" name="文本框 8"/>
          <p:cNvSpPr txBox="1"/>
          <p:nvPr/>
        </p:nvSpPr>
        <p:spPr>
          <a:xfrm>
            <a:off x="722313" y="98425"/>
            <a:ext cx="2520950"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第一章 总则</a:t>
            </a:r>
            <a:endParaRPr lang="zh-CN" altLang="en-US" sz="2400" b="1" dirty="0">
              <a:latin typeface="黑体" panose="02010609060101010101" pitchFamily="49" charset="-122"/>
              <a:ea typeface="黑体" panose="02010609060101010101" pitchFamily="49" charset="-122"/>
            </a:endParaRPr>
          </a:p>
        </p:txBody>
      </p:sp>
      <p:sp>
        <p:nvSpPr>
          <p:cNvPr id="30725" name="Rectangle 3"/>
          <p:cNvSpPr txBox="1">
            <a:spLocks noRot="1" noChangeArrowheads="1"/>
          </p:cNvSpPr>
          <p:nvPr/>
        </p:nvSpPr>
        <p:spPr bwMode="auto">
          <a:xfrm>
            <a:off x="1314450" y="739775"/>
            <a:ext cx="10369550" cy="5784850"/>
          </a:xfrm>
          <a:prstGeom prst="rect">
            <a:avLst/>
          </a:prstGeom>
          <a:no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just" defTabSz="914400" rtl="0" eaLnBrk="0" fontAlgn="base" latinLnBrk="0" hangingPunct="0">
              <a:lnSpc>
                <a:spcPct val="150000"/>
              </a:lnSpc>
              <a:spcBef>
                <a:spcPts val="600"/>
              </a:spcBef>
              <a:spcAft>
                <a:spcPct val="0"/>
              </a:spcAft>
              <a:buClrTx/>
              <a:buSzTx/>
              <a:buFontTx/>
              <a:buNone/>
              <a:defRPr/>
            </a:pPr>
            <a:r>
              <a:rPr kumimoji="0" lang="zh-CN" altLang="en-US" sz="3200" b="1" i="0" u="none" strike="noStrike" kern="1200" cap="none" spc="0" normalizeH="0" baseline="0" noProof="0" dirty="0">
                <a:ln>
                  <a:noFill/>
                </a:ln>
                <a:solidFill>
                  <a:srgbClr val="FF9900"/>
                </a:solidFill>
                <a:effectLst/>
                <a:uLnTx/>
                <a:uFillTx/>
                <a:latin typeface="黑体" panose="02010609060101010101" pitchFamily="49" charset="-122"/>
                <a:ea typeface="黑体" panose="02010609060101010101" pitchFamily="49" charset="-122"/>
                <a:cs typeface="+mn-cs"/>
                <a:sym typeface="+mn-ea"/>
              </a:rPr>
              <a:t>第三条 </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公路工程建设项目评标工作是指</a:t>
            </a:r>
            <a:r>
              <a:rPr kumimoji="0" lang="zh-CN" altLang="zh-CN" sz="32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招标人依法组建</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的</a:t>
            </a:r>
            <a:r>
              <a:rPr kumimoji="0" lang="zh-CN" altLang="zh-CN" sz="32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评标委员会根据国家有关法律、法规和招标文件，对投标文件进行评审</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，推荐中标候选人或者由招标人授权直接确定中标人的工作过程。</a:t>
            </a:r>
            <a:endParaRPr kumimoji="0" lang="en-US"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720090" algn="just" defTabSz="914400" rtl="0" eaLnBrk="0" fontAlgn="base" latinLnBrk="0" hangingPunct="0">
              <a:lnSpc>
                <a:spcPct val="150000"/>
              </a:lnSpc>
              <a:spcBef>
                <a:spcPts val="600"/>
              </a:spcBef>
              <a:spcAft>
                <a:spcPct val="0"/>
              </a:spcAft>
              <a:buClrTx/>
              <a:buSzTx/>
              <a:buFontTx/>
              <a:buNone/>
              <a:defRPr/>
            </a:pPr>
            <a:r>
              <a:rPr kumimoji="0" lang="zh-CN" altLang="zh-CN" sz="32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采用资格预审的公路工程建设项目，招标人应当按照有关规定组建资格审查委员会审查资格预审申请文件。</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资格审查委员会的专家抽取以及资格审查工作要求</a:t>
            </a:r>
            <a:r>
              <a:rPr kumimoji="0" lang="en-US"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应当适用本细则关于评标委员会以及评标工作的规定。</a:t>
            </a:r>
            <a:endPar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54276" name="文本框 8"/>
          <p:cNvSpPr txBox="1"/>
          <p:nvPr/>
        </p:nvSpPr>
        <p:spPr>
          <a:xfrm>
            <a:off x="722313" y="98425"/>
            <a:ext cx="2520950"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第一章 总则</a:t>
            </a:r>
            <a:endParaRPr lang="zh-CN" altLang="en-US" sz="2400" b="1" dirty="0">
              <a:latin typeface="黑体" panose="02010609060101010101" pitchFamily="49" charset="-122"/>
              <a:ea typeface="黑体" panose="02010609060101010101" pitchFamily="49" charset="-122"/>
            </a:endParaRPr>
          </a:p>
        </p:txBody>
      </p:sp>
      <p:sp>
        <p:nvSpPr>
          <p:cNvPr id="10245" name="Rectangle 3"/>
          <p:cNvSpPr txBox="1">
            <a:spLocks noRot="1" noChangeArrowheads="1"/>
          </p:cNvSpPr>
          <p:nvPr/>
        </p:nvSpPr>
        <p:spPr bwMode="auto">
          <a:xfrm>
            <a:off x="1381125" y="928688"/>
            <a:ext cx="10369550" cy="4606925"/>
          </a:xfrm>
          <a:prstGeom prst="rect">
            <a:avLst/>
          </a:prstGeom>
          <a:noFill/>
          <a:ln w="9525">
            <a:noFill/>
            <a:miter lim="800000"/>
          </a:ln>
        </p:spPr>
        <p:txBody>
          <a:bodyPr/>
          <a:lstStyle/>
          <a:p>
            <a:pPr marR="0" algn="ctr" defTabSz="914400" eaLnBrk="1" hangingPunct="1">
              <a:lnSpc>
                <a:spcPct val="130000"/>
              </a:lnSpc>
              <a:spcBef>
                <a:spcPts val="600"/>
              </a:spcBef>
              <a:buClr>
                <a:srgbClr val="FFC000"/>
              </a:buClr>
              <a:buSzPct val="80000"/>
              <a:buFontTx/>
              <a:buNone/>
              <a:defRPr/>
            </a:pPr>
            <a:r>
              <a:rPr kumimoji="0" lang="en-US" altLang="zh-CN"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rPr>
              <a:t>《</a:t>
            </a:r>
            <a:r>
              <a:rPr kumimoji="0" lang="zh-CN" altLang="en-US"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rPr>
              <a:t>中华人民共和国招标投标法实施条例</a:t>
            </a:r>
            <a:r>
              <a:rPr kumimoji="0" lang="en-US" altLang="zh-CN"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rPr>
              <a:t>》</a:t>
            </a:r>
            <a:endParaRPr kumimoji="0" lang="en-US" altLang="zh-CN"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endParaRPr>
          </a:p>
          <a:p>
            <a:pPr marR="0" algn="ctr" defTabSz="914400" eaLnBrk="1" hangingPunct="1">
              <a:lnSpc>
                <a:spcPct val="130000"/>
              </a:lnSpc>
              <a:spcBef>
                <a:spcPts val="600"/>
              </a:spcBef>
              <a:buClr>
                <a:srgbClr val="FFC000"/>
              </a:buClr>
              <a:buSzPct val="80000"/>
              <a:buFontTx/>
              <a:buNone/>
              <a:defRPr/>
            </a:pPr>
            <a:r>
              <a:rPr kumimoji="0" lang="zh-CN" altLang="en-US"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国务院令 第</a:t>
            </a:r>
            <a:r>
              <a:rPr kumimoji="0" lang="en-US" altLang="zh-CN"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613</a:t>
            </a:r>
            <a:r>
              <a:rPr kumimoji="0" lang="zh-CN" altLang="en-US"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号</a:t>
            </a:r>
            <a:endParaRPr kumimoji="0" lang="en-US" altLang="zh-CN"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endParaRPr>
          </a:p>
          <a:p>
            <a:pPr marR="0" indent="358775" algn="just" defTabSz="914400">
              <a:lnSpc>
                <a:spcPct val="120000"/>
              </a:lnSpc>
              <a:buClrTx/>
              <a:buSzTx/>
              <a:buFontTx/>
              <a:buNone/>
              <a:defRPr/>
            </a:pPr>
            <a:r>
              <a:rPr kumimoji="0" lang="zh-CN" altLang="zh-CN" sz="2800" b="1" kern="1200" cap="none" spc="0" normalizeH="0" baseline="0" noProof="0" dirty="0">
                <a:latin typeface="黑体" panose="02010609060101010101" pitchFamily="49" charset="-122"/>
                <a:ea typeface="黑体" panose="02010609060101010101" pitchFamily="49" charset="-122"/>
                <a:cs typeface="+mn-cs"/>
                <a:sym typeface="+mn-ea"/>
              </a:rPr>
              <a:t>第十八条　资格预审应当按照资格预审文件载明的标准和方法进行。</a:t>
            </a:r>
            <a:endParaRPr kumimoji="0" lang="en-US" altLang="zh-CN" sz="2800" b="1" kern="1200" cap="none" spc="0" normalizeH="0" baseline="0" noProof="0" dirty="0">
              <a:latin typeface="黑体" panose="02010609060101010101" pitchFamily="49" charset="-122"/>
              <a:ea typeface="黑体" panose="02010609060101010101" pitchFamily="49" charset="-122"/>
              <a:cs typeface="+mn-cs"/>
              <a:sym typeface="+mn-ea"/>
            </a:endParaRPr>
          </a:p>
          <a:p>
            <a:pPr marR="0" indent="358775" algn="just" defTabSz="914400">
              <a:lnSpc>
                <a:spcPct val="120000"/>
              </a:lnSpc>
              <a:buClrTx/>
              <a:buSzTx/>
              <a:buFontTx/>
              <a:buNone/>
              <a:defRPr/>
            </a:pPr>
            <a:r>
              <a:rPr kumimoji="0" lang="zh-CN" altLang="zh-CN" sz="2800" b="1" kern="1200" cap="none" spc="0" normalizeH="0" baseline="0" noProof="0" dirty="0">
                <a:solidFill>
                  <a:srgbClr val="FFFF00"/>
                </a:solidFill>
                <a:latin typeface="黑体" panose="02010609060101010101" pitchFamily="49" charset="-122"/>
                <a:ea typeface="黑体" panose="02010609060101010101" pitchFamily="49" charset="-122"/>
                <a:cs typeface="+mn-cs"/>
                <a:sym typeface="+mn-ea"/>
              </a:rPr>
              <a:t>国有资金占控股或者主导地位的依法必须进行招标的项目</a:t>
            </a:r>
            <a:r>
              <a:rPr kumimoji="0" lang="en-US" altLang="zh-CN" sz="2800" b="1" kern="1200" cap="none" spc="0" normalizeH="0" baseline="0" noProof="0" dirty="0">
                <a:solidFill>
                  <a:srgbClr val="FFFF00"/>
                </a:solidFill>
                <a:latin typeface="黑体" panose="02010609060101010101" pitchFamily="49" charset="-122"/>
                <a:ea typeface="黑体" panose="02010609060101010101" pitchFamily="49" charset="-122"/>
                <a:cs typeface="+mn-cs"/>
                <a:sym typeface="+mn-ea"/>
              </a:rPr>
              <a:t>,</a:t>
            </a:r>
            <a:r>
              <a:rPr kumimoji="0" lang="zh-CN" altLang="zh-CN" sz="2800" b="1" kern="1200" cap="none" spc="0" normalizeH="0" baseline="0" noProof="0" dirty="0">
                <a:solidFill>
                  <a:srgbClr val="FFFF00"/>
                </a:solidFill>
                <a:latin typeface="黑体" panose="02010609060101010101" pitchFamily="49" charset="-122"/>
                <a:ea typeface="黑体" panose="02010609060101010101" pitchFamily="49" charset="-122"/>
                <a:cs typeface="+mn-cs"/>
                <a:sym typeface="+mn-ea"/>
              </a:rPr>
              <a:t>招标人应当组建资格审查委员会审查资格预审申请文件。</a:t>
            </a:r>
            <a:r>
              <a:rPr kumimoji="0" lang="zh-CN" altLang="zh-CN" sz="2800" b="1" kern="1200" cap="none" spc="0" normalizeH="0" baseline="0" noProof="0" dirty="0">
                <a:latin typeface="黑体" panose="02010609060101010101" pitchFamily="49" charset="-122"/>
                <a:ea typeface="黑体" panose="02010609060101010101" pitchFamily="49" charset="-122"/>
                <a:cs typeface="+mn-cs"/>
                <a:sym typeface="+mn-ea"/>
              </a:rPr>
              <a:t>资格审查委员会及其成员应当遵守招标投标法和本条例有关评标委员会及其成员的规定。</a:t>
            </a:r>
            <a:endParaRPr kumimoji="0" lang="zh-CN" altLang="en-US" sz="2600" b="1" kern="0" cap="none" spc="0" normalizeH="0" baseline="0" noProof="0" dirty="0">
              <a:solidFill>
                <a:srgbClr val="FFFFFF"/>
              </a:solidFill>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56324" name="文本框 8"/>
          <p:cNvSpPr txBox="1"/>
          <p:nvPr/>
        </p:nvSpPr>
        <p:spPr>
          <a:xfrm>
            <a:off x="722313" y="98425"/>
            <a:ext cx="2520950"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第一章 总则</a:t>
            </a:r>
            <a:endParaRPr lang="zh-CN" altLang="en-US" sz="2400" b="1" dirty="0">
              <a:latin typeface="黑体" panose="02010609060101010101" pitchFamily="49" charset="-122"/>
              <a:ea typeface="黑体" panose="02010609060101010101" pitchFamily="49" charset="-122"/>
            </a:endParaRPr>
          </a:p>
        </p:txBody>
      </p:sp>
      <p:sp>
        <p:nvSpPr>
          <p:cNvPr id="56325" name="Rectangle 3"/>
          <p:cNvSpPr txBox="1">
            <a:spLocks noRot="1"/>
          </p:cNvSpPr>
          <p:nvPr/>
        </p:nvSpPr>
        <p:spPr>
          <a:xfrm>
            <a:off x="1343025" y="1341438"/>
            <a:ext cx="10369550" cy="4606925"/>
          </a:xfrm>
          <a:prstGeom prst="rect">
            <a:avLst/>
          </a:prstGeom>
          <a:noFill/>
          <a:ln w="9525">
            <a:noFill/>
          </a:ln>
        </p:spPr>
        <p:txBody>
          <a:bodyPr/>
          <a:p>
            <a:pPr algn="just" eaLnBrk="1" hangingPunct="1">
              <a:lnSpc>
                <a:spcPct val="130000"/>
              </a:lnSpc>
              <a:spcBef>
                <a:spcPts val="600"/>
              </a:spcBef>
              <a:buClr>
                <a:srgbClr val="FFC000"/>
              </a:buClr>
              <a:buSzPct val="80000"/>
              <a:buFont typeface="Arial" panose="020B0604020202020204" pitchFamily="34" charset="0"/>
              <a:buNone/>
            </a:pPr>
            <a:r>
              <a:rPr lang="zh-CN" altLang="en-US" sz="3600" b="1" dirty="0">
                <a:solidFill>
                  <a:srgbClr val="FF9900"/>
                </a:solidFill>
                <a:latin typeface="黑体" panose="02010609060101010101" pitchFamily="49" charset="-122"/>
                <a:ea typeface="黑体" panose="02010609060101010101" pitchFamily="49" charset="-122"/>
              </a:rPr>
              <a:t>第四条 </a:t>
            </a:r>
            <a:r>
              <a:rPr lang="zh-CN" altLang="zh-CN" sz="3600" b="1" dirty="0">
                <a:solidFill>
                  <a:srgbClr val="FFFFFF"/>
                </a:solidFill>
                <a:latin typeface="黑体" panose="02010609060101010101" pitchFamily="49" charset="-122"/>
                <a:ea typeface="黑体" panose="02010609060101010101" pitchFamily="49" charset="-122"/>
              </a:rPr>
              <a:t>评标工作应当遵循</a:t>
            </a:r>
            <a:r>
              <a:rPr lang="zh-CN" altLang="zh-CN" sz="3600" b="1" dirty="0">
                <a:solidFill>
                  <a:srgbClr val="FFFF00"/>
                </a:solidFill>
                <a:latin typeface="黑体" panose="02010609060101010101" pitchFamily="49" charset="-122"/>
                <a:ea typeface="黑体" panose="02010609060101010101" pitchFamily="49" charset="-122"/>
              </a:rPr>
              <a:t>公平、公正、科学、择优</a:t>
            </a:r>
            <a:r>
              <a:rPr lang="zh-CN" altLang="zh-CN" sz="3600" b="1" dirty="0">
                <a:solidFill>
                  <a:srgbClr val="FFFFFF"/>
                </a:solidFill>
                <a:latin typeface="黑体" panose="02010609060101010101" pitchFamily="49" charset="-122"/>
                <a:ea typeface="黑体" panose="02010609060101010101" pitchFamily="49" charset="-122"/>
              </a:rPr>
              <a:t>的原则。任何单位和个人不得非法干预或者影响评标过程和结果。</a:t>
            </a:r>
            <a:endParaRPr lang="zh-CN" altLang="en-US" sz="3600" b="1" dirty="0">
              <a:solidFill>
                <a:srgbClr val="FFFFFF"/>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3600" b="1" dirty="0">
                <a:solidFill>
                  <a:srgbClr val="FF9900"/>
                </a:solidFill>
                <a:latin typeface="黑体" panose="02010609060101010101" pitchFamily="49" charset="-122"/>
                <a:ea typeface="黑体" panose="02010609060101010101" pitchFamily="49" charset="-122"/>
              </a:rPr>
              <a:t>第五条 </a:t>
            </a:r>
            <a:r>
              <a:rPr lang="zh-CN" altLang="zh-CN" sz="3600" b="1" dirty="0">
                <a:solidFill>
                  <a:srgbClr val="FFFFFF"/>
                </a:solidFill>
                <a:latin typeface="黑体" panose="02010609060101010101" pitchFamily="49" charset="-122"/>
                <a:ea typeface="黑体" panose="02010609060101010101" pitchFamily="49" charset="-122"/>
              </a:rPr>
              <a:t>招标人应当采取必要措施，保证评标工作在</a:t>
            </a:r>
            <a:r>
              <a:rPr lang="zh-CN" altLang="zh-CN" sz="3600" b="1" dirty="0">
                <a:solidFill>
                  <a:srgbClr val="FFFF00"/>
                </a:solidFill>
                <a:latin typeface="黑体" panose="02010609060101010101" pitchFamily="49" charset="-122"/>
                <a:ea typeface="黑体" panose="02010609060101010101" pitchFamily="49" charset="-122"/>
              </a:rPr>
              <a:t>严格保密</a:t>
            </a:r>
            <a:r>
              <a:rPr lang="zh-CN" altLang="zh-CN" sz="3600" b="1" dirty="0">
                <a:solidFill>
                  <a:srgbClr val="FFFFFF"/>
                </a:solidFill>
                <a:latin typeface="黑体" panose="02010609060101010101" pitchFamily="49" charset="-122"/>
                <a:ea typeface="黑体" panose="02010609060101010101" pitchFamily="49" charset="-122"/>
              </a:rPr>
              <a:t>的情况下进行，所有参与评标活动的人员均不得泄露评标的有关信息。</a:t>
            </a:r>
            <a:endParaRPr lang="zh-CN" altLang="en-US" sz="3600" b="1" dirty="0">
              <a:solidFill>
                <a:srgbClr val="FFFFFF"/>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58372" name="文本框 8"/>
          <p:cNvSpPr txBox="1"/>
          <p:nvPr/>
        </p:nvSpPr>
        <p:spPr>
          <a:xfrm>
            <a:off x="722313" y="98425"/>
            <a:ext cx="2520950"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第一章 总则</a:t>
            </a:r>
            <a:endParaRPr lang="zh-CN" altLang="en-US" sz="2400" b="1" dirty="0">
              <a:latin typeface="黑体" panose="02010609060101010101" pitchFamily="49" charset="-122"/>
              <a:ea typeface="黑体" panose="02010609060101010101" pitchFamily="49" charset="-122"/>
            </a:endParaRPr>
          </a:p>
        </p:txBody>
      </p:sp>
      <p:sp>
        <p:nvSpPr>
          <p:cNvPr id="58373" name="Rectangle 3"/>
          <p:cNvSpPr txBox="1">
            <a:spLocks noRot="1"/>
          </p:cNvSpPr>
          <p:nvPr/>
        </p:nvSpPr>
        <p:spPr>
          <a:xfrm>
            <a:off x="1314450" y="2395538"/>
            <a:ext cx="10369550" cy="3049587"/>
          </a:xfrm>
          <a:prstGeom prst="rect">
            <a:avLst/>
          </a:prstGeom>
          <a:noFill/>
          <a:ln w="9525">
            <a:noFill/>
          </a:ln>
        </p:spPr>
        <p:txBody>
          <a:bodyPr/>
          <a:p>
            <a:pPr algn="just" eaLnBrk="1" hangingPunct="1">
              <a:lnSpc>
                <a:spcPct val="130000"/>
              </a:lnSpc>
              <a:spcBef>
                <a:spcPts val="600"/>
              </a:spcBef>
              <a:buClr>
                <a:srgbClr val="FFC000"/>
              </a:buClr>
              <a:buSzPct val="80000"/>
              <a:buFont typeface="Arial" panose="020B0604020202020204" pitchFamily="34" charset="0"/>
              <a:buNone/>
            </a:pPr>
            <a:r>
              <a:rPr lang="zh-CN" altLang="en-US" sz="3600" b="1" dirty="0">
                <a:solidFill>
                  <a:srgbClr val="FF9900"/>
                </a:solidFill>
                <a:latin typeface="黑体" panose="02010609060101010101" pitchFamily="49" charset="-122"/>
                <a:ea typeface="黑体" panose="02010609060101010101" pitchFamily="49" charset="-122"/>
              </a:rPr>
              <a:t>第六条 </a:t>
            </a:r>
            <a:r>
              <a:rPr lang="zh-CN" altLang="zh-CN" sz="3600" b="1" dirty="0">
                <a:solidFill>
                  <a:srgbClr val="FFFFFF"/>
                </a:solidFill>
                <a:latin typeface="黑体" panose="02010609060101010101" pitchFamily="49" charset="-122"/>
                <a:ea typeface="黑体" panose="02010609060101010101" pitchFamily="49" charset="-122"/>
              </a:rPr>
              <a:t>公路工程建设项目的招标人或者</a:t>
            </a:r>
            <a:r>
              <a:rPr lang="zh-CN" altLang="zh-CN" sz="3600" b="1" dirty="0">
                <a:solidFill>
                  <a:srgbClr val="FFFF00"/>
                </a:solidFill>
                <a:latin typeface="黑体" panose="02010609060101010101" pitchFamily="49" charset="-122"/>
                <a:ea typeface="黑体" panose="02010609060101010101" pitchFamily="49" charset="-122"/>
              </a:rPr>
              <a:t>其指定机构</a:t>
            </a:r>
            <a:r>
              <a:rPr lang="zh-CN" altLang="zh-CN" sz="3600" b="1" dirty="0">
                <a:solidFill>
                  <a:srgbClr val="FFFFFF"/>
                </a:solidFill>
                <a:latin typeface="黑体" panose="02010609060101010101" pitchFamily="49" charset="-122"/>
                <a:ea typeface="黑体" panose="02010609060101010101" pitchFamily="49" charset="-122"/>
              </a:rPr>
              <a:t>应当对评标过程录音录像并存档备查。</a:t>
            </a:r>
            <a:endParaRPr lang="zh-CN" altLang="en-US" sz="3600" b="1" dirty="0">
              <a:solidFill>
                <a:srgbClr val="FFFFFF"/>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3"/>
          <p:cNvSpPr txBox="1">
            <a:spLocks noRot="1"/>
          </p:cNvSpPr>
          <p:nvPr/>
        </p:nvSpPr>
        <p:spPr>
          <a:xfrm>
            <a:off x="3359150" y="2708275"/>
            <a:ext cx="8281988" cy="1512888"/>
          </a:xfrm>
          <a:prstGeom prst="rect">
            <a:avLst/>
          </a:prstGeom>
          <a:noFill/>
          <a:ln w="9525">
            <a:noFill/>
          </a:ln>
        </p:spPr>
        <p:txBody>
          <a:bodyPr/>
          <a:p>
            <a:pPr algn="just" eaLnBrk="1" hangingPunct="1">
              <a:lnSpc>
                <a:spcPct val="130000"/>
              </a:lnSpc>
              <a:spcBef>
                <a:spcPts val="1400"/>
              </a:spcBef>
              <a:spcAft>
                <a:spcPts val="200"/>
              </a:spcAft>
              <a:buClr>
                <a:srgbClr val="FFC000"/>
              </a:buClr>
              <a:buSzPct val="80000"/>
              <a:buFont typeface="Wingdings" panose="05000000000000000000" pitchFamily="2" charset="2"/>
              <a:buChar char="l"/>
            </a:pPr>
            <a:r>
              <a:rPr lang="zh-CN" altLang="en-US" sz="6000" b="1" dirty="0">
                <a:latin typeface="黑体" panose="02010609060101010101" pitchFamily="49" charset="-122"/>
                <a:ea typeface="黑体" panose="02010609060101010101" pitchFamily="49" charset="-122"/>
              </a:rPr>
              <a:t>第二章  职责分工</a:t>
            </a:r>
            <a:endParaRPr lang="zh-CN" altLang="en-US" sz="6000" b="1" dirty="0">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2467"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62469" name="文本框 8"/>
          <p:cNvSpPr txBox="1"/>
          <p:nvPr/>
        </p:nvSpPr>
        <p:spPr>
          <a:xfrm>
            <a:off x="722313" y="98425"/>
            <a:ext cx="4078287"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7" name="Rectangle 3"/>
          <p:cNvSpPr txBox="1">
            <a:spLocks noRot="1" noChangeArrowheads="1"/>
          </p:cNvSpPr>
          <p:nvPr/>
        </p:nvSpPr>
        <p:spPr bwMode="auto">
          <a:xfrm>
            <a:off x="1309688" y="857250"/>
            <a:ext cx="10082213" cy="4584700"/>
          </a:xfrm>
          <a:prstGeom prst="rect">
            <a:avLst/>
          </a:prstGeom>
          <a:no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9900"/>
                </a:solidFill>
                <a:effectLst/>
                <a:uLnTx/>
                <a:uFillTx/>
                <a:latin typeface="黑体" panose="02010609060101010101" pitchFamily="49" charset="-122"/>
                <a:ea typeface="黑体" panose="02010609060101010101" pitchFamily="49" charset="-122"/>
                <a:cs typeface="+mn-cs"/>
                <a:sym typeface="+mn-ea"/>
              </a:rPr>
              <a:t>第七条 </a:t>
            </a: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招标人负责组织评标工作并履行下列职责：</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（一）按照国家有关规定组建评标委员会；办理评标专家的抽取、通知等事宜；为参与评标工作的招标人代表提供授权函；</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（二）向评标委员会提供评标所必需的工作环境、资料和信息以及必要的服务；</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（三）向评标委员会成员发放</a:t>
            </a:r>
            <a:r>
              <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合理的</a:t>
            </a: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评标劳务报酬；</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（四）在招标投标情况书面报告中载明评标委员会成员在评标活动中的履职情况；</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（五）保障评标工作的安全性和保密性。</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公路工程建设项目实行委托招标的，招标代理机构应当在招标人委托的范围内组织评标工作，且遵守本细则关于招标人的规定。</a:t>
            </a:r>
            <a:endParaRPr kumimoji="0" lang="zh-CN" altLang="en-US" sz="36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4515"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64517" name="文本框 8"/>
          <p:cNvSpPr txBox="1"/>
          <p:nvPr/>
        </p:nvSpPr>
        <p:spPr>
          <a:xfrm>
            <a:off x="722313" y="98425"/>
            <a:ext cx="4078287"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8" name="Rectangle 3"/>
          <p:cNvSpPr txBox="1">
            <a:spLocks noRot="1" noChangeArrowheads="1"/>
          </p:cNvSpPr>
          <p:nvPr/>
        </p:nvSpPr>
        <p:spPr bwMode="auto">
          <a:xfrm>
            <a:off x="1309688" y="857250"/>
            <a:ext cx="10082213" cy="4584700"/>
          </a:xfrm>
          <a:prstGeom prst="rect">
            <a:avLst/>
          </a:prstGeom>
          <a:no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9900"/>
                </a:solidFill>
                <a:effectLst/>
                <a:uLnTx/>
                <a:uFillTx/>
                <a:latin typeface="黑体" panose="02010609060101010101" pitchFamily="49" charset="-122"/>
                <a:ea typeface="黑体" panose="02010609060101010101" pitchFamily="49" charset="-122"/>
                <a:cs typeface="+mn-cs"/>
                <a:sym typeface="+mn-ea"/>
              </a:rPr>
              <a:t>第八条</a:t>
            </a: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 评标委员会负责评标工作并履行下列职责：</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（一）审查、评价投标文件是否符合招标文件的实质性要求；</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（二）要求投标人对投标文件有关事项作出澄清或者说明（如需要）；</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（三）对投标文件进行比较和评价；</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（四）撰写评标报告，推荐中标候选人，或者根据招标人授权直接确定中标人；</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（五）</a:t>
            </a:r>
            <a:r>
              <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在评标报告中记录评标监督人员、招标人代表或者其他工作人员有无干预正常评标活动或者其他不正当言行；</a:t>
            </a:r>
            <a:endPar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（六）向交通运输主管部门报告评标过程中发现的其他违法违规行为。</a:t>
            </a:r>
            <a:endParaRPr kumimoji="0" lang="zh-CN" altLang="en-US" sz="36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11" name="任意多边形 10"/>
          <p:cNvSpPr/>
          <p:nvPr/>
        </p:nvSpPr>
        <p:spPr>
          <a:xfrm>
            <a:off x="2881313" y="2071688"/>
            <a:ext cx="571500" cy="571500"/>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gradFill>
        </p:spPr>
        <p:style>
          <a:lnRef idx="1">
            <a:schemeClr val="accent2"/>
          </a:lnRef>
          <a:fillRef idx="3">
            <a:schemeClr val="accent2"/>
          </a:fillRef>
          <a:effectRef idx="2">
            <a:schemeClr val="accent2"/>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en-US" altLang="zh-CN" sz="2500" b="0" i="0" u="none" strike="noStrike" kern="1200" cap="none" spc="0" normalizeH="0" baseline="0" noProof="0" dirty="0">
                <a:ln>
                  <a:noFill/>
                </a:ln>
                <a:solidFill>
                  <a:schemeClr val="lt1"/>
                </a:solidFill>
                <a:effectLst/>
                <a:uLnTx/>
                <a:uFillTx/>
                <a:latin typeface="方正粗宋简体" pitchFamily="65" charset="-122"/>
                <a:ea typeface="方正粗宋简体" pitchFamily="65" charset="-122"/>
                <a:cs typeface="+mn-cs"/>
                <a:sym typeface="+mn-ea"/>
              </a:rPr>
              <a:t>1</a:t>
            </a:r>
            <a:endParaRPr kumimoji="0" lang="zh-CN" altLang="en-US" sz="2500" b="0" i="0" u="none" strike="noStrike" kern="1200" cap="none" spc="0" normalizeH="0" baseline="0" noProof="0" dirty="0">
              <a:ln>
                <a:noFill/>
              </a:ln>
              <a:solidFill>
                <a:schemeClr val="lt1"/>
              </a:solidFill>
              <a:effectLst/>
              <a:uLnTx/>
              <a:uFillTx/>
              <a:latin typeface="方正粗宋简体" pitchFamily="65" charset="-122"/>
              <a:ea typeface="方正粗宋简体" pitchFamily="65" charset="-122"/>
              <a:cs typeface="+mn-cs"/>
              <a:sym typeface="+mn-ea"/>
            </a:endParaRPr>
          </a:p>
        </p:txBody>
      </p:sp>
      <p:sp>
        <p:nvSpPr>
          <p:cNvPr id="12" name="Rectangle 5"/>
          <p:cNvSpPr>
            <a:spLocks noChangeArrowheads="1"/>
          </p:cNvSpPr>
          <p:nvPr/>
        </p:nvSpPr>
        <p:spPr bwMode="gray">
          <a:xfrm>
            <a:off x="3881438" y="1928813"/>
            <a:ext cx="6000750" cy="71437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保持与国家现行法律法规一致性的需要</a:t>
            </a:r>
            <a:endParaRPr kumimoji="0" lang="en-US" altLang="zh-CN" sz="2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13" name="Freeform 3"/>
          <p:cNvSpPr/>
          <p:nvPr/>
        </p:nvSpPr>
        <p:spPr bwMode="gray">
          <a:xfrm>
            <a:off x="3738563" y="2357438"/>
            <a:ext cx="1473200" cy="420687"/>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Freeform 4"/>
          <p:cNvSpPr/>
          <p:nvPr/>
        </p:nvSpPr>
        <p:spPr bwMode="gray">
          <a:xfrm rot="10800000">
            <a:off x="8596313" y="1785938"/>
            <a:ext cx="1403350" cy="420687"/>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任意多边形 14"/>
          <p:cNvSpPr/>
          <p:nvPr/>
        </p:nvSpPr>
        <p:spPr>
          <a:xfrm>
            <a:off x="2881313" y="3071813"/>
            <a:ext cx="571500" cy="571500"/>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gradFill>
        </p:spPr>
        <p:style>
          <a:lnRef idx="1">
            <a:schemeClr val="accent2"/>
          </a:lnRef>
          <a:fillRef idx="3">
            <a:schemeClr val="accent2"/>
          </a:fillRef>
          <a:effectRef idx="2">
            <a:schemeClr val="accent2"/>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en-US" altLang="zh-CN" sz="2500" b="0" i="0" u="none" strike="noStrike" kern="1200" cap="none" spc="0" normalizeH="0" baseline="0" noProof="0" dirty="0">
                <a:ln>
                  <a:noFill/>
                </a:ln>
                <a:solidFill>
                  <a:schemeClr val="lt1"/>
                </a:solidFill>
                <a:effectLst/>
                <a:uLnTx/>
                <a:uFillTx/>
                <a:latin typeface="方正粗宋简体" pitchFamily="65" charset="-122"/>
                <a:ea typeface="方正粗宋简体" pitchFamily="65" charset="-122"/>
                <a:cs typeface="+mn-cs"/>
                <a:sym typeface="+mn-ea"/>
              </a:rPr>
              <a:t>2</a:t>
            </a:r>
            <a:endParaRPr kumimoji="0" lang="zh-CN" altLang="en-US" sz="2500" b="0" i="0" u="none" strike="noStrike" kern="1200" cap="none" spc="0" normalizeH="0" baseline="0" noProof="0" dirty="0">
              <a:ln>
                <a:noFill/>
              </a:ln>
              <a:solidFill>
                <a:schemeClr val="lt1"/>
              </a:solidFill>
              <a:effectLst/>
              <a:uLnTx/>
              <a:uFillTx/>
              <a:latin typeface="方正粗宋简体" pitchFamily="65" charset="-122"/>
              <a:ea typeface="方正粗宋简体" pitchFamily="65" charset="-122"/>
              <a:cs typeface="+mn-cs"/>
              <a:sym typeface="+mn-ea"/>
            </a:endParaRPr>
          </a:p>
        </p:txBody>
      </p:sp>
      <p:sp>
        <p:nvSpPr>
          <p:cNvPr id="16" name="Rectangle 5"/>
          <p:cNvSpPr>
            <a:spLocks noChangeArrowheads="1"/>
          </p:cNvSpPr>
          <p:nvPr/>
        </p:nvSpPr>
        <p:spPr bwMode="gray">
          <a:xfrm>
            <a:off x="3881438" y="2928938"/>
            <a:ext cx="6000750" cy="928687"/>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贯彻全面深化改革、全面推进依法治国精神的需要</a:t>
            </a:r>
            <a:endParaRPr kumimoji="0" lang="en-US" altLang="zh-CN" sz="2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17" name="Freeform 3"/>
          <p:cNvSpPr/>
          <p:nvPr/>
        </p:nvSpPr>
        <p:spPr bwMode="gray">
          <a:xfrm>
            <a:off x="3738563" y="3571875"/>
            <a:ext cx="1473200" cy="420688"/>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Freeform 4"/>
          <p:cNvSpPr/>
          <p:nvPr/>
        </p:nvSpPr>
        <p:spPr bwMode="gray">
          <a:xfrm rot="10800000">
            <a:off x="8596313" y="2786063"/>
            <a:ext cx="1403350" cy="420687"/>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任意多边形 18"/>
          <p:cNvSpPr/>
          <p:nvPr/>
        </p:nvSpPr>
        <p:spPr>
          <a:xfrm>
            <a:off x="2881313" y="4214813"/>
            <a:ext cx="571500" cy="571500"/>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gradFill>
        </p:spPr>
        <p:style>
          <a:lnRef idx="1">
            <a:schemeClr val="accent2"/>
          </a:lnRef>
          <a:fillRef idx="3">
            <a:schemeClr val="accent2"/>
          </a:fillRef>
          <a:effectRef idx="2">
            <a:schemeClr val="accent2"/>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en-US" altLang="zh-CN" sz="2500" b="0" i="0" u="none" strike="noStrike" kern="1200" cap="none" spc="0" normalizeH="0" baseline="0" noProof="0" dirty="0">
                <a:ln>
                  <a:noFill/>
                </a:ln>
                <a:solidFill>
                  <a:schemeClr val="lt1"/>
                </a:solidFill>
                <a:effectLst/>
                <a:uLnTx/>
                <a:uFillTx/>
                <a:latin typeface="方正粗宋简体" pitchFamily="65" charset="-122"/>
                <a:ea typeface="方正粗宋简体" pitchFamily="65" charset="-122"/>
                <a:cs typeface="+mn-cs"/>
                <a:sym typeface="+mn-ea"/>
              </a:rPr>
              <a:t>3</a:t>
            </a:r>
            <a:endParaRPr kumimoji="0" lang="zh-CN" altLang="en-US" sz="2500" b="0" i="0" u="none" strike="noStrike" kern="1200" cap="none" spc="0" normalizeH="0" baseline="0" noProof="0" dirty="0">
              <a:ln>
                <a:noFill/>
              </a:ln>
              <a:solidFill>
                <a:schemeClr val="lt1"/>
              </a:solidFill>
              <a:effectLst/>
              <a:uLnTx/>
              <a:uFillTx/>
              <a:latin typeface="方正粗宋简体" pitchFamily="65" charset="-122"/>
              <a:ea typeface="方正粗宋简体" pitchFamily="65" charset="-122"/>
              <a:cs typeface="+mn-cs"/>
              <a:sym typeface="+mn-ea"/>
            </a:endParaRPr>
          </a:p>
        </p:txBody>
      </p:sp>
      <p:sp>
        <p:nvSpPr>
          <p:cNvPr id="20" name="Rectangle 5"/>
          <p:cNvSpPr>
            <a:spLocks noChangeArrowheads="1"/>
          </p:cNvSpPr>
          <p:nvPr/>
        </p:nvSpPr>
        <p:spPr bwMode="gray">
          <a:xfrm>
            <a:off x="3881438" y="4143375"/>
            <a:ext cx="6000750" cy="92868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mn-cs"/>
                <a:sym typeface="+mn-ea"/>
              </a:rPr>
              <a:t>适应</a:t>
            </a:r>
            <a:r>
              <a:rPr kumimoji="0" lang="zh-CN" altLang="zh-CN" sz="2600" b="1" i="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mn-cs"/>
                <a:sym typeface="+mn-ea"/>
              </a:rPr>
              <a:t>进入统一公共资源交易市场进行评标所面临的新形势</a:t>
            </a:r>
            <a:endParaRPr kumimoji="0" lang="en-US" altLang="zh-CN" sz="2600" b="1" i="0" u="none" strike="noStrike" kern="120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mn-cs"/>
              <a:sym typeface="+mn-ea"/>
            </a:endParaRPr>
          </a:p>
        </p:txBody>
      </p:sp>
      <p:sp>
        <p:nvSpPr>
          <p:cNvPr id="21" name="Freeform 3"/>
          <p:cNvSpPr/>
          <p:nvPr/>
        </p:nvSpPr>
        <p:spPr bwMode="gray">
          <a:xfrm>
            <a:off x="3738563" y="4786313"/>
            <a:ext cx="1473200" cy="420687"/>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 name="Freeform 4"/>
          <p:cNvSpPr/>
          <p:nvPr/>
        </p:nvSpPr>
        <p:spPr bwMode="gray">
          <a:xfrm rot="10800000">
            <a:off x="8596313" y="4000500"/>
            <a:ext cx="1403350" cy="420688"/>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任意多边形 22"/>
          <p:cNvSpPr/>
          <p:nvPr/>
        </p:nvSpPr>
        <p:spPr>
          <a:xfrm>
            <a:off x="2881313" y="5286375"/>
            <a:ext cx="571500" cy="571500"/>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gradFill>
        </p:spPr>
        <p:style>
          <a:lnRef idx="1">
            <a:schemeClr val="accent2"/>
          </a:lnRef>
          <a:fillRef idx="3">
            <a:schemeClr val="accent2"/>
          </a:fillRef>
          <a:effectRef idx="2">
            <a:schemeClr val="accent2"/>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en-US" altLang="zh-CN" sz="2500" b="0" i="0" u="none" strike="noStrike" kern="1200" cap="none" spc="0" normalizeH="0" baseline="0" noProof="0" dirty="0">
                <a:ln>
                  <a:noFill/>
                </a:ln>
                <a:solidFill>
                  <a:schemeClr val="lt1"/>
                </a:solidFill>
                <a:effectLst/>
                <a:uLnTx/>
                <a:uFillTx/>
                <a:latin typeface="方正粗宋简体" pitchFamily="65" charset="-122"/>
                <a:ea typeface="方正粗宋简体" pitchFamily="65" charset="-122"/>
                <a:cs typeface="+mn-cs"/>
                <a:sym typeface="+mn-ea"/>
              </a:rPr>
              <a:t>4</a:t>
            </a:r>
            <a:endParaRPr kumimoji="0" lang="zh-CN" altLang="en-US" sz="2500" b="0" i="0" u="none" strike="noStrike" kern="1200" cap="none" spc="0" normalizeH="0" baseline="0" noProof="0" dirty="0">
              <a:ln>
                <a:noFill/>
              </a:ln>
              <a:solidFill>
                <a:schemeClr val="lt1"/>
              </a:solidFill>
              <a:effectLst/>
              <a:uLnTx/>
              <a:uFillTx/>
              <a:latin typeface="方正粗宋简体" pitchFamily="65" charset="-122"/>
              <a:ea typeface="方正粗宋简体" pitchFamily="65" charset="-122"/>
              <a:cs typeface="+mn-cs"/>
              <a:sym typeface="+mn-ea"/>
            </a:endParaRPr>
          </a:p>
        </p:txBody>
      </p:sp>
      <p:sp>
        <p:nvSpPr>
          <p:cNvPr id="25" name="Rectangle 5"/>
          <p:cNvSpPr>
            <a:spLocks noChangeArrowheads="1"/>
          </p:cNvSpPr>
          <p:nvPr/>
        </p:nvSpPr>
        <p:spPr bwMode="gray">
          <a:xfrm>
            <a:off x="3881438" y="5357813"/>
            <a:ext cx="6000750" cy="903287"/>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适应</a:t>
            </a:r>
            <a:r>
              <a:rPr kumimoji="0" lang="zh-CN" altLang="zh-CN" sz="2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公路工程建设项目评标工作的实际需要</a:t>
            </a:r>
            <a:endParaRPr kumimoji="0" lang="en-US" altLang="zh-CN" sz="2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26" name="Freeform 3"/>
          <p:cNvSpPr/>
          <p:nvPr/>
        </p:nvSpPr>
        <p:spPr bwMode="gray">
          <a:xfrm>
            <a:off x="3735388" y="5983288"/>
            <a:ext cx="1473200" cy="420687"/>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7" name="Freeform 4"/>
          <p:cNvSpPr/>
          <p:nvPr/>
        </p:nvSpPr>
        <p:spPr bwMode="gray">
          <a:xfrm rot="10800000">
            <a:off x="8596313" y="5214938"/>
            <a:ext cx="1403350" cy="420687"/>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283" name="Rectangle 3"/>
          <p:cNvSpPr txBox="1">
            <a:spLocks noRot="1"/>
          </p:cNvSpPr>
          <p:nvPr/>
        </p:nvSpPr>
        <p:spPr>
          <a:xfrm>
            <a:off x="1055688" y="692150"/>
            <a:ext cx="10369550" cy="865188"/>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细则</a:t>
            </a: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的修订背景</a:t>
            </a:r>
            <a:endParaRPr lang="zh-CN" altLang="en-US" sz="3600" b="1" dirty="0">
              <a:solidFill>
                <a:srgbClr val="FFFFFF"/>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6563"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66565" name="文本框 8"/>
          <p:cNvSpPr txBox="1"/>
          <p:nvPr/>
        </p:nvSpPr>
        <p:spPr>
          <a:xfrm>
            <a:off x="722313" y="98425"/>
            <a:ext cx="4078287"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6" name="Rectangle 3"/>
          <p:cNvSpPr txBox="1">
            <a:spLocks noRot="1" noChangeArrowheads="1"/>
          </p:cNvSpPr>
          <p:nvPr/>
        </p:nvSpPr>
        <p:spPr bwMode="auto">
          <a:xfrm>
            <a:off x="1271588" y="857250"/>
            <a:ext cx="10153650" cy="4584700"/>
          </a:xfrm>
          <a:prstGeom prst="rect">
            <a:avLst/>
          </a:prstGeom>
          <a:no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9900"/>
                </a:solidFill>
                <a:effectLst/>
                <a:uLnTx/>
                <a:uFillTx/>
                <a:latin typeface="黑体" panose="02010609060101010101" pitchFamily="49" charset="-122"/>
                <a:ea typeface="黑体" panose="02010609060101010101" pitchFamily="49" charset="-122"/>
                <a:cs typeface="+mn-cs"/>
                <a:sym typeface="+mn-ea"/>
              </a:rPr>
              <a:t>第九条 </a:t>
            </a: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交通运输主管部门负责监督评标工作并履行下列职责：</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（一）</a:t>
            </a:r>
            <a:r>
              <a:rPr kumimoji="0" lang="zh-CN" altLang="zh-CN"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sym typeface="+mn-ea"/>
              </a:rPr>
              <a:t>按照规定的招标监督职责分工</a:t>
            </a: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，对</a:t>
            </a:r>
            <a:r>
              <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评标委员会成员的确定方式、评标专家的抽取和评标活动</a:t>
            </a: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进行监督；</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（二）对评标程序、评标委员会使用的评标标准和方法进行监督；</a:t>
            </a:r>
            <a:endPar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（三）对招标人代表、评标专家和其他参加评标活动工作人员的不当言论或者违法违规行为及时制止和纠正；</a:t>
            </a:r>
            <a:endPar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endParaRPr>
          </a:p>
          <a:p>
            <a:pPr marL="0" marR="0" lvl="0" indent="720090" algn="l" defTabSz="914400" rtl="0" eaLnBrk="0" fontAlgn="base" latinLnBrk="0" hangingPunct="0">
              <a:lnSpc>
                <a:spcPct val="100000"/>
              </a:lnSpc>
              <a:spcBef>
                <a:spcPts val="300"/>
              </a:spcBef>
              <a:spcAft>
                <a:spcPct val="0"/>
              </a:spcAft>
              <a:buClrTx/>
              <a:buSzTx/>
              <a:buFontTx/>
              <a:buNone/>
              <a:defRPr/>
            </a:pPr>
            <a:r>
              <a:rPr kumimoji="0" lang="zh-CN" altLang="zh-CN" sz="28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sym typeface="+mn-ea"/>
              </a:rPr>
              <a:t>（四）对招标人、招标代理机构、投标人以及评标委员会成员等当事人在评标活动中的违法违规行为进行行政处理并依法公告，同时将上述违法违规行为记入相应当事人的信用档案。</a:t>
            </a:r>
            <a:endParaRPr kumimoji="0" lang="zh-CN" altLang="en-US" sz="36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3"/>
          <p:cNvSpPr txBox="1">
            <a:spLocks noRot="1"/>
          </p:cNvSpPr>
          <p:nvPr/>
        </p:nvSpPr>
        <p:spPr>
          <a:xfrm>
            <a:off x="3071813" y="2311400"/>
            <a:ext cx="7561262" cy="1512888"/>
          </a:xfrm>
          <a:prstGeom prst="rect">
            <a:avLst/>
          </a:prstGeom>
          <a:noFill/>
          <a:ln w="9525">
            <a:noFill/>
          </a:ln>
        </p:spPr>
        <p:txBody>
          <a:bodyPr/>
          <a:p>
            <a:pPr algn="ctr" eaLnBrk="1" hangingPunct="1">
              <a:lnSpc>
                <a:spcPct val="130000"/>
              </a:lnSpc>
              <a:spcBef>
                <a:spcPts val="1400"/>
              </a:spcBef>
              <a:spcAft>
                <a:spcPts val="200"/>
              </a:spcAft>
              <a:buClr>
                <a:srgbClr val="FFC000"/>
              </a:buClr>
              <a:buSzPct val="80000"/>
              <a:buFont typeface="Wingdings" panose="05000000000000000000" pitchFamily="2" charset="2"/>
              <a:buChar char="l"/>
            </a:pPr>
            <a:r>
              <a:rPr lang="zh-CN" altLang="en-US" sz="5400" b="1" dirty="0">
                <a:latin typeface="黑体" panose="02010609060101010101" pitchFamily="49" charset="-122"/>
                <a:ea typeface="黑体" panose="02010609060101010101" pitchFamily="49" charset="-122"/>
              </a:rPr>
              <a:t>第三章 评标工作的组织与准备  </a:t>
            </a:r>
            <a:endParaRPr lang="zh-CN" altLang="en-US" sz="5400" b="1" dirty="0">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0659" name="Rectangle 6"/>
          <p:cNvSpPr txBox="1">
            <a:spLocks noGrp="1"/>
          </p:cNvSpPr>
          <p:nvPr>
            <p:ph type="sldNum" sz="quarter" idx="4"/>
          </p:nvPr>
        </p:nvSpPr>
        <p:spPr>
          <a:noFill/>
          <a:ln>
            <a:noFill/>
          </a:ln>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5" y="114693"/>
            <a:ext cx="583075" cy="578002"/>
          </a:xfrm>
          <a:prstGeom prst="roundRect">
            <a:avLst>
              <a:gd name="adj" fmla="val 26097"/>
            </a:avLst>
          </a:prstGeom>
          <a:noFill/>
          <a:ln>
            <a:noFill/>
          </a:ln>
          <a:effectLst/>
        </p:spPr>
      </p:pic>
      <p:sp>
        <p:nvSpPr>
          <p:cNvPr id="70661" name="文本框 8"/>
          <p:cNvSpPr txBox="1"/>
          <p:nvPr/>
        </p:nvSpPr>
        <p:spPr>
          <a:xfrm>
            <a:off x="722313" y="98425"/>
            <a:ext cx="4078287" cy="461963"/>
          </a:xfrm>
          <a:prstGeom prst="rect">
            <a:avLst/>
          </a:prstGeom>
          <a:noFill/>
          <a:ln w="9525">
            <a:noFill/>
          </a:ln>
        </p:spPr>
        <p:txBody>
          <a:bodyPr>
            <a:spAutoFit/>
          </a:bodyPr>
          <a:p>
            <a:pPr eaLnBrk="1" hangingPunct="1">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70662" name="Rectangle 3"/>
          <p:cNvSpPr txBox="1">
            <a:spLocks noRot="1"/>
          </p:cNvSpPr>
          <p:nvPr/>
        </p:nvSpPr>
        <p:spPr>
          <a:xfrm>
            <a:off x="1343025" y="981075"/>
            <a:ext cx="10082213" cy="26638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公路工程建设项目招标投标管理办法</a:t>
            </a:r>
            <a:r>
              <a:rPr lang="en-US" altLang="zh-CN" sz="3600" b="1" dirty="0">
                <a:solidFill>
                  <a:srgbClr val="FFFFFF"/>
                </a:solidFill>
                <a:latin typeface="黑体" panose="02010609060101010101" pitchFamily="49" charset="-122"/>
                <a:ea typeface="黑体" panose="02010609060101010101" pitchFamily="49" charset="-122"/>
              </a:rPr>
              <a:t>》</a:t>
            </a:r>
            <a:endParaRPr lang="en-US" altLang="zh-CN" sz="36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交通运输部令</a:t>
            </a:r>
            <a:r>
              <a:rPr lang="en-US" altLang="zh-CN" sz="2800" b="1" dirty="0">
                <a:solidFill>
                  <a:srgbClr val="FF0000"/>
                </a:solidFill>
                <a:latin typeface="黑体" panose="02010609060101010101" pitchFamily="49" charset="-122"/>
                <a:ea typeface="黑体" panose="02010609060101010101" pitchFamily="49" charset="-122"/>
              </a:rPr>
              <a:t>2015</a:t>
            </a:r>
            <a:r>
              <a:rPr lang="zh-CN" altLang="en-US" sz="2800" b="1" dirty="0">
                <a:solidFill>
                  <a:srgbClr val="FF0000"/>
                </a:solidFill>
                <a:latin typeface="黑体" panose="02010609060101010101" pitchFamily="49" charset="-122"/>
                <a:ea typeface="黑体" panose="02010609060101010101" pitchFamily="49" charset="-122"/>
              </a:rPr>
              <a:t>年第</a:t>
            </a:r>
            <a:r>
              <a:rPr lang="en-US" altLang="zh-CN" sz="2800" b="1" dirty="0">
                <a:solidFill>
                  <a:srgbClr val="FF0000"/>
                </a:solidFill>
                <a:latin typeface="黑体" panose="02010609060101010101" pitchFamily="49" charset="-122"/>
                <a:ea typeface="黑体" panose="02010609060101010101" pitchFamily="49" charset="-122"/>
              </a:rPr>
              <a:t>24</a:t>
            </a:r>
            <a:r>
              <a:rPr lang="zh-CN" altLang="en-US" sz="2800" b="1" dirty="0">
                <a:solidFill>
                  <a:srgbClr val="FF0000"/>
                </a:solidFill>
                <a:latin typeface="黑体" panose="02010609060101010101" pitchFamily="49" charset="-122"/>
                <a:ea typeface="黑体" panose="02010609060101010101" pitchFamily="49" charset="-122"/>
              </a:rPr>
              <a:t>号</a:t>
            </a:r>
            <a:endParaRPr lang="en-US" altLang="zh-CN" sz="3600" b="1" dirty="0">
              <a:solidFill>
                <a:srgbClr val="FF99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3200" b="1" dirty="0">
                <a:solidFill>
                  <a:srgbClr val="FF9900"/>
                </a:solidFill>
                <a:latin typeface="黑体" panose="02010609060101010101" pitchFamily="49" charset="-122"/>
                <a:ea typeface="黑体" panose="02010609060101010101" pitchFamily="49" charset="-122"/>
              </a:rPr>
              <a:t>第四十三条 </a:t>
            </a:r>
            <a:r>
              <a:rPr lang="zh-CN" altLang="en-US" sz="3200" b="1" dirty="0">
                <a:latin typeface="黑体" panose="02010609060101010101" pitchFamily="49" charset="-122"/>
                <a:ea typeface="黑体" panose="02010609060101010101" pitchFamily="49" charset="-122"/>
              </a:rPr>
              <a:t>公路工程勘察设计和施工监理招标，</a:t>
            </a:r>
            <a:r>
              <a:rPr lang="zh-CN" altLang="en-US" sz="3200" b="1" dirty="0">
                <a:solidFill>
                  <a:srgbClr val="FFFF00"/>
                </a:solidFill>
                <a:latin typeface="黑体" panose="02010609060101010101" pitchFamily="49" charset="-122"/>
                <a:ea typeface="黑体" panose="02010609060101010101" pitchFamily="49" charset="-122"/>
              </a:rPr>
              <a:t>应当采用综合评估法</a:t>
            </a:r>
            <a:r>
              <a:rPr lang="zh-CN" altLang="en-US" sz="3200" b="1" dirty="0">
                <a:latin typeface="黑体" panose="02010609060101010101" pitchFamily="49" charset="-122"/>
                <a:ea typeface="黑体" panose="02010609060101010101" pitchFamily="49" charset="-122"/>
              </a:rPr>
              <a:t>进行评标，对投标人的商务文件、技术文件和报价文件进行评分，按照综合得分由高到低排序，推荐中标候选人。评标价的评分权重</a:t>
            </a:r>
            <a:r>
              <a:rPr lang="zh-CN" altLang="en-US" sz="3200" b="1" dirty="0">
                <a:solidFill>
                  <a:srgbClr val="FFFF00"/>
                </a:solidFill>
                <a:latin typeface="黑体" panose="02010609060101010101" pitchFamily="49" charset="-122"/>
                <a:ea typeface="黑体" panose="02010609060101010101" pitchFamily="49" charset="-122"/>
              </a:rPr>
              <a:t>不宜超过</a:t>
            </a:r>
            <a:r>
              <a:rPr lang="en-US" altLang="zh-CN" sz="3200" b="1" dirty="0">
                <a:solidFill>
                  <a:srgbClr val="FFFF00"/>
                </a:solidFill>
                <a:latin typeface="黑体" panose="02010609060101010101" pitchFamily="49" charset="-122"/>
                <a:ea typeface="黑体" panose="02010609060101010101" pitchFamily="49" charset="-122"/>
              </a:rPr>
              <a:t>10</a:t>
            </a:r>
            <a:r>
              <a:rPr lang="zh-CN" altLang="en-US" sz="3200" b="1" dirty="0">
                <a:solidFill>
                  <a:srgbClr val="FFFF00"/>
                </a:solidFill>
                <a:latin typeface="黑体" panose="02010609060101010101" pitchFamily="49" charset="-122"/>
                <a:ea typeface="黑体" panose="02010609060101010101" pitchFamily="49" charset="-122"/>
              </a:rPr>
              <a:t>％</a:t>
            </a:r>
            <a:r>
              <a:rPr lang="zh-CN" altLang="en-US" sz="3200" b="1" dirty="0">
                <a:latin typeface="黑体" panose="02010609060101010101" pitchFamily="49" charset="-122"/>
                <a:ea typeface="黑体" panose="02010609060101010101" pitchFamily="49" charset="-122"/>
              </a:rPr>
              <a:t>，评标价得分应当根据评标价与评标基准价的偏离程度进行计算。</a:t>
            </a:r>
            <a:endParaRPr lang="zh-CN" altLang="en-US" sz="32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1683" name="Rectangle 6"/>
          <p:cNvSpPr txBox="1">
            <a:spLocks noGrp="1"/>
          </p:cNvSpPr>
          <p:nvPr>
            <p:ph type="sldNum" sz="quarter" idx="4"/>
          </p:nvPr>
        </p:nvSpPr>
        <p:spPr>
          <a:noFill/>
          <a:ln>
            <a:noFill/>
          </a:ln>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5" y="114693"/>
            <a:ext cx="583075" cy="578002"/>
          </a:xfrm>
          <a:prstGeom prst="roundRect">
            <a:avLst>
              <a:gd name="adj" fmla="val 26097"/>
            </a:avLst>
          </a:prstGeom>
          <a:noFill/>
          <a:ln>
            <a:noFill/>
          </a:ln>
          <a:effectLst/>
        </p:spPr>
      </p:pic>
      <p:sp>
        <p:nvSpPr>
          <p:cNvPr id="71685" name="文本框 8"/>
          <p:cNvSpPr txBox="1"/>
          <p:nvPr/>
        </p:nvSpPr>
        <p:spPr>
          <a:xfrm>
            <a:off x="722313" y="98425"/>
            <a:ext cx="4078287" cy="461963"/>
          </a:xfrm>
          <a:prstGeom prst="rect">
            <a:avLst/>
          </a:prstGeom>
          <a:noFill/>
          <a:ln w="9525">
            <a:noFill/>
          </a:ln>
        </p:spPr>
        <p:txBody>
          <a:bodyPr>
            <a:spAutoFit/>
          </a:bodyPr>
          <a:p>
            <a:pPr eaLnBrk="1" hangingPunct="1">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7" name="Rectangle 3"/>
          <p:cNvSpPr txBox="1">
            <a:spLocks noRot="1" noChangeArrowheads="1"/>
          </p:cNvSpPr>
          <p:nvPr/>
        </p:nvSpPr>
        <p:spPr bwMode="auto">
          <a:xfrm>
            <a:off x="1343025" y="1412875"/>
            <a:ext cx="10082213" cy="2663825"/>
          </a:xfrm>
          <a:prstGeom prst="rect">
            <a:avLst/>
          </a:prstGeom>
          <a:no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30000"/>
              </a:lnSpc>
              <a:spcBef>
                <a:spcPts val="600"/>
              </a:spcBef>
              <a:spcAft>
                <a:spcPct val="0"/>
              </a:spcAft>
              <a:buClr>
                <a:srgbClr val="FFC000"/>
              </a:buClr>
              <a:buSzPct val="80000"/>
              <a:buFont typeface="Wingdings" panose="05000000000000000000" pitchFamily="2" charset="2"/>
              <a:buNone/>
              <a:defRPr/>
            </a:pPr>
            <a:r>
              <a:rPr kumimoji="0" lang="en-US" altLang="zh-CN" sz="32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a:t>
            </a:r>
            <a:r>
              <a:rPr kumimoji="0" lang="zh-CN" altLang="en-US" sz="32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中华人民共和国国家发展和改革委员会令第</a:t>
            </a:r>
            <a:r>
              <a:rPr kumimoji="0" lang="en-US" altLang="zh-CN" sz="32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31</a:t>
            </a:r>
            <a:r>
              <a:rPr kumimoji="0" lang="zh-CN" altLang="en-US" sz="32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号</a:t>
            </a:r>
            <a:r>
              <a:rPr kumimoji="0" lang="en-US" altLang="zh-CN" sz="3200" b="1" i="0" u="none" strike="noStrike" kern="120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a:t>
            </a:r>
            <a:r>
              <a:rPr kumimoji="0" lang="zh-CN" altLang="en-US"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（发改价格</a:t>
            </a:r>
            <a:r>
              <a:rPr kumimoji="0" lang="en-US"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〔2015〕299</a:t>
            </a:r>
            <a:r>
              <a:rPr kumimoji="0" lang="zh-CN" altLang="en-US"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号）</a:t>
            </a:r>
            <a:endParaRPr kumimoji="0" lang="en-US"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defRPr/>
            </a:pPr>
            <a:r>
              <a:rPr kumimoji="0" lang="zh-CN" altLang="en-US" sz="36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   </a:t>
            </a:r>
            <a:r>
              <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“为贯彻落实党中央国务院关于加强法治政府建设和推进简政放权、放管结合、优化服务的要求，加快我委法治机关建设，营造良好营商环境，激发市场活力和创造力，经商国务院相关部门，决定废止</a:t>
            </a:r>
            <a:r>
              <a:rPr kumimoji="0" lang="en-US" altLang="zh-CN"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关于颁发建设项目进行可行性研究的试行管理办法的通知</a:t>
            </a:r>
            <a:r>
              <a:rPr kumimoji="0" lang="en-US" altLang="zh-CN"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等</a:t>
            </a:r>
            <a:r>
              <a:rPr kumimoji="0" lang="en-US" altLang="zh-CN"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30</a:t>
            </a:r>
            <a:r>
              <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件规章（见附件</a:t>
            </a:r>
            <a:r>
              <a:rPr kumimoji="0" lang="en-US" altLang="zh-CN"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1</a:t>
            </a:r>
            <a:r>
              <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）和</a:t>
            </a:r>
            <a:r>
              <a:rPr kumimoji="0" lang="en-US" altLang="zh-CN"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关于试行加强基本建设管理几个规定的通知</a:t>
            </a:r>
            <a:r>
              <a:rPr kumimoji="0" lang="en-US" altLang="zh-CN"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等</a:t>
            </a:r>
            <a:r>
              <a:rPr kumimoji="0" lang="en-US" altLang="zh-CN"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1032</a:t>
            </a:r>
            <a:r>
              <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件规范性文件（见附件</a:t>
            </a:r>
            <a:r>
              <a:rPr kumimoji="0" lang="en-US" altLang="zh-CN"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2</a:t>
            </a:r>
            <a:r>
              <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rPr>
              <a:t>）。”</a:t>
            </a:r>
            <a:endParaRPr kumimoji="0" lang="zh-CN" altLang="en-US" sz="2800" b="1" i="0" u="none" strike="noStrike" kern="0" cap="none" spc="0" normalizeH="0" baseline="0" noProof="0" dirty="0">
              <a:ln>
                <a:noFill/>
              </a:ln>
              <a:solidFill>
                <a:srgbClr val="FFFFFF"/>
              </a:solidFill>
              <a:effectLst/>
              <a:uLnTx/>
              <a:uFillTx/>
              <a:latin typeface="黑体" panose="02010609060101010101" pitchFamily="49" charset="-122"/>
              <a:ea typeface="黑体" panose="02010609060101010101" pitchFamily="49" charset="-122"/>
              <a:cs typeface="+mn-cs"/>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3731" name="Rectangle 6"/>
          <p:cNvSpPr txBox="1">
            <a:spLocks noGrp="1"/>
          </p:cNvSpPr>
          <p:nvPr>
            <p:ph type="sldNum" sz="quarter" idx="4"/>
          </p:nvPr>
        </p:nvSpPr>
        <p:spPr>
          <a:noFill/>
          <a:ln>
            <a:noFill/>
          </a:ln>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5" y="114693"/>
            <a:ext cx="583075" cy="578002"/>
          </a:xfrm>
          <a:prstGeom prst="roundRect">
            <a:avLst>
              <a:gd name="adj" fmla="val 26097"/>
            </a:avLst>
          </a:prstGeom>
          <a:noFill/>
          <a:ln>
            <a:noFill/>
          </a:ln>
          <a:effectLst/>
        </p:spPr>
      </p:pic>
      <p:sp>
        <p:nvSpPr>
          <p:cNvPr id="73733" name="文本框 8"/>
          <p:cNvSpPr txBox="1"/>
          <p:nvPr/>
        </p:nvSpPr>
        <p:spPr>
          <a:xfrm>
            <a:off x="722313" y="98425"/>
            <a:ext cx="4078287" cy="461963"/>
          </a:xfrm>
          <a:prstGeom prst="rect">
            <a:avLst/>
          </a:prstGeom>
          <a:noFill/>
          <a:ln w="9525">
            <a:noFill/>
          </a:ln>
        </p:spPr>
        <p:txBody>
          <a:bodyPr>
            <a:spAutoFit/>
          </a:bodyPr>
          <a:p>
            <a:pPr eaLnBrk="1" hangingPunct="1">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73734" name="Rectangle 3"/>
          <p:cNvSpPr txBox="1">
            <a:spLocks noRot="1"/>
          </p:cNvSpPr>
          <p:nvPr/>
        </p:nvSpPr>
        <p:spPr>
          <a:xfrm>
            <a:off x="1343025" y="981075"/>
            <a:ext cx="10082213" cy="26638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公路工程建设项目招标投标管理办法</a:t>
            </a:r>
            <a:r>
              <a:rPr lang="en-US" altLang="zh-CN" sz="3600" b="1" dirty="0">
                <a:solidFill>
                  <a:srgbClr val="FFFFFF"/>
                </a:solidFill>
                <a:latin typeface="黑体" panose="02010609060101010101" pitchFamily="49" charset="-122"/>
                <a:ea typeface="黑体" panose="02010609060101010101" pitchFamily="49" charset="-122"/>
              </a:rPr>
              <a:t>》</a:t>
            </a:r>
            <a:endParaRPr lang="en-US" altLang="zh-CN" sz="36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交通运输部令</a:t>
            </a:r>
            <a:r>
              <a:rPr lang="en-US" altLang="zh-CN" sz="2800" b="1" dirty="0">
                <a:solidFill>
                  <a:srgbClr val="FF0000"/>
                </a:solidFill>
                <a:latin typeface="黑体" panose="02010609060101010101" pitchFamily="49" charset="-122"/>
                <a:ea typeface="黑体" panose="02010609060101010101" pitchFamily="49" charset="-122"/>
              </a:rPr>
              <a:t>2015</a:t>
            </a:r>
            <a:r>
              <a:rPr lang="zh-CN" altLang="en-US" sz="2800" b="1" dirty="0">
                <a:solidFill>
                  <a:srgbClr val="FF0000"/>
                </a:solidFill>
                <a:latin typeface="黑体" panose="02010609060101010101" pitchFamily="49" charset="-122"/>
                <a:ea typeface="黑体" panose="02010609060101010101" pitchFamily="49" charset="-122"/>
              </a:rPr>
              <a:t>年第</a:t>
            </a:r>
            <a:r>
              <a:rPr lang="en-US" altLang="zh-CN" sz="2800" b="1" dirty="0">
                <a:solidFill>
                  <a:srgbClr val="FF0000"/>
                </a:solidFill>
                <a:latin typeface="黑体" panose="02010609060101010101" pitchFamily="49" charset="-122"/>
                <a:ea typeface="黑体" panose="02010609060101010101" pitchFamily="49" charset="-122"/>
              </a:rPr>
              <a:t>24</a:t>
            </a:r>
            <a:r>
              <a:rPr lang="zh-CN" altLang="en-US" sz="2800" b="1" dirty="0">
                <a:solidFill>
                  <a:srgbClr val="FF0000"/>
                </a:solidFill>
                <a:latin typeface="黑体" panose="02010609060101010101" pitchFamily="49" charset="-122"/>
                <a:ea typeface="黑体" panose="02010609060101010101" pitchFamily="49" charset="-122"/>
              </a:rPr>
              <a:t>号</a:t>
            </a:r>
            <a:endParaRPr lang="en-US" altLang="zh-CN" sz="3600" b="1" dirty="0">
              <a:solidFill>
                <a:srgbClr val="FF99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9900"/>
                </a:solidFill>
                <a:latin typeface="黑体" panose="02010609060101010101" pitchFamily="49" charset="-122"/>
                <a:ea typeface="黑体" panose="02010609060101010101" pitchFamily="49" charset="-122"/>
              </a:rPr>
              <a:t>第四十四条 </a:t>
            </a:r>
            <a:r>
              <a:rPr lang="zh-CN" altLang="en-US" sz="2800" b="1" dirty="0">
                <a:latin typeface="黑体" panose="02010609060101010101" pitchFamily="49" charset="-122"/>
                <a:ea typeface="黑体" panose="02010609060101010101" pitchFamily="49" charset="-122"/>
              </a:rPr>
              <a:t>公路工程施工招标，评标采用</a:t>
            </a:r>
            <a:r>
              <a:rPr lang="zh-CN" altLang="en-US" sz="2800" b="1" dirty="0">
                <a:solidFill>
                  <a:srgbClr val="FFFF00"/>
                </a:solidFill>
                <a:latin typeface="黑体" panose="02010609060101010101" pitchFamily="49" charset="-122"/>
                <a:ea typeface="黑体" panose="02010609060101010101" pitchFamily="49" charset="-122"/>
              </a:rPr>
              <a:t>综合评估法</a:t>
            </a:r>
            <a:r>
              <a:rPr lang="zh-CN" altLang="en-US" sz="2800" b="1" dirty="0">
                <a:latin typeface="黑体" panose="02010609060101010101" pitchFamily="49" charset="-122"/>
                <a:ea typeface="黑体" panose="02010609060101010101" pitchFamily="49" charset="-122"/>
              </a:rPr>
              <a:t>或者</a:t>
            </a:r>
            <a:r>
              <a:rPr lang="zh-CN" altLang="en-US" sz="2800" b="1" dirty="0">
                <a:solidFill>
                  <a:srgbClr val="FFFF00"/>
                </a:solidFill>
                <a:latin typeface="黑体" panose="02010609060101010101" pitchFamily="49" charset="-122"/>
                <a:ea typeface="黑体" panose="02010609060101010101" pitchFamily="49" charset="-122"/>
              </a:rPr>
              <a:t>经评审的最低投标价法</a:t>
            </a:r>
            <a:r>
              <a:rPr lang="zh-CN" altLang="en-US" sz="2800" b="1" dirty="0">
                <a:latin typeface="黑体" panose="02010609060101010101" pitchFamily="49" charset="-122"/>
                <a:ea typeface="黑体" panose="02010609060101010101" pitchFamily="49" charset="-122"/>
              </a:rPr>
              <a:t>。综合评估法包括合理低价法、技术评分最低标价法和综合评分法。</a:t>
            </a:r>
            <a:endParaRPr lang="zh-CN" altLang="en-US" sz="2800" b="1" dirty="0">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    合理低价法，是指对通过初步评审的投标人，不再对其施工组织设计、项目管理机构、</a:t>
            </a:r>
            <a:r>
              <a:rPr lang="zh-CN" altLang="en-US" sz="2800" b="1" dirty="0">
                <a:solidFill>
                  <a:srgbClr val="FFFF00"/>
                </a:solidFill>
                <a:latin typeface="黑体" panose="02010609060101010101" pitchFamily="49" charset="-122"/>
                <a:ea typeface="黑体" panose="02010609060101010101" pitchFamily="49" charset="-122"/>
              </a:rPr>
              <a:t>技术能力</a:t>
            </a:r>
            <a:r>
              <a:rPr lang="zh-CN" altLang="en-US" sz="2800" b="1" dirty="0">
                <a:latin typeface="黑体" panose="02010609060101010101" pitchFamily="49" charset="-122"/>
                <a:ea typeface="黑体" panose="02010609060101010101" pitchFamily="49" charset="-122"/>
              </a:rPr>
              <a:t>等因素进行评分，仅依据评标基准价对评标价进行评分，按照得分由高到低排序，推荐中标候选人的评标方法。</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5779" name="Rectangle 6"/>
          <p:cNvSpPr txBox="1">
            <a:spLocks noGrp="1"/>
          </p:cNvSpPr>
          <p:nvPr>
            <p:ph type="sldNum" sz="quarter" idx="4"/>
          </p:nvPr>
        </p:nvSpPr>
        <p:spPr>
          <a:noFill/>
          <a:ln>
            <a:noFill/>
          </a:ln>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5" y="114693"/>
            <a:ext cx="583075" cy="578002"/>
          </a:xfrm>
          <a:prstGeom prst="roundRect">
            <a:avLst>
              <a:gd name="adj" fmla="val 26097"/>
            </a:avLst>
          </a:prstGeom>
          <a:noFill/>
          <a:ln>
            <a:noFill/>
          </a:ln>
          <a:effectLst/>
        </p:spPr>
      </p:pic>
      <p:sp>
        <p:nvSpPr>
          <p:cNvPr id="75781" name="文本框 8"/>
          <p:cNvSpPr txBox="1"/>
          <p:nvPr/>
        </p:nvSpPr>
        <p:spPr>
          <a:xfrm>
            <a:off x="722313" y="98425"/>
            <a:ext cx="4078287" cy="461963"/>
          </a:xfrm>
          <a:prstGeom prst="rect">
            <a:avLst/>
          </a:prstGeom>
          <a:noFill/>
          <a:ln w="9525">
            <a:noFill/>
          </a:ln>
        </p:spPr>
        <p:txBody>
          <a:bodyPr>
            <a:spAutoFit/>
          </a:bodyPr>
          <a:p>
            <a:pPr eaLnBrk="1" hangingPunct="1">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75782" name="Rectangle 3"/>
          <p:cNvSpPr txBox="1">
            <a:spLocks noRot="1"/>
          </p:cNvSpPr>
          <p:nvPr/>
        </p:nvSpPr>
        <p:spPr>
          <a:xfrm>
            <a:off x="1343025" y="981075"/>
            <a:ext cx="10082213" cy="26638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公路工程建设项目招标投标管理办法</a:t>
            </a:r>
            <a:r>
              <a:rPr lang="en-US" altLang="zh-CN" sz="3600" b="1" dirty="0">
                <a:solidFill>
                  <a:srgbClr val="FFFFFF"/>
                </a:solidFill>
                <a:latin typeface="黑体" panose="02010609060101010101" pitchFamily="49" charset="-122"/>
                <a:ea typeface="黑体" panose="02010609060101010101" pitchFamily="49" charset="-122"/>
              </a:rPr>
              <a:t>》</a:t>
            </a:r>
            <a:endParaRPr lang="en-US" altLang="zh-CN" sz="36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交通运输部令</a:t>
            </a:r>
            <a:r>
              <a:rPr lang="en-US" altLang="zh-CN" sz="2800" b="1" dirty="0">
                <a:solidFill>
                  <a:srgbClr val="FF0000"/>
                </a:solidFill>
                <a:latin typeface="黑体" panose="02010609060101010101" pitchFamily="49" charset="-122"/>
                <a:ea typeface="黑体" panose="02010609060101010101" pitchFamily="49" charset="-122"/>
              </a:rPr>
              <a:t>2015</a:t>
            </a:r>
            <a:r>
              <a:rPr lang="zh-CN" altLang="en-US" sz="2800" b="1" dirty="0">
                <a:solidFill>
                  <a:srgbClr val="FF0000"/>
                </a:solidFill>
                <a:latin typeface="黑体" panose="02010609060101010101" pitchFamily="49" charset="-122"/>
                <a:ea typeface="黑体" panose="02010609060101010101" pitchFamily="49" charset="-122"/>
              </a:rPr>
              <a:t>年第</a:t>
            </a:r>
            <a:r>
              <a:rPr lang="en-US" altLang="zh-CN" sz="2800" b="1" dirty="0">
                <a:solidFill>
                  <a:srgbClr val="FF0000"/>
                </a:solidFill>
                <a:latin typeface="黑体" panose="02010609060101010101" pitchFamily="49" charset="-122"/>
                <a:ea typeface="黑体" panose="02010609060101010101" pitchFamily="49" charset="-122"/>
              </a:rPr>
              <a:t>24</a:t>
            </a:r>
            <a:r>
              <a:rPr lang="zh-CN" altLang="en-US" sz="2800" b="1" dirty="0">
                <a:solidFill>
                  <a:srgbClr val="FF0000"/>
                </a:solidFill>
                <a:latin typeface="黑体" panose="02010609060101010101" pitchFamily="49" charset="-122"/>
                <a:ea typeface="黑体" panose="02010609060101010101" pitchFamily="49" charset="-122"/>
              </a:rPr>
              <a:t>号</a:t>
            </a:r>
            <a:endParaRPr lang="en-US" altLang="zh-CN" sz="3600" b="1" dirty="0">
              <a:solidFill>
                <a:srgbClr val="FF99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技术评分最低标价法，是指对通过初步评审的投标人的施工组织设计、项目管理机构、技术能力等因素进行评分，按照得分由高到低排序，对</a:t>
            </a:r>
            <a:r>
              <a:rPr lang="zh-CN" altLang="en-US" sz="2800" b="1" dirty="0">
                <a:solidFill>
                  <a:srgbClr val="FFFF00"/>
                </a:solidFill>
                <a:latin typeface="黑体" panose="02010609060101010101" pitchFamily="49" charset="-122"/>
                <a:ea typeface="黑体" panose="02010609060101010101" pitchFamily="49" charset="-122"/>
              </a:rPr>
              <a:t>排名在招标文件规定数量</a:t>
            </a:r>
            <a:r>
              <a:rPr lang="zh-CN" altLang="en-US" sz="2800" b="1" dirty="0">
                <a:latin typeface="黑体" panose="02010609060101010101" pitchFamily="49" charset="-122"/>
                <a:ea typeface="黑体" panose="02010609060101010101" pitchFamily="49" charset="-122"/>
              </a:rPr>
              <a:t>以内的投标人的报价文件进行评审，按照评标价由低到高的顺序推荐中标候选人的评标方法。招标人在招标文件中规定的参与报价文件评审的投标人数量</a:t>
            </a:r>
            <a:r>
              <a:rPr lang="zh-CN" altLang="en-US" sz="2800" b="1" dirty="0">
                <a:solidFill>
                  <a:srgbClr val="FFFF00"/>
                </a:solidFill>
                <a:latin typeface="黑体" panose="02010609060101010101" pitchFamily="49" charset="-122"/>
                <a:ea typeface="黑体" panose="02010609060101010101" pitchFamily="49" charset="-122"/>
              </a:rPr>
              <a:t>不得少于</a:t>
            </a:r>
            <a:r>
              <a:rPr lang="en-US" altLang="zh-CN" sz="2800" b="1" dirty="0">
                <a:solidFill>
                  <a:srgbClr val="FFFF00"/>
                </a:solidFill>
                <a:latin typeface="黑体" panose="02010609060101010101" pitchFamily="49" charset="-122"/>
                <a:ea typeface="黑体" panose="02010609060101010101" pitchFamily="49" charset="-122"/>
              </a:rPr>
              <a:t>3</a:t>
            </a:r>
            <a:r>
              <a:rPr lang="zh-CN" altLang="en-US" sz="2800" b="1" dirty="0">
                <a:solidFill>
                  <a:srgbClr val="FFFF00"/>
                </a:solidFill>
                <a:latin typeface="黑体" panose="02010609060101010101" pitchFamily="49" charset="-122"/>
                <a:ea typeface="黑体" panose="02010609060101010101" pitchFamily="49" charset="-122"/>
              </a:rPr>
              <a:t>个</a:t>
            </a:r>
            <a:r>
              <a:rPr lang="zh-CN" altLang="en-US" sz="2800" b="1" dirty="0">
                <a:latin typeface="黑体" panose="02010609060101010101" pitchFamily="49" charset="-122"/>
                <a:ea typeface="黑体" panose="02010609060101010101" pitchFamily="49" charset="-122"/>
              </a:rPr>
              <a:t>。</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6803" name="Rectangle 6"/>
          <p:cNvSpPr txBox="1">
            <a:spLocks noGrp="1"/>
          </p:cNvSpPr>
          <p:nvPr>
            <p:ph type="sldNum" sz="quarter" idx="4"/>
          </p:nvPr>
        </p:nvSpPr>
        <p:spPr>
          <a:noFill/>
          <a:ln>
            <a:noFill/>
          </a:ln>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5" y="114693"/>
            <a:ext cx="583075" cy="578002"/>
          </a:xfrm>
          <a:prstGeom prst="roundRect">
            <a:avLst>
              <a:gd name="adj" fmla="val 26097"/>
            </a:avLst>
          </a:prstGeom>
          <a:noFill/>
          <a:ln>
            <a:noFill/>
          </a:ln>
          <a:effectLst/>
        </p:spPr>
      </p:pic>
      <p:sp>
        <p:nvSpPr>
          <p:cNvPr id="76805" name="文本框 8"/>
          <p:cNvSpPr txBox="1"/>
          <p:nvPr/>
        </p:nvSpPr>
        <p:spPr>
          <a:xfrm>
            <a:off x="722313" y="98425"/>
            <a:ext cx="4078287" cy="461963"/>
          </a:xfrm>
          <a:prstGeom prst="rect">
            <a:avLst/>
          </a:prstGeom>
          <a:noFill/>
          <a:ln w="9525">
            <a:noFill/>
          </a:ln>
        </p:spPr>
        <p:txBody>
          <a:bodyPr>
            <a:spAutoFit/>
          </a:bodyPr>
          <a:p>
            <a:pPr eaLnBrk="1" hangingPunct="1">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76806" name="Rectangle 3"/>
          <p:cNvSpPr txBox="1">
            <a:spLocks noRot="1"/>
          </p:cNvSpPr>
          <p:nvPr/>
        </p:nvSpPr>
        <p:spPr>
          <a:xfrm>
            <a:off x="1343025" y="981075"/>
            <a:ext cx="10082213" cy="26638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公路工程建设项目招标投标管理办法</a:t>
            </a:r>
            <a:r>
              <a:rPr lang="en-US" altLang="zh-CN" sz="3600" b="1" dirty="0">
                <a:solidFill>
                  <a:srgbClr val="FFFFFF"/>
                </a:solidFill>
                <a:latin typeface="黑体" panose="02010609060101010101" pitchFamily="49" charset="-122"/>
                <a:ea typeface="黑体" panose="02010609060101010101" pitchFamily="49" charset="-122"/>
              </a:rPr>
              <a:t>》</a:t>
            </a:r>
            <a:endParaRPr lang="en-US" altLang="zh-CN" sz="36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交通运输部令</a:t>
            </a:r>
            <a:r>
              <a:rPr lang="en-US" altLang="zh-CN" sz="2800" b="1" dirty="0">
                <a:solidFill>
                  <a:srgbClr val="FF0000"/>
                </a:solidFill>
                <a:latin typeface="黑体" panose="02010609060101010101" pitchFamily="49" charset="-122"/>
                <a:ea typeface="黑体" panose="02010609060101010101" pitchFamily="49" charset="-122"/>
              </a:rPr>
              <a:t>2015</a:t>
            </a:r>
            <a:r>
              <a:rPr lang="zh-CN" altLang="en-US" sz="2800" b="1" dirty="0">
                <a:solidFill>
                  <a:srgbClr val="FF0000"/>
                </a:solidFill>
                <a:latin typeface="黑体" panose="02010609060101010101" pitchFamily="49" charset="-122"/>
                <a:ea typeface="黑体" panose="02010609060101010101" pitchFamily="49" charset="-122"/>
              </a:rPr>
              <a:t>年第</a:t>
            </a:r>
            <a:r>
              <a:rPr lang="en-US" altLang="zh-CN" sz="2800" b="1" dirty="0">
                <a:solidFill>
                  <a:srgbClr val="FF0000"/>
                </a:solidFill>
                <a:latin typeface="黑体" panose="02010609060101010101" pitchFamily="49" charset="-122"/>
                <a:ea typeface="黑体" panose="02010609060101010101" pitchFamily="49" charset="-122"/>
              </a:rPr>
              <a:t>24</a:t>
            </a:r>
            <a:r>
              <a:rPr lang="zh-CN" altLang="en-US" sz="2800" b="1" dirty="0">
                <a:solidFill>
                  <a:srgbClr val="FF0000"/>
                </a:solidFill>
                <a:latin typeface="黑体" panose="02010609060101010101" pitchFamily="49" charset="-122"/>
                <a:ea typeface="黑体" panose="02010609060101010101" pitchFamily="49" charset="-122"/>
              </a:rPr>
              <a:t>号</a:t>
            </a:r>
            <a:endParaRPr lang="en-US" altLang="zh-CN" sz="3600" b="1" dirty="0">
              <a:solidFill>
                <a:srgbClr val="FF99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  综合评分法，是指对通过初步评审的投标人的</a:t>
            </a:r>
            <a:r>
              <a:rPr lang="zh-CN" altLang="en-US" sz="2800" b="1" dirty="0">
                <a:solidFill>
                  <a:srgbClr val="FF0000"/>
                </a:solidFill>
                <a:latin typeface="黑体" panose="02010609060101010101" pitchFamily="49" charset="-122"/>
                <a:ea typeface="黑体" panose="02010609060101010101" pitchFamily="49" charset="-122"/>
              </a:rPr>
              <a:t>评标价、施工组织设计、项目管理机构、技术能力</a:t>
            </a:r>
            <a:r>
              <a:rPr lang="zh-CN" altLang="en-US" sz="2800" b="1" dirty="0">
                <a:latin typeface="黑体" panose="02010609060101010101" pitchFamily="49" charset="-122"/>
                <a:ea typeface="黑体" panose="02010609060101010101" pitchFamily="49" charset="-122"/>
              </a:rPr>
              <a:t>等因素进行评分，按照综合得分由高到低排序，推荐中标候选人的评标方法。其中评标价的评分权重不得低于</a:t>
            </a:r>
            <a:r>
              <a:rPr lang="en-US" altLang="zh-CN" sz="2800" b="1" dirty="0">
                <a:solidFill>
                  <a:srgbClr val="FFFF00"/>
                </a:solidFill>
                <a:latin typeface="黑体" panose="02010609060101010101" pitchFamily="49" charset="-122"/>
                <a:ea typeface="黑体" panose="02010609060101010101" pitchFamily="49" charset="-122"/>
              </a:rPr>
              <a:t>50</a:t>
            </a:r>
            <a:r>
              <a:rPr lang="zh-CN" altLang="en-US" sz="2800" b="1" dirty="0">
                <a:solidFill>
                  <a:srgbClr val="FFFF00"/>
                </a:solidFill>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7827" name="Rectangle 6"/>
          <p:cNvSpPr txBox="1">
            <a:spLocks noGrp="1"/>
          </p:cNvSpPr>
          <p:nvPr>
            <p:ph type="sldNum" sz="quarter" idx="4"/>
          </p:nvPr>
        </p:nvSpPr>
        <p:spPr>
          <a:noFill/>
          <a:ln>
            <a:noFill/>
          </a:ln>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5" y="114693"/>
            <a:ext cx="583075" cy="578002"/>
          </a:xfrm>
          <a:prstGeom prst="roundRect">
            <a:avLst>
              <a:gd name="adj" fmla="val 26097"/>
            </a:avLst>
          </a:prstGeom>
          <a:noFill/>
          <a:ln>
            <a:noFill/>
          </a:ln>
          <a:effectLst/>
        </p:spPr>
      </p:pic>
      <p:sp>
        <p:nvSpPr>
          <p:cNvPr id="77829" name="文本框 8"/>
          <p:cNvSpPr txBox="1"/>
          <p:nvPr/>
        </p:nvSpPr>
        <p:spPr>
          <a:xfrm>
            <a:off x="722313" y="98425"/>
            <a:ext cx="4078287" cy="461963"/>
          </a:xfrm>
          <a:prstGeom prst="rect">
            <a:avLst/>
          </a:prstGeom>
          <a:noFill/>
          <a:ln w="9525">
            <a:noFill/>
          </a:ln>
        </p:spPr>
        <p:txBody>
          <a:bodyPr>
            <a:spAutoFit/>
          </a:bodyPr>
          <a:p>
            <a:pPr eaLnBrk="1" hangingPunct="1">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77830" name="Rectangle 3"/>
          <p:cNvSpPr txBox="1">
            <a:spLocks noRot="1"/>
          </p:cNvSpPr>
          <p:nvPr/>
        </p:nvSpPr>
        <p:spPr>
          <a:xfrm>
            <a:off x="1343025" y="981075"/>
            <a:ext cx="10082213" cy="26638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公路工程建设项目招标投标管理办法</a:t>
            </a:r>
            <a:r>
              <a:rPr lang="en-US" altLang="zh-CN" sz="3600" b="1" dirty="0">
                <a:solidFill>
                  <a:srgbClr val="FFFFFF"/>
                </a:solidFill>
                <a:latin typeface="黑体" panose="02010609060101010101" pitchFamily="49" charset="-122"/>
                <a:ea typeface="黑体" panose="02010609060101010101" pitchFamily="49" charset="-122"/>
              </a:rPr>
              <a:t>》</a:t>
            </a:r>
            <a:endParaRPr lang="en-US" altLang="zh-CN" sz="36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交通运输部令</a:t>
            </a:r>
            <a:r>
              <a:rPr lang="en-US" altLang="zh-CN" sz="2800" b="1" dirty="0">
                <a:solidFill>
                  <a:srgbClr val="FF0000"/>
                </a:solidFill>
                <a:latin typeface="黑体" panose="02010609060101010101" pitchFamily="49" charset="-122"/>
                <a:ea typeface="黑体" panose="02010609060101010101" pitchFamily="49" charset="-122"/>
              </a:rPr>
              <a:t>2015</a:t>
            </a:r>
            <a:r>
              <a:rPr lang="zh-CN" altLang="en-US" sz="2800" b="1" dirty="0">
                <a:solidFill>
                  <a:srgbClr val="FF0000"/>
                </a:solidFill>
                <a:latin typeface="黑体" panose="02010609060101010101" pitchFamily="49" charset="-122"/>
                <a:ea typeface="黑体" panose="02010609060101010101" pitchFamily="49" charset="-122"/>
              </a:rPr>
              <a:t>年第</a:t>
            </a:r>
            <a:r>
              <a:rPr lang="en-US" altLang="zh-CN" sz="2800" b="1" dirty="0">
                <a:solidFill>
                  <a:srgbClr val="FF0000"/>
                </a:solidFill>
                <a:latin typeface="黑体" panose="02010609060101010101" pitchFamily="49" charset="-122"/>
                <a:ea typeface="黑体" panose="02010609060101010101" pitchFamily="49" charset="-122"/>
              </a:rPr>
              <a:t>24</a:t>
            </a:r>
            <a:r>
              <a:rPr lang="zh-CN" altLang="en-US" sz="2800" b="1" dirty="0">
                <a:solidFill>
                  <a:srgbClr val="FF0000"/>
                </a:solidFill>
                <a:latin typeface="黑体" panose="02010609060101010101" pitchFamily="49" charset="-122"/>
                <a:ea typeface="黑体" panose="02010609060101010101" pitchFamily="49" charset="-122"/>
              </a:rPr>
              <a:t>号</a:t>
            </a:r>
            <a:endParaRPr lang="en-US" altLang="zh-CN" sz="3600" b="1" dirty="0">
              <a:solidFill>
                <a:srgbClr val="FF99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    经评审的最低投标价法，是指对通过初步评审的投标人，按照评标价由低到高排序，推荐中标候选人的评标方法。</a:t>
            </a:r>
            <a:endParaRPr lang="zh-CN" altLang="en-US" sz="2800" b="1" dirty="0">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    公路工程施工招标评标，</a:t>
            </a:r>
            <a:r>
              <a:rPr lang="zh-CN" altLang="en-US" sz="2800" b="1" dirty="0">
                <a:solidFill>
                  <a:srgbClr val="FF0000"/>
                </a:solidFill>
                <a:latin typeface="黑体" panose="02010609060101010101" pitchFamily="49" charset="-122"/>
                <a:ea typeface="黑体" panose="02010609060101010101" pitchFamily="49" charset="-122"/>
              </a:rPr>
              <a:t>一般采用合理低价法或者技术评分最低标价法。</a:t>
            </a:r>
            <a:r>
              <a:rPr lang="zh-CN" altLang="en-US" sz="2800" b="1" dirty="0">
                <a:latin typeface="黑体" panose="02010609060101010101" pitchFamily="49" charset="-122"/>
                <a:ea typeface="黑体" panose="02010609060101010101" pitchFamily="49" charset="-122"/>
              </a:rPr>
              <a:t>技术特别复杂的特大桥梁和特长隧道项目主体工程，</a:t>
            </a:r>
            <a:r>
              <a:rPr lang="zh-CN" altLang="en-US" sz="2800" b="1" dirty="0">
                <a:solidFill>
                  <a:srgbClr val="FFFF00"/>
                </a:solidFill>
                <a:latin typeface="黑体" panose="02010609060101010101" pitchFamily="49" charset="-122"/>
                <a:ea typeface="黑体" panose="02010609060101010101" pitchFamily="49" charset="-122"/>
              </a:rPr>
              <a:t>可以</a:t>
            </a:r>
            <a:r>
              <a:rPr lang="zh-CN" altLang="en-US" sz="2800" b="1" dirty="0">
                <a:latin typeface="黑体" panose="02010609060101010101" pitchFamily="49" charset="-122"/>
                <a:ea typeface="黑体" panose="02010609060101010101" pitchFamily="49" charset="-122"/>
              </a:rPr>
              <a:t>采用综合评分法。</a:t>
            </a:r>
            <a:r>
              <a:rPr lang="zh-CN" altLang="en-US" sz="2800" b="1" dirty="0">
                <a:solidFill>
                  <a:srgbClr val="FF0000"/>
                </a:solidFill>
                <a:latin typeface="黑体" panose="02010609060101010101" pitchFamily="49" charset="-122"/>
                <a:ea typeface="黑体" panose="02010609060101010101" pitchFamily="49" charset="-122"/>
              </a:rPr>
              <a:t>工程规模较小、技术含量较低的工程，可以采用经评审的最低投标价法。</a:t>
            </a:r>
            <a:endParaRPr lang="zh-CN" altLang="en-US" sz="2800" b="1" dirty="0">
              <a:solidFill>
                <a:srgbClr val="FF00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9875"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79877" name="文本框 8"/>
          <p:cNvSpPr txBox="1"/>
          <p:nvPr/>
        </p:nvSpPr>
        <p:spPr>
          <a:xfrm>
            <a:off x="722313" y="98425"/>
            <a:ext cx="4078287"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79878" name="Rectangle 3"/>
          <p:cNvSpPr txBox="1">
            <a:spLocks noRot="1"/>
          </p:cNvSpPr>
          <p:nvPr/>
        </p:nvSpPr>
        <p:spPr>
          <a:xfrm>
            <a:off x="1343025" y="981075"/>
            <a:ext cx="10082213" cy="26638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公路工程建设项目招标投标管理办法</a:t>
            </a:r>
            <a:r>
              <a:rPr lang="en-US" altLang="zh-CN" sz="3600" b="1" dirty="0">
                <a:solidFill>
                  <a:srgbClr val="FFFFFF"/>
                </a:solidFill>
                <a:latin typeface="黑体" panose="02010609060101010101" pitchFamily="49" charset="-122"/>
                <a:ea typeface="黑体" panose="02010609060101010101" pitchFamily="49" charset="-122"/>
              </a:rPr>
              <a:t>》</a:t>
            </a:r>
            <a:endParaRPr lang="en-US" altLang="zh-CN" sz="36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交通运输部令</a:t>
            </a:r>
            <a:r>
              <a:rPr lang="en-US" altLang="zh-CN" sz="2800" b="1" dirty="0">
                <a:solidFill>
                  <a:srgbClr val="FF0000"/>
                </a:solidFill>
                <a:latin typeface="黑体" panose="02010609060101010101" pitchFamily="49" charset="-122"/>
                <a:ea typeface="黑体" panose="02010609060101010101" pitchFamily="49" charset="-122"/>
              </a:rPr>
              <a:t>2015</a:t>
            </a:r>
            <a:r>
              <a:rPr lang="zh-CN" altLang="en-US" sz="2800" b="1" dirty="0">
                <a:solidFill>
                  <a:srgbClr val="FF0000"/>
                </a:solidFill>
                <a:latin typeface="黑体" panose="02010609060101010101" pitchFamily="49" charset="-122"/>
                <a:ea typeface="黑体" panose="02010609060101010101" pitchFamily="49" charset="-122"/>
              </a:rPr>
              <a:t>年第</a:t>
            </a:r>
            <a:r>
              <a:rPr lang="en-US" altLang="zh-CN" sz="2800" b="1" dirty="0">
                <a:solidFill>
                  <a:srgbClr val="FF0000"/>
                </a:solidFill>
                <a:latin typeface="黑体" panose="02010609060101010101" pitchFamily="49" charset="-122"/>
                <a:ea typeface="黑体" panose="02010609060101010101" pitchFamily="49" charset="-122"/>
              </a:rPr>
              <a:t>24</a:t>
            </a:r>
            <a:r>
              <a:rPr lang="zh-CN" altLang="en-US" sz="2800" b="1" dirty="0">
                <a:solidFill>
                  <a:srgbClr val="FF0000"/>
                </a:solidFill>
                <a:latin typeface="黑体" panose="02010609060101010101" pitchFamily="49" charset="-122"/>
                <a:ea typeface="黑体" panose="02010609060101010101" pitchFamily="49" charset="-122"/>
              </a:rPr>
              <a:t>号</a:t>
            </a:r>
            <a:endParaRPr lang="en-US" altLang="zh-CN" sz="3600" b="1" dirty="0">
              <a:solidFill>
                <a:srgbClr val="FF99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9900"/>
                </a:solidFill>
                <a:latin typeface="黑体" panose="02010609060101010101" pitchFamily="49" charset="-122"/>
                <a:ea typeface="黑体" panose="02010609060101010101" pitchFamily="49" charset="-122"/>
              </a:rPr>
              <a:t>第四十四条 </a:t>
            </a:r>
            <a:r>
              <a:rPr lang="zh-CN" altLang="en-US" sz="2800" b="1" dirty="0">
                <a:latin typeface="黑体" panose="02010609060101010101" pitchFamily="49" charset="-122"/>
                <a:ea typeface="黑体" panose="02010609060101010101" pitchFamily="49" charset="-122"/>
              </a:rPr>
              <a:t>公路工程施工招标，评标采用</a:t>
            </a:r>
            <a:r>
              <a:rPr lang="zh-CN" altLang="en-US" sz="2800" b="1" dirty="0">
                <a:solidFill>
                  <a:srgbClr val="FFFF00"/>
                </a:solidFill>
                <a:latin typeface="黑体" panose="02010609060101010101" pitchFamily="49" charset="-122"/>
                <a:ea typeface="黑体" panose="02010609060101010101" pitchFamily="49" charset="-122"/>
              </a:rPr>
              <a:t>综合评估法</a:t>
            </a:r>
            <a:r>
              <a:rPr lang="zh-CN" altLang="en-US" sz="2800" b="1" dirty="0">
                <a:latin typeface="黑体" panose="02010609060101010101" pitchFamily="49" charset="-122"/>
                <a:ea typeface="黑体" panose="02010609060101010101" pitchFamily="49" charset="-122"/>
              </a:rPr>
              <a:t>或者</a:t>
            </a:r>
            <a:r>
              <a:rPr lang="zh-CN" altLang="en-US" sz="2800" b="1" dirty="0">
                <a:solidFill>
                  <a:srgbClr val="FFFF00"/>
                </a:solidFill>
                <a:latin typeface="黑体" panose="02010609060101010101" pitchFamily="49" charset="-122"/>
                <a:ea typeface="黑体" panose="02010609060101010101" pitchFamily="49" charset="-122"/>
              </a:rPr>
              <a:t>经评审的最低投标价法</a:t>
            </a:r>
            <a:r>
              <a:rPr lang="zh-CN" altLang="en-US" sz="2800" b="1" dirty="0">
                <a:latin typeface="黑体" panose="02010609060101010101" pitchFamily="49" charset="-122"/>
                <a:ea typeface="黑体" panose="02010609060101010101" pitchFamily="49" charset="-122"/>
              </a:rPr>
              <a:t>。综合评估法包括合理低价法、技术评分最低标价法和综合评分法。</a:t>
            </a:r>
            <a:endParaRPr lang="zh-CN" altLang="en-US" sz="2800" b="1" dirty="0">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    合理低价法，是指对通过初步评审的投标人，不再对其施工组织设计、项目管理机构、</a:t>
            </a:r>
            <a:r>
              <a:rPr lang="zh-CN" altLang="en-US" sz="2800" b="1" dirty="0">
                <a:solidFill>
                  <a:srgbClr val="FFFF00"/>
                </a:solidFill>
                <a:latin typeface="黑体" panose="02010609060101010101" pitchFamily="49" charset="-122"/>
                <a:ea typeface="黑体" panose="02010609060101010101" pitchFamily="49" charset="-122"/>
              </a:rPr>
              <a:t>技术能力</a:t>
            </a:r>
            <a:r>
              <a:rPr lang="zh-CN" altLang="en-US" sz="2800" b="1" dirty="0">
                <a:latin typeface="黑体" panose="02010609060101010101" pitchFamily="49" charset="-122"/>
                <a:ea typeface="黑体" panose="02010609060101010101" pitchFamily="49" charset="-122"/>
              </a:rPr>
              <a:t>等因素进行评分，仅依据评标基准价对评标价进行评分，按照得分由高到低排序，推荐中标候选人的评标方法。</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1923"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81925" name="文本框 8"/>
          <p:cNvSpPr txBox="1"/>
          <p:nvPr/>
        </p:nvSpPr>
        <p:spPr>
          <a:xfrm>
            <a:off x="722313" y="98425"/>
            <a:ext cx="4078287"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81926" name="Rectangle 3"/>
          <p:cNvSpPr txBox="1">
            <a:spLocks noRot="1"/>
          </p:cNvSpPr>
          <p:nvPr/>
        </p:nvSpPr>
        <p:spPr>
          <a:xfrm>
            <a:off x="1343025" y="981075"/>
            <a:ext cx="10082213" cy="26638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公路工程建设项目招标投标管理办法</a:t>
            </a:r>
            <a:r>
              <a:rPr lang="en-US" altLang="zh-CN" sz="3600" b="1" dirty="0">
                <a:solidFill>
                  <a:srgbClr val="FFFFFF"/>
                </a:solidFill>
                <a:latin typeface="黑体" panose="02010609060101010101" pitchFamily="49" charset="-122"/>
                <a:ea typeface="黑体" panose="02010609060101010101" pitchFamily="49" charset="-122"/>
              </a:rPr>
              <a:t>》</a:t>
            </a:r>
            <a:endParaRPr lang="en-US" altLang="zh-CN" sz="36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交通运输部令</a:t>
            </a:r>
            <a:r>
              <a:rPr lang="en-US" altLang="zh-CN" sz="2800" b="1" dirty="0">
                <a:solidFill>
                  <a:srgbClr val="FF0000"/>
                </a:solidFill>
                <a:latin typeface="黑体" panose="02010609060101010101" pitchFamily="49" charset="-122"/>
                <a:ea typeface="黑体" panose="02010609060101010101" pitchFamily="49" charset="-122"/>
              </a:rPr>
              <a:t>2015</a:t>
            </a:r>
            <a:r>
              <a:rPr lang="zh-CN" altLang="en-US" sz="2800" b="1" dirty="0">
                <a:solidFill>
                  <a:srgbClr val="FF0000"/>
                </a:solidFill>
                <a:latin typeface="黑体" panose="02010609060101010101" pitchFamily="49" charset="-122"/>
                <a:ea typeface="黑体" panose="02010609060101010101" pitchFamily="49" charset="-122"/>
              </a:rPr>
              <a:t>年第</a:t>
            </a:r>
            <a:r>
              <a:rPr lang="en-US" altLang="zh-CN" sz="2800" b="1" dirty="0">
                <a:solidFill>
                  <a:srgbClr val="FF0000"/>
                </a:solidFill>
                <a:latin typeface="黑体" panose="02010609060101010101" pitchFamily="49" charset="-122"/>
                <a:ea typeface="黑体" panose="02010609060101010101" pitchFamily="49" charset="-122"/>
              </a:rPr>
              <a:t>24</a:t>
            </a:r>
            <a:r>
              <a:rPr lang="zh-CN" altLang="en-US" sz="2800" b="1" dirty="0">
                <a:solidFill>
                  <a:srgbClr val="FF0000"/>
                </a:solidFill>
                <a:latin typeface="黑体" panose="02010609060101010101" pitchFamily="49" charset="-122"/>
                <a:ea typeface="黑体" panose="02010609060101010101" pitchFamily="49" charset="-122"/>
              </a:rPr>
              <a:t>号</a:t>
            </a:r>
            <a:endParaRPr lang="en-US" altLang="zh-CN" sz="3600" b="1" dirty="0">
              <a:solidFill>
                <a:srgbClr val="FF99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技术评分最低标价法，是指对通过初步评审的投标人的施工组织设计、项目管理机构、技术能力等因素进行评分，按照得分由高到低排序，对</a:t>
            </a:r>
            <a:r>
              <a:rPr lang="zh-CN" altLang="en-US" sz="2800" b="1" dirty="0">
                <a:solidFill>
                  <a:srgbClr val="FFFF00"/>
                </a:solidFill>
                <a:latin typeface="黑体" panose="02010609060101010101" pitchFamily="49" charset="-122"/>
                <a:ea typeface="黑体" panose="02010609060101010101" pitchFamily="49" charset="-122"/>
              </a:rPr>
              <a:t>排名在招标文件规定数量</a:t>
            </a:r>
            <a:r>
              <a:rPr lang="zh-CN" altLang="en-US" sz="2800" b="1" dirty="0">
                <a:latin typeface="黑体" panose="02010609060101010101" pitchFamily="49" charset="-122"/>
                <a:ea typeface="黑体" panose="02010609060101010101" pitchFamily="49" charset="-122"/>
              </a:rPr>
              <a:t>以内的投标人的报价文件进行评审，按照评标价由低到高的顺序推荐中标候选人的评标方法。招标人在招标文件中规定的参与报价文件评审的投标人数量</a:t>
            </a:r>
            <a:r>
              <a:rPr lang="zh-CN" altLang="en-US" sz="2800" b="1" dirty="0">
                <a:solidFill>
                  <a:srgbClr val="FFFF00"/>
                </a:solidFill>
                <a:latin typeface="黑体" panose="02010609060101010101" pitchFamily="49" charset="-122"/>
                <a:ea typeface="黑体" panose="02010609060101010101" pitchFamily="49" charset="-122"/>
              </a:rPr>
              <a:t>不得少于</a:t>
            </a:r>
            <a:r>
              <a:rPr lang="en-US" altLang="zh-CN" sz="2800" b="1" dirty="0">
                <a:solidFill>
                  <a:srgbClr val="FFFF00"/>
                </a:solidFill>
                <a:latin typeface="黑体" panose="02010609060101010101" pitchFamily="49" charset="-122"/>
                <a:ea typeface="黑体" panose="02010609060101010101" pitchFamily="49" charset="-122"/>
              </a:rPr>
              <a:t>3</a:t>
            </a:r>
            <a:r>
              <a:rPr lang="zh-CN" altLang="en-US" sz="2800" b="1" dirty="0">
                <a:solidFill>
                  <a:srgbClr val="FFFF00"/>
                </a:solidFill>
                <a:latin typeface="黑体" panose="02010609060101010101" pitchFamily="49" charset="-122"/>
                <a:ea typeface="黑体" panose="02010609060101010101" pitchFamily="49" charset="-122"/>
              </a:rPr>
              <a:t>个</a:t>
            </a:r>
            <a:r>
              <a:rPr lang="zh-CN" altLang="en-US" sz="2800" b="1" dirty="0">
                <a:latin typeface="黑体" panose="02010609060101010101" pitchFamily="49" charset="-122"/>
                <a:ea typeface="黑体" panose="02010609060101010101" pitchFamily="49" charset="-122"/>
              </a:rPr>
              <a:t>。</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8" name="Rectangle 5"/>
          <p:cNvSpPr>
            <a:spLocks noChangeArrowheads="1"/>
          </p:cNvSpPr>
          <p:nvPr/>
        </p:nvSpPr>
        <p:spPr bwMode="gray">
          <a:xfrm>
            <a:off x="3381375" y="2428875"/>
            <a:ext cx="7000875" cy="17145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“五公开”全面披露信息，广泛接受监督</a:t>
            </a:r>
            <a:endPar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9" name="Freeform 3"/>
          <p:cNvSpPr/>
          <p:nvPr/>
        </p:nvSpPr>
        <p:spPr bwMode="gray">
          <a:xfrm>
            <a:off x="3238500" y="3786188"/>
            <a:ext cx="1638300" cy="468312"/>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Freeform 4"/>
          <p:cNvSpPr/>
          <p:nvPr/>
        </p:nvSpPr>
        <p:spPr bwMode="gray">
          <a:xfrm rot="10800000">
            <a:off x="8953500" y="2286000"/>
            <a:ext cx="15621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任意多边形 10"/>
          <p:cNvSpPr/>
          <p:nvPr/>
        </p:nvSpPr>
        <p:spPr>
          <a:xfrm>
            <a:off x="1881188" y="4071938"/>
            <a:ext cx="1439862" cy="1439862"/>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2">
                  <a:shade val="51000"/>
                  <a:satMod val="130000"/>
                  <a:alpha val="70000"/>
                </a:schemeClr>
              </a:gs>
              <a:gs pos="80000">
                <a:schemeClr val="accent2">
                  <a:shade val="93000"/>
                  <a:satMod val="130000"/>
                </a:schemeClr>
              </a:gs>
              <a:gs pos="100000">
                <a:schemeClr val="accent2">
                  <a:shade val="94000"/>
                  <a:satMod val="135000"/>
                </a:schemeClr>
              </a:gs>
            </a:gsLst>
          </a:gradFill>
        </p:spPr>
        <p:style>
          <a:lnRef idx="1">
            <a:schemeClr val="accent2"/>
          </a:lnRef>
          <a:fillRef idx="3">
            <a:schemeClr val="accent2"/>
          </a:fillRef>
          <a:effectRef idx="2">
            <a:schemeClr val="accent2"/>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rPr>
              <a:t>文件关键内容</a:t>
            </a:r>
            <a:endPar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endParaRPr>
          </a:p>
        </p:txBody>
      </p:sp>
      <p:sp>
        <p:nvSpPr>
          <p:cNvPr id="82" name="任意多边形 81"/>
          <p:cNvSpPr/>
          <p:nvPr/>
        </p:nvSpPr>
        <p:spPr>
          <a:xfrm>
            <a:off x="3863975" y="4437063"/>
            <a:ext cx="1600200" cy="1503362"/>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6">
                  <a:shade val="51000"/>
                  <a:satMod val="130000"/>
                  <a:alpha val="70000"/>
                </a:schemeClr>
              </a:gs>
              <a:gs pos="80000">
                <a:schemeClr val="accent6">
                  <a:shade val="93000"/>
                  <a:satMod val="130000"/>
                </a:schemeClr>
              </a:gs>
              <a:gs pos="100000">
                <a:schemeClr val="accent6">
                  <a:shade val="94000"/>
                  <a:satMod val="135000"/>
                </a:schemeClr>
              </a:gs>
            </a:gsLst>
          </a:gradFill>
        </p:spPr>
        <p:style>
          <a:lnRef idx="1">
            <a:schemeClr val="accent6"/>
          </a:lnRef>
          <a:fillRef idx="3">
            <a:schemeClr val="accent6"/>
          </a:fillRef>
          <a:effectRef idx="2">
            <a:schemeClr val="accent6"/>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5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中标候选人关键信息</a:t>
            </a:r>
            <a:endParaRPr kumimoji="0" lang="zh-CN" altLang="en-US" sz="25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p:txBody>
      </p:sp>
      <p:sp>
        <p:nvSpPr>
          <p:cNvPr id="83" name="任意多边形 82"/>
          <p:cNvSpPr/>
          <p:nvPr/>
        </p:nvSpPr>
        <p:spPr>
          <a:xfrm>
            <a:off x="6167438" y="4714875"/>
            <a:ext cx="1439862" cy="1439863"/>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1">
                  <a:shade val="51000"/>
                  <a:satMod val="130000"/>
                  <a:alpha val="70000"/>
                </a:schemeClr>
              </a:gs>
              <a:gs pos="80000">
                <a:schemeClr val="accent1">
                  <a:shade val="93000"/>
                  <a:satMod val="130000"/>
                </a:schemeClr>
              </a:gs>
              <a:gs pos="100000">
                <a:schemeClr val="accent1">
                  <a:shade val="94000"/>
                  <a:satMod val="135000"/>
                </a:schemeClr>
              </a:gs>
            </a:gsLst>
          </a:gradFill>
        </p:spPr>
        <p:style>
          <a:lnRef idx="1">
            <a:schemeClr val="accent1"/>
          </a:lnRef>
          <a:fillRef idx="3">
            <a:schemeClr val="accent1"/>
          </a:fillRef>
          <a:effectRef idx="2">
            <a:schemeClr val="accent1"/>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rPr>
              <a:t>评标信息</a:t>
            </a:r>
            <a:endPar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endParaRPr>
          </a:p>
        </p:txBody>
      </p:sp>
      <p:sp>
        <p:nvSpPr>
          <p:cNvPr id="84" name="任意多边形 83"/>
          <p:cNvSpPr/>
          <p:nvPr/>
        </p:nvSpPr>
        <p:spPr>
          <a:xfrm>
            <a:off x="8167688" y="4429125"/>
            <a:ext cx="1439862" cy="1439863"/>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solidFill>
            <a:srgbClr val="00B0F0"/>
          </a:solidFill>
        </p:spPr>
        <p:style>
          <a:lnRef idx="1">
            <a:schemeClr val="accent1"/>
          </a:lnRef>
          <a:fillRef idx="3">
            <a:schemeClr val="accent1"/>
          </a:fillRef>
          <a:effectRef idx="2">
            <a:schemeClr val="accent1"/>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rPr>
              <a:t>投诉处理决定</a:t>
            </a:r>
            <a:endPar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endParaRPr>
          </a:p>
        </p:txBody>
      </p:sp>
      <p:sp>
        <p:nvSpPr>
          <p:cNvPr id="85" name="任意多边形 84"/>
          <p:cNvSpPr/>
          <p:nvPr/>
        </p:nvSpPr>
        <p:spPr>
          <a:xfrm>
            <a:off x="10025063" y="4214813"/>
            <a:ext cx="1439862" cy="1439862"/>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solidFill>
            <a:srgbClr val="92D050"/>
          </a:solidFill>
        </p:spPr>
        <p:style>
          <a:lnRef idx="1">
            <a:schemeClr val="accent1"/>
          </a:lnRef>
          <a:fillRef idx="3">
            <a:schemeClr val="accent1"/>
          </a:fillRef>
          <a:effectRef idx="2">
            <a:schemeClr val="accent1"/>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rPr>
              <a:t>不良行为信息</a:t>
            </a:r>
            <a:endPar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endParaRPr>
          </a:p>
        </p:txBody>
      </p:sp>
      <p:sp>
        <p:nvSpPr>
          <p:cNvPr id="13323" name="Rectangle 3"/>
          <p:cNvSpPr txBox="1">
            <a:spLocks noRot="1"/>
          </p:cNvSpPr>
          <p:nvPr/>
        </p:nvSpPr>
        <p:spPr>
          <a:xfrm>
            <a:off x="982663" y="620713"/>
            <a:ext cx="10369550" cy="865187"/>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zh-CN" altLang="en-US" sz="3200" b="1" dirty="0">
                <a:solidFill>
                  <a:srgbClr val="FFFFFF"/>
                </a:solidFill>
                <a:latin typeface="黑体" panose="02010609060101010101" pitchFamily="49" charset="-122"/>
                <a:ea typeface="黑体" panose="02010609060101010101" pitchFamily="49" charset="-122"/>
              </a:rPr>
              <a:t>部</a:t>
            </a:r>
            <a:r>
              <a:rPr lang="en-US" altLang="zh-CN" sz="3200" b="1" dirty="0">
                <a:solidFill>
                  <a:srgbClr val="FFFFFF"/>
                </a:solidFill>
                <a:latin typeface="黑体" panose="02010609060101010101" pitchFamily="49" charset="-122"/>
                <a:ea typeface="黑体" panose="02010609060101010101" pitchFamily="49" charset="-122"/>
              </a:rPr>
              <a:t>24</a:t>
            </a:r>
            <a:r>
              <a:rPr lang="zh-CN" altLang="en-US" sz="3200" b="1" dirty="0">
                <a:solidFill>
                  <a:srgbClr val="FFFFFF"/>
                </a:solidFill>
                <a:latin typeface="黑体" panose="02010609060101010101" pitchFamily="49" charset="-122"/>
                <a:ea typeface="黑体" panose="02010609060101010101" pitchFamily="49" charset="-122"/>
              </a:rPr>
              <a:t>号令提出的新要求</a:t>
            </a:r>
            <a:endParaRPr lang="zh-CN" altLang="en-US" sz="3600" b="1" dirty="0">
              <a:solidFill>
                <a:srgbClr val="FFFFFF"/>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53" presetClass="entr" presetSubtype="16"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000000"/>
                                          </p:val>
                                        </p:tav>
                                        <p:tav tm="100000">
                                          <p:val>
                                            <p:strVal val="#ppt_w"/>
                                          </p:val>
                                        </p:tav>
                                      </p:tavLst>
                                    </p:anim>
                                    <p:anim calcmode="lin" valueType="num">
                                      <p:cBhvr>
                                        <p:cTn id="17" dur="500" fill="hold"/>
                                        <p:tgtEl>
                                          <p:spTgt spid="11"/>
                                        </p:tgtEl>
                                        <p:attrNameLst>
                                          <p:attrName>ppt_h</p:attrName>
                                        </p:attrNameLst>
                                      </p:cBhvr>
                                      <p:tavLst>
                                        <p:tav tm="0">
                                          <p:val>
                                            <p:fltVal val="0.000000"/>
                                          </p:val>
                                        </p:tav>
                                        <p:tav tm="100000">
                                          <p:val>
                                            <p:strVal val="#ppt_h"/>
                                          </p:val>
                                        </p:tav>
                                      </p:tavLst>
                                    </p:anim>
                                    <p:animEffect transition="in" filter="fade">
                                      <p:cBhvr>
                                        <p:cTn id="18" dur="500"/>
                                        <p:tgtEl>
                                          <p:spTgt spid="11"/>
                                        </p:tgtEl>
                                      </p:cBhvr>
                                    </p:animEffect>
                                  </p:childTnLst>
                                </p:cTn>
                              </p:par>
                              <p:par>
                                <p:cTn id="19" presetID="53" presetClass="entr" presetSubtype="16" fill="hold" nodeType="withEffect">
                                  <p:stCondLst>
                                    <p:cond delay="0"/>
                                  </p:stCondLst>
                                  <p:childTnLst>
                                    <p:set>
                                      <p:cBhvr>
                                        <p:cTn id="20" dur="1" fill="hold">
                                          <p:stCondLst>
                                            <p:cond delay="0"/>
                                          </p:stCondLst>
                                        </p:cTn>
                                        <p:tgtEl>
                                          <p:spTgt spid="82"/>
                                        </p:tgtEl>
                                        <p:attrNameLst>
                                          <p:attrName>style.visibility</p:attrName>
                                        </p:attrNameLst>
                                      </p:cBhvr>
                                      <p:to>
                                        <p:strVal val="visible"/>
                                      </p:to>
                                    </p:set>
                                    <p:anim calcmode="lin" valueType="num">
                                      <p:cBhvr>
                                        <p:cTn id="21" dur="500" fill="hold"/>
                                        <p:tgtEl>
                                          <p:spTgt spid="82"/>
                                        </p:tgtEl>
                                        <p:attrNameLst>
                                          <p:attrName>ppt_w</p:attrName>
                                        </p:attrNameLst>
                                      </p:cBhvr>
                                      <p:tavLst>
                                        <p:tav tm="0">
                                          <p:val>
                                            <p:fltVal val="0.000000"/>
                                          </p:val>
                                        </p:tav>
                                        <p:tav tm="100000">
                                          <p:val>
                                            <p:strVal val="#ppt_w"/>
                                          </p:val>
                                        </p:tav>
                                      </p:tavLst>
                                    </p:anim>
                                    <p:anim calcmode="lin" valueType="num">
                                      <p:cBhvr>
                                        <p:cTn id="22" dur="500" fill="hold"/>
                                        <p:tgtEl>
                                          <p:spTgt spid="82"/>
                                        </p:tgtEl>
                                        <p:attrNameLst>
                                          <p:attrName>ppt_h</p:attrName>
                                        </p:attrNameLst>
                                      </p:cBhvr>
                                      <p:tavLst>
                                        <p:tav tm="0">
                                          <p:val>
                                            <p:fltVal val="0.000000"/>
                                          </p:val>
                                        </p:tav>
                                        <p:tav tm="100000">
                                          <p:val>
                                            <p:strVal val="#ppt_h"/>
                                          </p:val>
                                        </p:tav>
                                      </p:tavLst>
                                    </p:anim>
                                    <p:animEffect transition="in" filter="fade">
                                      <p:cBhvr>
                                        <p:cTn id="23" dur="500"/>
                                        <p:tgtEl>
                                          <p:spTgt spid="82"/>
                                        </p:tgtEl>
                                      </p:cBhvr>
                                    </p:animEffect>
                                  </p:childTnLst>
                                </p:cTn>
                              </p:par>
                              <p:par>
                                <p:cTn id="24" presetID="53" presetClass="entr" presetSubtype="16" fill="hold" nodeType="withEffect">
                                  <p:stCondLst>
                                    <p:cond delay="0"/>
                                  </p:stCondLst>
                                  <p:childTnLst>
                                    <p:set>
                                      <p:cBhvr>
                                        <p:cTn id="25" dur="1" fill="hold">
                                          <p:stCondLst>
                                            <p:cond delay="0"/>
                                          </p:stCondLst>
                                        </p:cTn>
                                        <p:tgtEl>
                                          <p:spTgt spid="83"/>
                                        </p:tgtEl>
                                        <p:attrNameLst>
                                          <p:attrName>style.visibility</p:attrName>
                                        </p:attrNameLst>
                                      </p:cBhvr>
                                      <p:to>
                                        <p:strVal val="visible"/>
                                      </p:to>
                                    </p:set>
                                    <p:anim calcmode="lin" valueType="num">
                                      <p:cBhvr>
                                        <p:cTn id="26" dur="500" fill="hold"/>
                                        <p:tgtEl>
                                          <p:spTgt spid="83"/>
                                        </p:tgtEl>
                                        <p:attrNameLst>
                                          <p:attrName>ppt_w</p:attrName>
                                        </p:attrNameLst>
                                      </p:cBhvr>
                                      <p:tavLst>
                                        <p:tav tm="0">
                                          <p:val>
                                            <p:fltVal val="0.000000"/>
                                          </p:val>
                                        </p:tav>
                                        <p:tav tm="100000">
                                          <p:val>
                                            <p:strVal val="#ppt_w"/>
                                          </p:val>
                                        </p:tav>
                                      </p:tavLst>
                                    </p:anim>
                                    <p:anim calcmode="lin" valueType="num">
                                      <p:cBhvr>
                                        <p:cTn id="27" dur="500" fill="hold"/>
                                        <p:tgtEl>
                                          <p:spTgt spid="83"/>
                                        </p:tgtEl>
                                        <p:attrNameLst>
                                          <p:attrName>ppt_h</p:attrName>
                                        </p:attrNameLst>
                                      </p:cBhvr>
                                      <p:tavLst>
                                        <p:tav tm="0">
                                          <p:val>
                                            <p:fltVal val="0.000000"/>
                                          </p:val>
                                        </p:tav>
                                        <p:tav tm="100000">
                                          <p:val>
                                            <p:strVal val="#ppt_h"/>
                                          </p:val>
                                        </p:tav>
                                      </p:tavLst>
                                    </p:anim>
                                    <p:animEffect transition="in" filter="fade">
                                      <p:cBhvr>
                                        <p:cTn id="28" dur="500"/>
                                        <p:tgtEl>
                                          <p:spTgt spid="83"/>
                                        </p:tgtEl>
                                      </p:cBhvr>
                                    </p:animEffect>
                                  </p:childTnLst>
                                </p:cTn>
                              </p:par>
                              <p:par>
                                <p:cTn id="29" presetID="53" presetClass="entr" presetSubtype="16" fill="hold" nodeType="withEffect">
                                  <p:stCondLst>
                                    <p:cond delay="0"/>
                                  </p:stCondLst>
                                  <p:childTnLst>
                                    <p:set>
                                      <p:cBhvr>
                                        <p:cTn id="30" dur="1" fill="hold">
                                          <p:stCondLst>
                                            <p:cond delay="0"/>
                                          </p:stCondLst>
                                        </p:cTn>
                                        <p:tgtEl>
                                          <p:spTgt spid="84"/>
                                        </p:tgtEl>
                                        <p:attrNameLst>
                                          <p:attrName>style.visibility</p:attrName>
                                        </p:attrNameLst>
                                      </p:cBhvr>
                                      <p:to>
                                        <p:strVal val="visible"/>
                                      </p:to>
                                    </p:set>
                                    <p:anim calcmode="lin" valueType="num">
                                      <p:cBhvr>
                                        <p:cTn id="31" dur="500" fill="hold"/>
                                        <p:tgtEl>
                                          <p:spTgt spid="84"/>
                                        </p:tgtEl>
                                        <p:attrNameLst>
                                          <p:attrName>ppt_w</p:attrName>
                                        </p:attrNameLst>
                                      </p:cBhvr>
                                      <p:tavLst>
                                        <p:tav tm="0">
                                          <p:val>
                                            <p:fltVal val="0.000000"/>
                                          </p:val>
                                        </p:tav>
                                        <p:tav tm="100000">
                                          <p:val>
                                            <p:strVal val="#ppt_w"/>
                                          </p:val>
                                        </p:tav>
                                      </p:tavLst>
                                    </p:anim>
                                    <p:anim calcmode="lin" valueType="num">
                                      <p:cBhvr>
                                        <p:cTn id="32" dur="500" fill="hold"/>
                                        <p:tgtEl>
                                          <p:spTgt spid="84"/>
                                        </p:tgtEl>
                                        <p:attrNameLst>
                                          <p:attrName>ppt_h</p:attrName>
                                        </p:attrNameLst>
                                      </p:cBhvr>
                                      <p:tavLst>
                                        <p:tav tm="0">
                                          <p:val>
                                            <p:fltVal val="0.000000"/>
                                          </p:val>
                                        </p:tav>
                                        <p:tav tm="100000">
                                          <p:val>
                                            <p:strVal val="#ppt_h"/>
                                          </p:val>
                                        </p:tav>
                                      </p:tavLst>
                                    </p:anim>
                                    <p:animEffect transition="in" filter="fade">
                                      <p:cBhvr>
                                        <p:cTn id="33" dur="500"/>
                                        <p:tgtEl>
                                          <p:spTgt spid="84"/>
                                        </p:tgtEl>
                                      </p:cBhvr>
                                    </p:animEffect>
                                  </p:childTnLst>
                                </p:cTn>
                              </p:par>
                              <p:par>
                                <p:cTn id="34" presetID="53" presetClass="entr" presetSubtype="16" fill="hold" nodeType="with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p:cTn id="36" dur="500" fill="hold"/>
                                        <p:tgtEl>
                                          <p:spTgt spid="85"/>
                                        </p:tgtEl>
                                        <p:attrNameLst>
                                          <p:attrName>ppt_w</p:attrName>
                                        </p:attrNameLst>
                                      </p:cBhvr>
                                      <p:tavLst>
                                        <p:tav tm="0">
                                          <p:val>
                                            <p:fltVal val="0.000000"/>
                                          </p:val>
                                        </p:tav>
                                        <p:tav tm="100000">
                                          <p:val>
                                            <p:strVal val="#ppt_w"/>
                                          </p:val>
                                        </p:tav>
                                      </p:tavLst>
                                    </p:anim>
                                    <p:anim calcmode="lin" valueType="num">
                                      <p:cBhvr>
                                        <p:cTn id="37" dur="500" fill="hold"/>
                                        <p:tgtEl>
                                          <p:spTgt spid="85"/>
                                        </p:tgtEl>
                                        <p:attrNameLst>
                                          <p:attrName>ppt_h</p:attrName>
                                        </p:attrNameLst>
                                      </p:cBhvr>
                                      <p:tavLst>
                                        <p:tav tm="0">
                                          <p:val>
                                            <p:fltVal val="0.000000"/>
                                          </p:val>
                                        </p:tav>
                                        <p:tav tm="100000">
                                          <p:val>
                                            <p:strVal val="#ppt_h"/>
                                          </p:val>
                                        </p:tav>
                                      </p:tavLst>
                                    </p:anim>
                                    <p:animEffect transition="in" filter="fade">
                                      <p:cBhvr>
                                        <p:cTn id="3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3971"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83973" name="文本框 8"/>
          <p:cNvSpPr txBox="1"/>
          <p:nvPr/>
        </p:nvSpPr>
        <p:spPr>
          <a:xfrm>
            <a:off x="722313" y="98425"/>
            <a:ext cx="4078287"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83974" name="Rectangle 3"/>
          <p:cNvSpPr txBox="1">
            <a:spLocks noRot="1"/>
          </p:cNvSpPr>
          <p:nvPr/>
        </p:nvSpPr>
        <p:spPr>
          <a:xfrm>
            <a:off x="1343025" y="981075"/>
            <a:ext cx="10082213" cy="26638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公路工程建设项目招标投标管理办法</a:t>
            </a:r>
            <a:r>
              <a:rPr lang="en-US" altLang="zh-CN" sz="3600" b="1" dirty="0">
                <a:solidFill>
                  <a:srgbClr val="FFFFFF"/>
                </a:solidFill>
                <a:latin typeface="黑体" panose="02010609060101010101" pitchFamily="49" charset="-122"/>
                <a:ea typeface="黑体" panose="02010609060101010101" pitchFamily="49" charset="-122"/>
              </a:rPr>
              <a:t>》</a:t>
            </a:r>
            <a:endParaRPr lang="en-US" altLang="zh-CN" sz="36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交通运输部令</a:t>
            </a:r>
            <a:r>
              <a:rPr lang="en-US" altLang="zh-CN" sz="2800" b="1" dirty="0">
                <a:solidFill>
                  <a:srgbClr val="FF0000"/>
                </a:solidFill>
                <a:latin typeface="黑体" panose="02010609060101010101" pitchFamily="49" charset="-122"/>
                <a:ea typeface="黑体" panose="02010609060101010101" pitchFamily="49" charset="-122"/>
              </a:rPr>
              <a:t>2015</a:t>
            </a:r>
            <a:r>
              <a:rPr lang="zh-CN" altLang="en-US" sz="2800" b="1" dirty="0">
                <a:solidFill>
                  <a:srgbClr val="FF0000"/>
                </a:solidFill>
                <a:latin typeface="黑体" panose="02010609060101010101" pitchFamily="49" charset="-122"/>
                <a:ea typeface="黑体" panose="02010609060101010101" pitchFamily="49" charset="-122"/>
              </a:rPr>
              <a:t>年第</a:t>
            </a:r>
            <a:r>
              <a:rPr lang="en-US" altLang="zh-CN" sz="2800" b="1" dirty="0">
                <a:solidFill>
                  <a:srgbClr val="FF0000"/>
                </a:solidFill>
                <a:latin typeface="黑体" panose="02010609060101010101" pitchFamily="49" charset="-122"/>
                <a:ea typeface="黑体" panose="02010609060101010101" pitchFamily="49" charset="-122"/>
              </a:rPr>
              <a:t>24</a:t>
            </a:r>
            <a:r>
              <a:rPr lang="zh-CN" altLang="en-US" sz="2800" b="1" dirty="0">
                <a:solidFill>
                  <a:srgbClr val="FF0000"/>
                </a:solidFill>
                <a:latin typeface="黑体" panose="02010609060101010101" pitchFamily="49" charset="-122"/>
                <a:ea typeface="黑体" panose="02010609060101010101" pitchFamily="49" charset="-122"/>
              </a:rPr>
              <a:t>号</a:t>
            </a:r>
            <a:endParaRPr lang="en-US" altLang="zh-CN" sz="3600" b="1" dirty="0">
              <a:solidFill>
                <a:srgbClr val="FF99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综合评分法，是指对通过初步评审的投标人的</a:t>
            </a:r>
            <a:r>
              <a:rPr lang="zh-CN" altLang="en-US" sz="2800" b="1" dirty="0">
                <a:solidFill>
                  <a:srgbClr val="FF0000"/>
                </a:solidFill>
                <a:latin typeface="黑体" panose="02010609060101010101" pitchFamily="49" charset="-122"/>
                <a:ea typeface="黑体" panose="02010609060101010101" pitchFamily="49" charset="-122"/>
              </a:rPr>
              <a:t>评标价、施工组织设计、项目管理机构、技术能力</a:t>
            </a:r>
            <a:r>
              <a:rPr lang="zh-CN" altLang="en-US" sz="2800" b="1" dirty="0">
                <a:latin typeface="黑体" panose="02010609060101010101" pitchFamily="49" charset="-122"/>
                <a:ea typeface="黑体" panose="02010609060101010101" pitchFamily="49" charset="-122"/>
              </a:rPr>
              <a:t>等因素进行评分，按照综合得分由高到低排序，推荐中标候选人的评标方法。其中评标价的评分权重不得低于</a:t>
            </a:r>
            <a:r>
              <a:rPr lang="en-US" altLang="zh-CN" sz="2800" b="1" dirty="0">
                <a:solidFill>
                  <a:srgbClr val="FFFF00"/>
                </a:solidFill>
                <a:latin typeface="黑体" panose="02010609060101010101" pitchFamily="49" charset="-122"/>
                <a:ea typeface="黑体" panose="02010609060101010101" pitchFamily="49" charset="-122"/>
              </a:rPr>
              <a:t>50</a:t>
            </a:r>
            <a:r>
              <a:rPr lang="zh-CN" altLang="en-US" sz="2800" b="1" dirty="0">
                <a:solidFill>
                  <a:srgbClr val="FFFF00"/>
                </a:solidFill>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4327525"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6019"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86021" name="文本框 8"/>
          <p:cNvSpPr txBox="1"/>
          <p:nvPr/>
        </p:nvSpPr>
        <p:spPr>
          <a:xfrm>
            <a:off x="722313" y="98425"/>
            <a:ext cx="4078287"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第二章 职责分工</a:t>
            </a:r>
            <a:endParaRPr lang="zh-CN" altLang="en-US" sz="2400" b="1" dirty="0">
              <a:latin typeface="黑体" panose="02010609060101010101" pitchFamily="49" charset="-122"/>
              <a:ea typeface="黑体" panose="02010609060101010101" pitchFamily="49" charset="-122"/>
            </a:endParaRPr>
          </a:p>
        </p:txBody>
      </p:sp>
      <p:sp>
        <p:nvSpPr>
          <p:cNvPr id="86022" name="Rectangle 3"/>
          <p:cNvSpPr txBox="1">
            <a:spLocks noRot="1"/>
          </p:cNvSpPr>
          <p:nvPr/>
        </p:nvSpPr>
        <p:spPr>
          <a:xfrm>
            <a:off x="1343025" y="981075"/>
            <a:ext cx="10082213" cy="26638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600" b="1" dirty="0">
                <a:solidFill>
                  <a:srgbClr val="FFFFFF"/>
                </a:solidFill>
                <a:latin typeface="黑体" panose="02010609060101010101" pitchFamily="49" charset="-122"/>
                <a:ea typeface="黑体" panose="02010609060101010101" pitchFamily="49" charset="-122"/>
              </a:rPr>
              <a:t>《</a:t>
            </a:r>
            <a:r>
              <a:rPr lang="zh-CN" altLang="en-US" sz="3600" b="1" dirty="0">
                <a:solidFill>
                  <a:srgbClr val="FFFFFF"/>
                </a:solidFill>
                <a:latin typeface="黑体" panose="02010609060101010101" pitchFamily="49" charset="-122"/>
                <a:ea typeface="黑体" panose="02010609060101010101" pitchFamily="49" charset="-122"/>
              </a:rPr>
              <a:t>公路工程建设项目招标投标管理办法</a:t>
            </a:r>
            <a:r>
              <a:rPr lang="en-US" altLang="zh-CN" sz="3600" b="1" dirty="0">
                <a:solidFill>
                  <a:srgbClr val="FFFFFF"/>
                </a:solidFill>
                <a:latin typeface="黑体" panose="02010609060101010101" pitchFamily="49" charset="-122"/>
                <a:ea typeface="黑体" panose="02010609060101010101" pitchFamily="49" charset="-122"/>
              </a:rPr>
              <a:t>》</a:t>
            </a:r>
            <a:endParaRPr lang="en-US" altLang="zh-CN" sz="36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交通运输部令</a:t>
            </a:r>
            <a:r>
              <a:rPr lang="en-US" altLang="zh-CN" sz="2800" b="1" dirty="0">
                <a:solidFill>
                  <a:srgbClr val="FF0000"/>
                </a:solidFill>
                <a:latin typeface="黑体" panose="02010609060101010101" pitchFamily="49" charset="-122"/>
                <a:ea typeface="黑体" panose="02010609060101010101" pitchFamily="49" charset="-122"/>
              </a:rPr>
              <a:t>2015</a:t>
            </a:r>
            <a:r>
              <a:rPr lang="zh-CN" altLang="en-US" sz="2800" b="1" dirty="0">
                <a:solidFill>
                  <a:srgbClr val="FF0000"/>
                </a:solidFill>
                <a:latin typeface="黑体" panose="02010609060101010101" pitchFamily="49" charset="-122"/>
                <a:ea typeface="黑体" panose="02010609060101010101" pitchFamily="49" charset="-122"/>
              </a:rPr>
              <a:t>年第</a:t>
            </a:r>
            <a:r>
              <a:rPr lang="en-US" altLang="zh-CN" sz="2800" b="1" dirty="0">
                <a:solidFill>
                  <a:srgbClr val="FF0000"/>
                </a:solidFill>
                <a:latin typeface="黑体" panose="02010609060101010101" pitchFamily="49" charset="-122"/>
                <a:ea typeface="黑体" panose="02010609060101010101" pitchFamily="49" charset="-122"/>
              </a:rPr>
              <a:t>24</a:t>
            </a:r>
            <a:r>
              <a:rPr lang="zh-CN" altLang="en-US" sz="2800" b="1" dirty="0">
                <a:solidFill>
                  <a:srgbClr val="FF0000"/>
                </a:solidFill>
                <a:latin typeface="黑体" panose="02010609060101010101" pitchFamily="49" charset="-122"/>
                <a:ea typeface="黑体" panose="02010609060101010101" pitchFamily="49" charset="-122"/>
              </a:rPr>
              <a:t>号</a:t>
            </a:r>
            <a:endParaRPr lang="en-US" altLang="zh-CN" sz="3600" b="1" dirty="0">
              <a:solidFill>
                <a:srgbClr val="FF9900"/>
              </a:solidFill>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    经评审的最低投标价法，是指对通过初步评审的投标人，按照评标价由低到高排序，推荐中标候选人的评标方法。</a:t>
            </a:r>
            <a:endParaRPr lang="zh-CN" altLang="en-US" sz="2800" b="1" dirty="0">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r>
              <a:rPr lang="zh-CN" altLang="en-US" sz="2800" b="1" dirty="0">
                <a:latin typeface="黑体" panose="02010609060101010101" pitchFamily="49" charset="-122"/>
                <a:ea typeface="黑体" panose="02010609060101010101" pitchFamily="49" charset="-122"/>
              </a:rPr>
              <a:t>    公路工程施工招标评标，</a:t>
            </a:r>
            <a:r>
              <a:rPr lang="zh-CN" altLang="en-US" sz="2800" b="1" dirty="0">
                <a:solidFill>
                  <a:srgbClr val="FF0000"/>
                </a:solidFill>
                <a:latin typeface="黑体" panose="02010609060101010101" pitchFamily="49" charset="-122"/>
                <a:ea typeface="黑体" panose="02010609060101010101" pitchFamily="49" charset="-122"/>
              </a:rPr>
              <a:t>一般采用合理低价法或者技术评分最低标价法。</a:t>
            </a:r>
            <a:r>
              <a:rPr lang="zh-CN" altLang="en-US" sz="2800" b="1" dirty="0">
                <a:solidFill>
                  <a:srgbClr val="FFFF00"/>
                </a:solidFill>
                <a:latin typeface="黑体" panose="02010609060101010101" pitchFamily="49" charset="-122"/>
                <a:ea typeface="黑体" panose="02010609060101010101" pitchFamily="49" charset="-122"/>
              </a:rPr>
              <a:t>技术特别复杂的特大桥梁和特长隧道项目主体工程</a:t>
            </a:r>
            <a:r>
              <a:rPr lang="zh-CN" altLang="en-US" sz="2800" b="1" dirty="0">
                <a:latin typeface="黑体" panose="02010609060101010101" pitchFamily="49" charset="-122"/>
                <a:ea typeface="黑体" panose="02010609060101010101" pitchFamily="49" charset="-122"/>
              </a:rPr>
              <a:t>，</a:t>
            </a:r>
            <a:r>
              <a:rPr lang="zh-CN" altLang="en-US" sz="2800" b="1" dirty="0">
                <a:solidFill>
                  <a:srgbClr val="FFFF00"/>
                </a:solidFill>
                <a:latin typeface="黑体" panose="02010609060101010101" pitchFamily="49" charset="-122"/>
                <a:ea typeface="黑体" panose="02010609060101010101" pitchFamily="49" charset="-122"/>
              </a:rPr>
              <a:t>可以采用综合评分法</a:t>
            </a:r>
            <a:r>
              <a:rPr lang="zh-CN" altLang="en-US" sz="2800" b="1" dirty="0">
                <a:latin typeface="黑体" panose="02010609060101010101" pitchFamily="49" charset="-122"/>
                <a:ea typeface="黑体" panose="02010609060101010101" pitchFamily="49" charset="-122"/>
              </a:rPr>
              <a:t>。工程规模较小、技术含量较低的工程，可以采用经评审的最低投标价法。</a:t>
            </a:r>
            <a:endParaRPr lang="zh-CN" altLang="en-US" sz="2800" b="1" dirty="0">
              <a:latin typeface="黑体" panose="02010609060101010101" pitchFamily="49" charset="-122"/>
              <a:ea typeface="黑体" panose="02010609060101010101" pitchFamily="49" charset="-122"/>
            </a:endParaRPr>
          </a:p>
          <a:p>
            <a:pPr algn="just" eaLnBrk="1" hangingPunct="1">
              <a:lnSpc>
                <a:spcPct val="130000"/>
              </a:lnSpc>
              <a:spcBef>
                <a:spcPts val="600"/>
              </a:spcBef>
              <a:buClr>
                <a:srgbClr val="FFC000"/>
              </a:buClr>
              <a:buSzPct val="80000"/>
              <a:buFont typeface="Arial" panose="020B0604020202020204" pitchFamily="34" charset="0"/>
              <a:buNone/>
            </a:pP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8067"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88068"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8" name="Rectangle 3"/>
          <p:cNvSpPr txBox="1">
            <a:spLocks noRot="1" noChangeArrowheads="1"/>
          </p:cNvSpPr>
          <p:nvPr/>
        </p:nvSpPr>
        <p:spPr bwMode="auto">
          <a:xfrm>
            <a:off x="1343025" y="1412875"/>
            <a:ext cx="10082213" cy="4176713"/>
          </a:xfrm>
          <a:prstGeom prst="rect">
            <a:avLst/>
          </a:prstGeom>
          <a:no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just" defTabSz="914400" rtl="0" eaLnBrk="1" fontAlgn="base" latinLnBrk="0" hangingPunct="1">
              <a:lnSpc>
                <a:spcPct val="110000"/>
              </a:lnSpc>
              <a:spcBef>
                <a:spcPts val="600"/>
              </a:spcBef>
              <a:spcAft>
                <a:spcPct val="0"/>
              </a:spcAft>
              <a:buClr>
                <a:srgbClr val="FFC000"/>
              </a:buClr>
              <a:buSzPct val="80000"/>
              <a:buFontTx/>
              <a:buNone/>
              <a:defRPr/>
            </a:pPr>
            <a:r>
              <a:rPr kumimoji="0" lang="zh-CN" altLang="en-US" sz="3200" b="1" i="0" u="none" strike="noStrike" kern="1200" cap="none" spc="0" normalizeH="0" baseline="0" noProof="0" dirty="0">
                <a:ln>
                  <a:noFill/>
                </a:ln>
                <a:solidFill>
                  <a:srgbClr val="FF9900"/>
                </a:solidFill>
                <a:effectLst/>
                <a:uLnTx/>
                <a:uFillTx/>
                <a:latin typeface="黑体" panose="02010609060101010101" pitchFamily="49" charset="-122"/>
                <a:ea typeface="黑体" panose="02010609060101010101" pitchFamily="49" charset="-122"/>
                <a:cs typeface="+mn-cs"/>
                <a:sym typeface="+mn-ea"/>
              </a:rPr>
              <a:t>第十条 </a:t>
            </a:r>
            <a:r>
              <a:rPr kumimoji="0" lang="zh-CN"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sym typeface="+mn-ea"/>
              </a:rPr>
              <a:t>评标</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由招标人依法组建的评标委员会负责。</a:t>
            </a:r>
            <a:endPar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720090" algn="just" defTabSz="914400" rtl="0" eaLnBrk="1" fontAlgn="base" latinLnBrk="0" hangingPunct="1">
              <a:lnSpc>
                <a:spcPct val="110000"/>
              </a:lnSpc>
              <a:spcBef>
                <a:spcPts val="600"/>
              </a:spcBef>
              <a:spcAft>
                <a:spcPct val="0"/>
              </a:spcAft>
              <a:buClr>
                <a:srgbClr val="FFC000"/>
              </a:buClr>
              <a:buSzPct val="80000"/>
              <a:buFontTx/>
              <a:buNone/>
              <a:defRPr/>
            </a:pPr>
            <a:r>
              <a:rPr kumimoji="0" lang="zh-CN" altLang="zh-CN" sz="32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评标委员会由评标专家和招标人代表共同组成</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，人数为五人以上单数。其中，评标专家人数不得少于成员总数的三分之二。</a:t>
            </a:r>
            <a:r>
              <a:rPr kumimoji="0" lang="zh-CN" altLang="zh-CN" sz="32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评标专家由招标人按照交通运输部有关规定从评标专家库相关专业中随机抽取。</a:t>
            </a:r>
            <a:endParaRPr kumimoji="0" lang="zh-CN" altLang="zh-CN" sz="32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endParaRPr>
          </a:p>
          <a:p>
            <a:pPr marL="0" marR="0" lvl="0" indent="720090" algn="just" defTabSz="914400" rtl="0" eaLnBrk="1" fontAlgn="base" latinLnBrk="0" hangingPunct="1">
              <a:lnSpc>
                <a:spcPct val="110000"/>
              </a:lnSpc>
              <a:spcBef>
                <a:spcPts val="600"/>
              </a:spcBef>
              <a:spcAft>
                <a:spcPct val="0"/>
              </a:spcAft>
              <a:buClr>
                <a:srgbClr val="FFC000"/>
              </a:buClr>
              <a:buSzPct val="80000"/>
              <a:buFontTx/>
              <a:buNone/>
              <a:defRPr/>
            </a:pPr>
            <a:r>
              <a:rPr kumimoji="0" lang="zh-CN"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sym typeface="+mn-ea"/>
              </a:rPr>
              <a:t>对于技术复杂、专业性强或者国家有特殊要求</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，采取随机抽取方式确定的评标专家难以保证胜任评标工作的特殊招标项目，</a:t>
            </a:r>
            <a:r>
              <a:rPr kumimoji="0" lang="zh-CN"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sym typeface="+mn-ea"/>
              </a:rPr>
              <a:t>招标人可以直接确定相应专业领域的评标专家。</a:t>
            </a:r>
            <a:endParaRPr kumimoji="0" lang="zh-CN" altLang="en-US"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0115"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90116"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7" name="Rectangle 3"/>
          <p:cNvSpPr txBox="1">
            <a:spLocks noRot="1" noChangeArrowheads="1"/>
          </p:cNvSpPr>
          <p:nvPr/>
        </p:nvSpPr>
        <p:spPr bwMode="auto">
          <a:xfrm>
            <a:off x="1381125" y="928688"/>
            <a:ext cx="10369550" cy="4606925"/>
          </a:xfrm>
          <a:prstGeom prst="rect">
            <a:avLst/>
          </a:prstGeom>
          <a:noFill/>
          <a:ln w="9525">
            <a:noFill/>
            <a:miter lim="800000"/>
          </a:ln>
        </p:spPr>
        <p:txBody>
          <a:bodyPr/>
          <a:lstStyle/>
          <a:p>
            <a:pPr marR="0" algn="ctr" defTabSz="914400" eaLnBrk="1" hangingPunct="1">
              <a:lnSpc>
                <a:spcPct val="130000"/>
              </a:lnSpc>
              <a:spcBef>
                <a:spcPts val="600"/>
              </a:spcBef>
              <a:buClr>
                <a:srgbClr val="FFC000"/>
              </a:buClr>
              <a:buSzPct val="80000"/>
              <a:buFontTx/>
              <a:buNone/>
              <a:defRPr/>
            </a:pPr>
            <a:r>
              <a:rPr kumimoji="0" lang="en-US" altLang="zh-CN"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rPr>
              <a:t>《</a:t>
            </a:r>
            <a:r>
              <a:rPr kumimoji="0" lang="zh-CN" altLang="en-US"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rPr>
              <a:t>中华人民共和国招标投标法</a:t>
            </a:r>
            <a:r>
              <a:rPr kumimoji="0" lang="en-US" altLang="zh-CN"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rPr>
              <a:t>》</a:t>
            </a:r>
            <a:endParaRPr kumimoji="0" lang="en-US" altLang="zh-CN"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endParaRPr>
          </a:p>
          <a:p>
            <a:pPr marR="0" algn="ctr" defTabSz="914400" eaLnBrk="1" hangingPunct="1">
              <a:lnSpc>
                <a:spcPct val="130000"/>
              </a:lnSpc>
              <a:spcBef>
                <a:spcPts val="600"/>
              </a:spcBef>
              <a:buClr>
                <a:srgbClr val="FFC000"/>
              </a:buClr>
              <a:buSzPct val="80000"/>
              <a:buFontTx/>
              <a:buNone/>
              <a:defRPr/>
            </a:pPr>
            <a:r>
              <a:rPr kumimoji="0" lang="zh-CN" altLang="zh-CN"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中华人民共和国主席令第</a:t>
            </a:r>
            <a:r>
              <a:rPr kumimoji="0" lang="en-US" altLang="zh-CN"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21</a:t>
            </a:r>
            <a:r>
              <a:rPr kumimoji="0" lang="zh-CN" altLang="zh-CN"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号</a:t>
            </a:r>
            <a:endParaRPr kumimoji="0" lang="en-US" altLang="zh-CN"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endParaRPr>
          </a:p>
          <a:p>
            <a:pPr marR="0" indent="358775" algn="just" defTabSz="914400">
              <a:lnSpc>
                <a:spcPct val="120000"/>
              </a:lnSpc>
              <a:buClr>
                <a:srgbClr val="FFC000"/>
              </a:buClr>
              <a:buSzPct val="80000"/>
              <a:buFontTx/>
              <a:buNone/>
              <a:defRPr/>
            </a:pPr>
            <a:r>
              <a:rPr kumimoji="0" lang="zh-CN" altLang="zh-CN" sz="2200" b="1" kern="1200" cap="none" spc="0" normalizeH="0" baseline="0" noProof="0" dirty="0">
                <a:latin typeface="黑体" panose="02010609060101010101" pitchFamily="49" charset="-122"/>
                <a:ea typeface="黑体" panose="02010609060101010101" pitchFamily="49" charset="-122"/>
                <a:cs typeface="+mn-cs"/>
                <a:sym typeface="+mn-ea"/>
              </a:rPr>
              <a:t>第三十七条 </a:t>
            </a:r>
            <a:r>
              <a:rPr kumimoji="0" lang="zh-CN" altLang="zh-CN" sz="2200" b="1" kern="1200" cap="none" spc="0" normalizeH="0" baseline="0" noProof="0" dirty="0">
                <a:solidFill>
                  <a:srgbClr val="FFFF00"/>
                </a:solidFill>
                <a:latin typeface="黑体" panose="02010609060101010101" pitchFamily="49" charset="-122"/>
                <a:ea typeface="黑体" panose="02010609060101010101" pitchFamily="49" charset="-122"/>
                <a:cs typeface="+mn-cs"/>
                <a:sym typeface="+mn-ea"/>
              </a:rPr>
              <a:t>评标由招标人依法组建的评标委员会负责。</a:t>
            </a:r>
            <a:endParaRPr kumimoji="0" lang="en-US" altLang="zh-CN" sz="2200" b="1" kern="1200" cap="none" spc="0" normalizeH="0" baseline="0" noProof="0" dirty="0">
              <a:solidFill>
                <a:srgbClr val="FFFF00"/>
              </a:solidFill>
              <a:latin typeface="黑体" panose="02010609060101010101" pitchFamily="49" charset="-122"/>
              <a:ea typeface="黑体" panose="02010609060101010101" pitchFamily="49" charset="-122"/>
              <a:cs typeface="+mn-cs"/>
              <a:sym typeface="+mn-ea"/>
            </a:endParaRPr>
          </a:p>
          <a:p>
            <a:pPr marR="0" indent="358775" algn="just" defTabSz="914400">
              <a:lnSpc>
                <a:spcPct val="120000"/>
              </a:lnSpc>
              <a:buClr>
                <a:srgbClr val="FFC000"/>
              </a:buClr>
              <a:buSzPct val="80000"/>
              <a:buFontTx/>
              <a:buNone/>
              <a:defRPr/>
            </a:pPr>
            <a:r>
              <a:rPr kumimoji="0" lang="zh-CN" altLang="zh-CN" sz="2200" b="1" kern="1200" cap="none" spc="0" normalizeH="0" baseline="0" noProof="0" dirty="0">
                <a:solidFill>
                  <a:srgbClr val="FFFF00"/>
                </a:solidFill>
                <a:latin typeface="黑体" panose="02010609060101010101" pitchFamily="49" charset="-122"/>
                <a:ea typeface="黑体" panose="02010609060101010101" pitchFamily="49" charset="-122"/>
                <a:cs typeface="+mn-cs"/>
                <a:sym typeface="+mn-ea"/>
              </a:rPr>
              <a:t>依法必须进行招标的项目，其评标委员会由招标人的代表和有关技术、经济等方面的专家组成，成员人数为五人以上单数，其中技术、经济等方面的专家不得少于成员总数的三分之二。</a:t>
            </a:r>
            <a:endParaRPr kumimoji="0" lang="en-US" altLang="zh-CN" sz="2200" b="1" kern="1200" cap="none" spc="0" normalizeH="0" baseline="0" noProof="0" dirty="0">
              <a:solidFill>
                <a:srgbClr val="FFFF00"/>
              </a:solidFill>
              <a:latin typeface="黑体" panose="02010609060101010101" pitchFamily="49" charset="-122"/>
              <a:ea typeface="黑体" panose="02010609060101010101" pitchFamily="49" charset="-122"/>
              <a:cs typeface="+mn-cs"/>
              <a:sym typeface="+mn-ea"/>
            </a:endParaRPr>
          </a:p>
          <a:p>
            <a:pPr marR="0" indent="358775" algn="just" defTabSz="914400">
              <a:lnSpc>
                <a:spcPct val="120000"/>
              </a:lnSpc>
              <a:buClr>
                <a:srgbClr val="FFC000"/>
              </a:buClr>
              <a:buSzPct val="80000"/>
              <a:buFontTx/>
              <a:buNone/>
              <a:defRPr/>
            </a:pPr>
            <a:r>
              <a:rPr kumimoji="0" lang="zh-CN" altLang="zh-CN" sz="2200" b="1" kern="1200" cap="none" spc="0" normalizeH="0" baseline="0" noProof="0" dirty="0">
                <a:latin typeface="黑体" panose="02010609060101010101" pitchFamily="49" charset="-122"/>
                <a:ea typeface="黑体" panose="02010609060101010101" pitchFamily="49" charset="-122"/>
                <a:cs typeface="+mn-cs"/>
                <a:sym typeface="+mn-ea"/>
              </a:rPr>
              <a:t>前款专家应当从事相关领域工作满八年并具有高级职称或者具有同等专业水平，由招标人从国务院有关部门或者省、自治区、直辖市人民政府有关部门提供的专家名册或者招标代理机构的专家库内的相关专业的专家名单中确定；一般招标项目可以采取随机抽取方式，特殊招标项目可以由招标人直接确定。</a:t>
            </a:r>
            <a:endParaRPr kumimoji="0" lang="en-US" altLang="zh-CN" sz="2200" b="1" kern="1200" cap="none" spc="0" normalizeH="0" baseline="0" noProof="0" dirty="0">
              <a:latin typeface="黑体" panose="02010609060101010101" pitchFamily="49" charset="-122"/>
              <a:ea typeface="黑体" panose="02010609060101010101" pitchFamily="49" charset="-122"/>
              <a:cs typeface="+mn-cs"/>
              <a:sym typeface="+mn-ea"/>
            </a:endParaRPr>
          </a:p>
          <a:p>
            <a:pPr marR="0" indent="358775" algn="just" defTabSz="914400">
              <a:lnSpc>
                <a:spcPct val="120000"/>
              </a:lnSpc>
              <a:buClr>
                <a:srgbClr val="FFC000"/>
              </a:buClr>
              <a:buSzPct val="80000"/>
              <a:buFontTx/>
              <a:buNone/>
              <a:defRPr/>
            </a:pPr>
            <a:r>
              <a:rPr kumimoji="0" lang="zh-CN" altLang="zh-CN" sz="2200" b="1" kern="1200" cap="none" spc="0" normalizeH="0" baseline="0" noProof="0" dirty="0">
                <a:latin typeface="黑体" panose="02010609060101010101" pitchFamily="49" charset="-122"/>
                <a:ea typeface="黑体" panose="02010609060101010101" pitchFamily="49" charset="-122"/>
                <a:cs typeface="+mn-cs"/>
                <a:sym typeface="+mn-ea"/>
              </a:rPr>
              <a:t>与投标人有利害关系的人不得进入相关项目的评标委员会；已经进入的应当更换。</a:t>
            </a:r>
            <a:endParaRPr kumimoji="0" lang="en-US" altLang="zh-CN" sz="2200" b="1" kern="1200" cap="none" spc="0" normalizeH="0" baseline="0" noProof="0" dirty="0">
              <a:latin typeface="黑体" panose="02010609060101010101" pitchFamily="49" charset="-122"/>
              <a:ea typeface="黑体" panose="02010609060101010101" pitchFamily="49" charset="-122"/>
              <a:cs typeface="+mn-cs"/>
              <a:sym typeface="+mn-ea"/>
            </a:endParaRPr>
          </a:p>
          <a:p>
            <a:pPr marR="0" indent="358775" algn="just" defTabSz="914400">
              <a:lnSpc>
                <a:spcPct val="120000"/>
              </a:lnSpc>
              <a:buClr>
                <a:srgbClr val="FFC000"/>
              </a:buClr>
              <a:buSzPct val="80000"/>
              <a:buFontTx/>
              <a:buNone/>
              <a:defRPr/>
            </a:pPr>
            <a:r>
              <a:rPr kumimoji="0" lang="zh-CN" altLang="zh-CN" sz="22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评标委员会成员的名单在中标结果确定前应当保密。</a:t>
            </a:r>
            <a:endParaRPr kumimoji="0" lang="zh-CN" altLang="en-US" sz="2200" b="1" kern="0" cap="none" spc="0" normalizeH="0" baseline="0" noProof="0" dirty="0">
              <a:solidFill>
                <a:srgbClr val="FF0000"/>
              </a:solidFill>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2163"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92164"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92166" name="Rectangle 3"/>
          <p:cNvSpPr txBox="1">
            <a:spLocks noRot="1"/>
          </p:cNvSpPr>
          <p:nvPr/>
        </p:nvSpPr>
        <p:spPr>
          <a:xfrm>
            <a:off x="1343025" y="1412875"/>
            <a:ext cx="10082213" cy="4176713"/>
          </a:xfrm>
          <a:prstGeom prst="rect">
            <a:avLst/>
          </a:prstGeom>
          <a:noFill/>
          <a:ln w="9525">
            <a:noFill/>
          </a:ln>
        </p:spPr>
        <p:txBody>
          <a:bodyPr/>
          <a:p>
            <a:pPr indent="719455" algn="just" eaLnBrk="1" hangingPunct="1">
              <a:lnSpc>
                <a:spcPct val="150000"/>
              </a:lnSpc>
              <a:spcBef>
                <a:spcPts val="600"/>
              </a:spcBef>
              <a:buClr>
                <a:srgbClr val="FFC000"/>
              </a:buClr>
              <a:buSzPct val="80000"/>
              <a:buFont typeface="Arial" panose="020B0604020202020204" pitchFamily="34" charset="0"/>
              <a:buNone/>
            </a:pPr>
            <a:r>
              <a:rPr lang="zh-CN" altLang="zh-CN" sz="3600" b="1" dirty="0">
                <a:latin typeface="黑体" panose="02010609060101010101" pitchFamily="49" charset="-122"/>
                <a:ea typeface="黑体" panose="02010609060101010101" pitchFamily="49" charset="-122"/>
              </a:rPr>
              <a:t>投标文件采用双信封形式密封的，招标人不得组建两个评标委员会分别负责第一信封（商务文件和技术文件）和第二信封（报价文件）的评标工作。</a:t>
            </a:r>
            <a:endParaRPr lang="zh-CN" altLang="en-US" sz="36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4211"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94212"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7" name="Rectangle 3"/>
          <p:cNvSpPr txBox="1">
            <a:spLocks noRot="1" noChangeArrowheads="1"/>
          </p:cNvSpPr>
          <p:nvPr/>
        </p:nvSpPr>
        <p:spPr bwMode="auto">
          <a:xfrm>
            <a:off x="1381125" y="928688"/>
            <a:ext cx="10369550" cy="4606925"/>
          </a:xfrm>
          <a:prstGeom prst="rect">
            <a:avLst/>
          </a:prstGeom>
          <a:noFill/>
          <a:ln w="9525">
            <a:noFill/>
            <a:miter lim="800000"/>
          </a:ln>
        </p:spPr>
        <p:txBody>
          <a:bodyPr/>
          <a:lstStyle/>
          <a:p>
            <a:pPr marR="0" algn="ctr" defTabSz="914400" eaLnBrk="1" hangingPunct="1">
              <a:lnSpc>
                <a:spcPct val="130000"/>
              </a:lnSpc>
              <a:spcBef>
                <a:spcPts val="600"/>
              </a:spcBef>
              <a:buClr>
                <a:srgbClr val="FFC000"/>
              </a:buClr>
              <a:buSzPct val="80000"/>
              <a:buFontTx/>
              <a:buNone/>
              <a:defRPr/>
            </a:pPr>
            <a:r>
              <a:rPr kumimoji="0" lang="en-US" altLang="zh-CN"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rPr>
              <a:t>《</a:t>
            </a:r>
            <a:r>
              <a:rPr kumimoji="0" lang="zh-CN" altLang="en-US"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rPr>
              <a:t>公路工程建设项目招标投标管理办法</a:t>
            </a:r>
            <a:r>
              <a:rPr kumimoji="0" lang="en-US" altLang="zh-CN"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rPr>
              <a:t>》</a:t>
            </a:r>
            <a:endParaRPr kumimoji="0" lang="en-US" altLang="zh-CN" sz="3200" b="1" kern="1200" cap="none" spc="0" normalizeH="0" baseline="0" noProof="0" dirty="0">
              <a:solidFill>
                <a:srgbClr val="FFFFFF"/>
              </a:solidFill>
              <a:latin typeface="黑体" panose="02010609060101010101" pitchFamily="49" charset="-122"/>
              <a:ea typeface="黑体" panose="02010609060101010101" pitchFamily="49" charset="-122"/>
              <a:cs typeface="+mn-cs"/>
              <a:sym typeface="+mn-ea"/>
            </a:endParaRPr>
          </a:p>
          <a:p>
            <a:pPr marR="0" algn="ctr" defTabSz="914400" eaLnBrk="1" hangingPunct="1">
              <a:lnSpc>
                <a:spcPct val="130000"/>
              </a:lnSpc>
              <a:spcBef>
                <a:spcPts val="600"/>
              </a:spcBef>
              <a:buClr>
                <a:srgbClr val="FFC000"/>
              </a:buClr>
              <a:buSzPct val="80000"/>
              <a:buFontTx/>
              <a:buNone/>
              <a:defRPr/>
            </a:pPr>
            <a:r>
              <a:rPr kumimoji="0" lang="zh-CN" altLang="en-US"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交通运输部令</a:t>
            </a:r>
            <a:r>
              <a:rPr kumimoji="0" lang="en-US" altLang="zh-CN"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2015</a:t>
            </a:r>
            <a:r>
              <a:rPr kumimoji="0" lang="zh-CN" altLang="en-US"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年第</a:t>
            </a:r>
            <a:r>
              <a:rPr kumimoji="0" lang="en-US" altLang="zh-CN"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24</a:t>
            </a:r>
            <a:r>
              <a:rPr kumimoji="0" lang="zh-CN" altLang="en-US"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rPr>
              <a:t>号</a:t>
            </a:r>
            <a:endParaRPr kumimoji="0" lang="en-US" altLang="zh-CN" sz="2400" b="1" kern="1200" cap="none" spc="0" normalizeH="0" baseline="0" noProof="0" dirty="0">
              <a:solidFill>
                <a:srgbClr val="FF0000"/>
              </a:solidFill>
              <a:latin typeface="黑体" panose="02010609060101010101" pitchFamily="49" charset="-122"/>
              <a:ea typeface="黑体" panose="02010609060101010101" pitchFamily="49" charset="-122"/>
              <a:cs typeface="+mn-cs"/>
              <a:sym typeface="+mn-ea"/>
            </a:endParaRPr>
          </a:p>
          <a:p>
            <a:pPr marR="0" indent="358775" algn="just" defTabSz="914400">
              <a:lnSpc>
                <a:spcPct val="120000"/>
              </a:lnSpc>
              <a:buClr>
                <a:srgbClr val="FFC000"/>
              </a:buClr>
              <a:buSzPct val="80000"/>
              <a:buFontTx/>
              <a:buNone/>
              <a:defRPr/>
            </a:pPr>
            <a:r>
              <a:rPr kumimoji="0" lang="zh-CN" altLang="en-US" sz="2800" b="1" kern="1200" cap="none" spc="0" normalizeH="0" baseline="0" noProof="0" dirty="0">
                <a:latin typeface="黑体" panose="02010609060101010101" pitchFamily="49" charset="-122"/>
                <a:ea typeface="黑体" panose="02010609060101010101" pitchFamily="49" charset="-122"/>
                <a:cs typeface="+mn-cs"/>
                <a:sym typeface="+mn-ea"/>
              </a:rPr>
              <a:t>  第三十八条 招标人应当按照国家有关规定组建评标委员会负责评标工作。</a:t>
            </a:r>
            <a:endParaRPr kumimoji="0" lang="zh-CN" altLang="en-US" sz="2800" b="1" kern="1200" cap="none" spc="0" normalizeH="0" baseline="0" noProof="0" dirty="0">
              <a:latin typeface="黑体" panose="02010609060101010101" pitchFamily="49" charset="-122"/>
              <a:ea typeface="黑体" panose="02010609060101010101" pitchFamily="49" charset="-122"/>
              <a:cs typeface="+mn-cs"/>
              <a:sym typeface="+mn-ea"/>
            </a:endParaRPr>
          </a:p>
          <a:p>
            <a:pPr marR="0" indent="358775" algn="just" defTabSz="914400">
              <a:lnSpc>
                <a:spcPct val="120000"/>
              </a:lnSpc>
              <a:buClr>
                <a:srgbClr val="FFC000"/>
              </a:buClr>
              <a:buSzPct val="80000"/>
              <a:buFontTx/>
              <a:buNone/>
              <a:defRPr/>
            </a:pPr>
            <a:r>
              <a:rPr kumimoji="0" lang="zh-CN" altLang="en-US" sz="2800" b="1" kern="1200" cap="none" spc="0" normalizeH="0" baseline="0" noProof="0" dirty="0">
                <a:latin typeface="黑体" panose="02010609060101010101" pitchFamily="49" charset="-122"/>
                <a:ea typeface="黑体" panose="02010609060101010101" pitchFamily="49" charset="-122"/>
                <a:cs typeface="+mn-cs"/>
                <a:sym typeface="+mn-ea"/>
              </a:rPr>
              <a:t>  国家审批或者核准的高速公路、一级公路、独立桥梁和独立隧道项目，评标委员会专家应当由招标人从</a:t>
            </a:r>
            <a:r>
              <a:rPr kumimoji="0" lang="zh-CN" altLang="en-US" sz="2800" b="1" kern="1200" cap="none" spc="0" normalizeH="0" baseline="0" noProof="0" dirty="0">
                <a:solidFill>
                  <a:srgbClr val="FFFF00"/>
                </a:solidFill>
                <a:latin typeface="黑体" panose="02010609060101010101" pitchFamily="49" charset="-122"/>
                <a:ea typeface="黑体" panose="02010609060101010101" pitchFamily="49" charset="-122"/>
                <a:cs typeface="+mn-cs"/>
                <a:sym typeface="+mn-ea"/>
              </a:rPr>
              <a:t>国家重点公路工程建设项目评标专家库相关专业中</a:t>
            </a:r>
            <a:r>
              <a:rPr kumimoji="0" lang="zh-CN" altLang="en-US" sz="2800" b="1" kern="1200" cap="none" spc="0" normalizeH="0" baseline="0" noProof="0" dirty="0">
                <a:latin typeface="黑体" panose="02010609060101010101" pitchFamily="49" charset="-122"/>
                <a:ea typeface="黑体" panose="02010609060101010101" pitchFamily="49" charset="-122"/>
                <a:cs typeface="+mn-cs"/>
                <a:sym typeface="+mn-ea"/>
              </a:rPr>
              <a:t>随机抽取；其他公路工程建设项目的评标委员会专家可以从省级公路工程建设项目评标专家库相关专业中随机抽取，也可以从国家重点公路工程建设项目评标专家库相关专业中随机抽取。</a:t>
            </a:r>
            <a:endParaRPr kumimoji="0" lang="zh-CN" altLang="en-US" sz="2600" b="1" kern="0" cap="none" spc="0" normalizeH="0" baseline="0" noProof="0" dirty="0">
              <a:solidFill>
                <a:srgbClr val="FFFFFF"/>
              </a:solidFill>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6259"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96260"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96262" name="Rectangle 3"/>
          <p:cNvSpPr txBox="1">
            <a:spLocks noRot="1"/>
          </p:cNvSpPr>
          <p:nvPr/>
        </p:nvSpPr>
        <p:spPr>
          <a:xfrm>
            <a:off x="4583113" y="187325"/>
            <a:ext cx="8440737" cy="1214438"/>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200" b="1" dirty="0">
                <a:solidFill>
                  <a:srgbClr val="FFFFFF"/>
                </a:solidFill>
                <a:latin typeface="黑体" panose="02010609060101010101" pitchFamily="49" charset="-122"/>
                <a:ea typeface="黑体" panose="02010609060101010101" pitchFamily="49" charset="-122"/>
              </a:rPr>
              <a:t>《</a:t>
            </a:r>
            <a:r>
              <a:rPr lang="zh-CN" altLang="zh-CN" sz="3200" b="1" dirty="0">
                <a:latin typeface="黑体" panose="02010609060101010101" pitchFamily="49" charset="-122"/>
                <a:ea typeface="黑体" panose="02010609060101010101" pitchFamily="49" charset="-122"/>
              </a:rPr>
              <a:t>公路建设项目评标专家库管理办法</a:t>
            </a:r>
            <a:r>
              <a:rPr lang="en-US" altLang="zh-CN" sz="3200" b="1" dirty="0">
                <a:solidFill>
                  <a:srgbClr val="FFFFFF"/>
                </a:solidFill>
                <a:latin typeface="黑体" panose="02010609060101010101" pitchFamily="49" charset="-122"/>
                <a:ea typeface="黑体" panose="02010609060101010101" pitchFamily="49" charset="-122"/>
              </a:rPr>
              <a:t>》</a:t>
            </a:r>
            <a:endParaRPr lang="en-US" altLang="zh-CN" sz="32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zh-CN" sz="2400" b="1" dirty="0">
                <a:solidFill>
                  <a:srgbClr val="FF0000"/>
                </a:solidFill>
                <a:latin typeface="黑体" panose="02010609060101010101" pitchFamily="49" charset="-122"/>
                <a:ea typeface="黑体" panose="02010609060101010101" pitchFamily="49" charset="-122"/>
              </a:rPr>
              <a:t>交公路发</a:t>
            </a:r>
            <a:r>
              <a:rPr lang="en-US" altLang="zh-CN" sz="2400" b="1" dirty="0">
                <a:solidFill>
                  <a:srgbClr val="FF0000"/>
                </a:solidFill>
                <a:latin typeface="黑体" panose="02010609060101010101" pitchFamily="49" charset="-122"/>
                <a:ea typeface="黑体" panose="02010609060101010101" pitchFamily="49" charset="-122"/>
              </a:rPr>
              <a:t>[2011]797</a:t>
            </a:r>
            <a:r>
              <a:rPr lang="zh-CN" altLang="zh-CN" sz="2400" b="1" dirty="0">
                <a:solidFill>
                  <a:srgbClr val="FF0000"/>
                </a:solidFill>
                <a:latin typeface="黑体" panose="02010609060101010101" pitchFamily="49" charset="-122"/>
                <a:ea typeface="黑体" panose="02010609060101010101" pitchFamily="49" charset="-122"/>
              </a:rPr>
              <a:t>号</a:t>
            </a:r>
            <a:endParaRPr lang="en-US" altLang="zh-CN" sz="2400" b="1" dirty="0">
              <a:solidFill>
                <a:srgbClr val="FF0000"/>
              </a:solidFill>
              <a:latin typeface="黑体" panose="02010609060101010101" pitchFamily="49" charset="-122"/>
              <a:ea typeface="黑体" panose="02010609060101010101" pitchFamily="49" charset="-122"/>
            </a:endParaRPr>
          </a:p>
        </p:txBody>
      </p:sp>
      <p:graphicFrame>
        <p:nvGraphicFramePr>
          <p:cNvPr id="10" name="表格 9"/>
          <p:cNvGraphicFramePr>
            <a:graphicFrameLocks noGrp="1"/>
          </p:cNvGraphicFramePr>
          <p:nvPr/>
        </p:nvGraphicFramePr>
        <p:xfrm>
          <a:off x="1919536" y="1352282"/>
          <a:ext cx="9361170" cy="5210175"/>
        </p:xfrm>
        <a:graphic>
          <a:graphicData uri="http://schemas.openxmlformats.org/drawingml/2006/table">
            <a:tbl>
              <a:tblPr>
                <a:tableStyleId>{284E427A-3D55-4303-BF80-6455036E1DE7}</a:tableStyleId>
              </a:tblPr>
              <a:tblGrid>
                <a:gridCol w="1030574"/>
                <a:gridCol w="2711529"/>
                <a:gridCol w="1871050"/>
                <a:gridCol w="1873943"/>
                <a:gridCol w="1873943"/>
              </a:tblGrid>
              <a:tr h="291982">
                <a:tc>
                  <a:txBody>
                    <a:bodyPr/>
                    <a:lstStyle/>
                    <a:p>
                      <a:pPr algn="ctr">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类别</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ctr">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设计类（</a:t>
                      </a:r>
                      <a:r>
                        <a:rPr lang="en-US" sz="1600" b="1" kern="0" dirty="0">
                          <a:solidFill>
                            <a:schemeClr val="bg1">
                              <a:lumMod val="50000"/>
                            </a:schemeClr>
                          </a:solidFill>
                          <a:latin typeface="黑体" panose="02010609060101010101" pitchFamily="49" charset="-122"/>
                          <a:ea typeface="黑体" panose="02010609060101010101" pitchFamily="49" charset="-122"/>
                        </a:rPr>
                        <a:t>A04</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ctr">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监理类（</a:t>
                      </a:r>
                      <a:r>
                        <a:rPr lang="en-US" sz="1600" b="1" kern="0">
                          <a:solidFill>
                            <a:schemeClr val="bg1">
                              <a:lumMod val="50000"/>
                            </a:schemeClr>
                          </a:solidFill>
                          <a:latin typeface="黑体" panose="02010609060101010101" pitchFamily="49" charset="-122"/>
                          <a:ea typeface="黑体" panose="02010609060101010101" pitchFamily="49" charset="-122"/>
                        </a:rPr>
                        <a:t>A05</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ctr">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施工类（</a:t>
                      </a:r>
                      <a:r>
                        <a:rPr lang="en-US" sz="1600" b="1" kern="0">
                          <a:solidFill>
                            <a:schemeClr val="bg1">
                              <a:lumMod val="50000"/>
                            </a:schemeClr>
                          </a:solidFill>
                          <a:latin typeface="黑体" panose="02010609060101010101" pitchFamily="49" charset="-122"/>
                          <a:ea typeface="黑体" panose="02010609060101010101" pitchFamily="49" charset="-122"/>
                        </a:rPr>
                        <a:t>A08</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ctr">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货物类（</a:t>
                      </a:r>
                      <a:r>
                        <a:rPr lang="en-US" sz="1600" b="1" kern="0" dirty="0">
                          <a:solidFill>
                            <a:schemeClr val="bg1">
                              <a:lumMod val="50000"/>
                            </a:schemeClr>
                          </a:solidFill>
                          <a:latin typeface="黑体" panose="02010609060101010101" pitchFamily="49" charset="-122"/>
                          <a:ea typeface="黑体" panose="02010609060101010101" pitchFamily="49" charset="-122"/>
                        </a:rPr>
                        <a:t>B</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r>
              <a:tr h="638035">
                <a:tc rowSpan="8">
                  <a:txBody>
                    <a:bodyPr/>
                    <a:lstStyle/>
                    <a:p>
                      <a:pPr algn="ctr">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专业</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路线（</a:t>
                      </a:r>
                      <a:r>
                        <a:rPr lang="en-US" sz="1600" b="1" kern="0" dirty="0">
                          <a:solidFill>
                            <a:schemeClr val="bg1">
                              <a:lumMod val="50000"/>
                            </a:schemeClr>
                          </a:solidFill>
                          <a:latin typeface="黑体" panose="02010609060101010101" pitchFamily="49" charset="-122"/>
                          <a:ea typeface="黑体" panose="02010609060101010101" pitchFamily="49" charset="-122"/>
                        </a:rPr>
                        <a:t>A040301</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路基路面（</a:t>
                      </a:r>
                      <a:r>
                        <a:rPr lang="en-US" sz="1600" b="1" kern="0" dirty="0">
                          <a:solidFill>
                            <a:schemeClr val="bg1">
                              <a:lumMod val="50000"/>
                            </a:schemeClr>
                          </a:solidFill>
                          <a:latin typeface="黑体" panose="02010609060101010101" pitchFamily="49" charset="-122"/>
                          <a:ea typeface="黑体" panose="02010609060101010101" pitchFamily="49" charset="-122"/>
                        </a:rPr>
                        <a:t>A050301</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路基路面（</a:t>
                      </a:r>
                      <a:r>
                        <a:rPr lang="en-US" sz="1600" b="1" kern="0" dirty="0">
                          <a:solidFill>
                            <a:schemeClr val="bg1">
                              <a:lumMod val="50000"/>
                            </a:schemeClr>
                          </a:solidFill>
                          <a:latin typeface="黑体" panose="02010609060101010101" pitchFamily="49" charset="-122"/>
                          <a:ea typeface="黑体" panose="02010609060101010101" pitchFamily="49" charset="-122"/>
                        </a:rPr>
                        <a:t>A080301</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机械设备（</a:t>
                      </a:r>
                      <a:r>
                        <a:rPr lang="en-US" sz="1600" b="1" kern="0">
                          <a:solidFill>
                            <a:schemeClr val="bg1">
                              <a:lumMod val="50000"/>
                            </a:schemeClr>
                          </a:solidFill>
                          <a:latin typeface="黑体" panose="02010609060101010101" pitchFamily="49" charset="-122"/>
                          <a:ea typeface="黑体" panose="02010609060101010101" pitchFamily="49" charset="-122"/>
                        </a:rPr>
                        <a:t>B01</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r>
              <a:tr h="395649">
                <a:tc vMerge="1">
                  <a:tcP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路基路面（</a:t>
                      </a:r>
                      <a:r>
                        <a:rPr lang="en-US" sz="1600" b="1" kern="0" dirty="0">
                          <a:solidFill>
                            <a:schemeClr val="bg1">
                              <a:lumMod val="50000"/>
                            </a:schemeClr>
                          </a:solidFill>
                          <a:latin typeface="黑体" panose="02010609060101010101" pitchFamily="49" charset="-122"/>
                          <a:ea typeface="黑体" panose="02010609060101010101" pitchFamily="49" charset="-122"/>
                        </a:rPr>
                        <a:t>A040302</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桥梁（</a:t>
                      </a:r>
                      <a:r>
                        <a:rPr lang="en-US" sz="1600" b="1" kern="0" dirty="0">
                          <a:solidFill>
                            <a:schemeClr val="bg1">
                              <a:lumMod val="50000"/>
                            </a:schemeClr>
                          </a:solidFill>
                          <a:latin typeface="黑体" panose="02010609060101010101" pitchFamily="49" charset="-122"/>
                          <a:ea typeface="黑体" panose="02010609060101010101" pitchFamily="49" charset="-122"/>
                        </a:rPr>
                        <a:t>A050302</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桥梁（</a:t>
                      </a:r>
                      <a:r>
                        <a:rPr lang="en-US" sz="1600" b="1" kern="0" dirty="0">
                          <a:solidFill>
                            <a:schemeClr val="bg1">
                              <a:lumMod val="50000"/>
                            </a:schemeClr>
                          </a:solidFill>
                          <a:latin typeface="黑体" panose="02010609060101010101" pitchFamily="49" charset="-122"/>
                          <a:ea typeface="黑体" panose="02010609060101010101" pitchFamily="49" charset="-122"/>
                        </a:rPr>
                        <a:t>A080302</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建筑材料（</a:t>
                      </a:r>
                      <a:r>
                        <a:rPr lang="en-US" sz="1600" b="1" kern="0">
                          <a:solidFill>
                            <a:schemeClr val="bg1">
                              <a:lumMod val="50000"/>
                            </a:schemeClr>
                          </a:solidFill>
                          <a:latin typeface="黑体" panose="02010609060101010101" pitchFamily="49" charset="-122"/>
                          <a:ea typeface="黑体" panose="02010609060101010101" pitchFamily="49" charset="-122"/>
                        </a:rPr>
                        <a:t>B07</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r>
              <a:tr h="395649">
                <a:tc vMerge="1">
                  <a:tcPr/>
                </a:tc>
                <a:tc>
                  <a:txBody>
                    <a:bodyPr/>
                    <a:lstStyle/>
                    <a:p>
                      <a:pPr algn="l">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桥梁（</a:t>
                      </a:r>
                      <a:r>
                        <a:rPr lang="en-US" sz="1600" b="1" kern="0">
                          <a:solidFill>
                            <a:schemeClr val="bg1">
                              <a:lumMod val="50000"/>
                            </a:schemeClr>
                          </a:solidFill>
                          <a:latin typeface="黑体" panose="02010609060101010101" pitchFamily="49" charset="-122"/>
                          <a:ea typeface="黑体" panose="02010609060101010101" pitchFamily="49" charset="-122"/>
                        </a:rPr>
                        <a:t>A040303</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隧道（</a:t>
                      </a:r>
                      <a:r>
                        <a:rPr lang="en-US" sz="1600" b="1" kern="0" dirty="0">
                          <a:solidFill>
                            <a:schemeClr val="bg1">
                              <a:lumMod val="50000"/>
                            </a:schemeClr>
                          </a:solidFill>
                          <a:latin typeface="黑体" panose="02010609060101010101" pitchFamily="49" charset="-122"/>
                          <a:ea typeface="黑体" panose="02010609060101010101" pitchFamily="49" charset="-122"/>
                        </a:rPr>
                        <a:t>A050303</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隧道（</a:t>
                      </a:r>
                      <a:r>
                        <a:rPr lang="en-US" sz="1600" b="1" kern="0" dirty="0">
                          <a:solidFill>
                            <a:schemeClr val="bg1">
                              <a:lumMod val="50000"/>
                            </a:schemeClr>
                          </a:solidFill>
                          <a:latin typeface="黑体" panose="02010609060101010101" pitchFamily="49" charset="-122"/>
                          <a:ea typeface="黑体" panose="02010609060101010101" pitchFamily="49" charset="-122"/>
                        </a:rPr>
                        <a:t>A080303</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商务合同（</a:t>
                      </a:r>
                      <a:r>
                        <a:rPr lang="en-US" sz="1600" b="1" kern="0">
                          <a:solidFill>
                            <a:schemeClr val="bg1">
                              <a:lumMod val="50000"/>
                            </a:schemeClr>
                          </a:solidFill>
                          <a:latin typeface="黑体" panose="02010609060101010101" pitchFamily="49" charset="-122"/>
                          <a:ea typeface="黑体" panose="02010609060101010101" pitchFamily="49" charset="-122"/>
                        </a:rPr>
                        <a:t>B10</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r>
              <a:tr h="638035">
                <a:tc vMerge="1">
                  <a:tcPr/>
                </a:tc>
                <a:tc>
                  <a:txBody>
                    <a:bodyPr/>
                    <a:lstStyle/>
                    <a:p>
                      <a:pPr algn="l">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隧道（</a:t>
                      </a:r>
                      <a:r>
                        <a:rPr lang="en-US" sz="1600" b="1" kern="0">
                          <a:solidFill>
                            <a:schemeClr val="bg1">
                              <a:lumMod val="50000"/>
                            </a:schemeClr>
                          </a:solidFill>
                          <a:latin typeface="黑体" panose="02010609060101010101" pitchFamily="49" charset="-122"/>
                          <a:ea typeface="黑体" panose="02010609060101010101" pitchFamily="49" charset="-122"/>
                        </a:rPr>
                        <a:t>A040304</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公路机电工程（</a:t>
                      </a:r>
                      <a:r>
                        <a:rPr lang="en-US" sz="1600" b="1" kern="0" dirty="0">
                          <a:solidFill>
                            <a:schemeClr val="bg1">
                              <a:lumMod val="50000"/>
                            </a:schemeClr>
                          </a:solidFill>
                          <a:latin typeface="黑体" panose="02010609060101010101" pitchFamily="49" charset="-122"/>
                          <a:ea typeface="黑体" panose="02010609060101010101" pitchFamily="49" charset="-122"/>
                        </a:rPr>
                        <a:t>A050304</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公路机电工程（</a:t>
                      </a:r>
                      <a:r>
                        <a:rPr lang="en-US" sz="1600" b="1" kern="0" dirty="0">
                          <a:solidFill>
                            <a:schemeClr val="bg1">
                              <a:lumMod val="50000"/>
                            </a:schemeClr>
                          </a:solidFill>
                          <a:latin typeface="黑体" panose="02010609060101010101" pitchFamily="49" charset="-122"/>
                          <a:ea typeface="黑体" panose="02010609060101010101" pitchFamily="49" charset="-122"/>
                        </a:rPr>
                        <a:t>A080304</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endParaRPr lang="en-US" sz="1600" b="1" kern="0" dirty="0">
                        <a:solidFill>
                          <a:schemeClr val="bg1">
                            <a:lumMod val="50000"/>
                          </a:schemeClr>
                        </a:solidFill>
                        <a:latin typeface="黑体" panose="02010609060101010101" pitchFamily="49" charset="-122"/>
                        <a:ea typeface="黑体" panose="02010609060101010101" pitchFamily="49" charset="-122"/>
                        <a:cs typeface="宋体" panose="02010600030101010101" pitchFamily="2" charset="-122"/>
                      </a:endParaRPr>
                    </a:p>
                  </a:txBody>
                  <a:tcPr marL="67733" marR="67733" marT="0" marB="0" anchor="ctr"/>
                </a:tc>
              </a:tr>
              <a:tr h="638035">
                <a:tc vMerge="1">
                  <a:tcPr/>
                </a:tc>
                <a:tc>
                  <a:txBody>
                    <a:bodyPr/>
                    <a:lstStyle/>
                    <a:p>
                      <a:pPr algn="l">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交通工程（</a:t>
                      </a:r>
                      <a:r>
                        <a:rPr lang="en-US" sz="1600" b="1" kern="0">
                          <a:solidFill>
                            <a:schemeClr val="bg1">
                              <a:lumMod val="50000"/>
                            </a:schemeClr>
                          </a:solidFill>
                          <a:latin typeface="黑体" panose="02010609060101010101" pitchFamily="49" charset="-122"/>
                          <a:ea typeface="黑体" panose="02010609060101010101" pitchFamily="49" charset="-122"/>
                        </a:rPr>
                        <a:t>A040305</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公路安全设施（</a:t>
                      </a:r>
                      <a:r>
                        <a:rPr lang="en-US" sz="1600" b="1" kern="0">
                          <a:solidFill>
                            <a:schemeClr val="bg1">
                              <a:lumMod val="50000"/>
                            </a:schemeClr>
                          </a:solidFill>
                          <a:latin typeface="黑体" panose="02010609060101010101" pitchFamily="49" charset="-122"/>
                          <a:ea typeface="黑体" panose="02010609060101010101" pitchFamily="49" charset="-122"/>
                        </a:rPr>
                        <a:t>A050305</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公路安全设施（</a:t>
                      </a:r>
                      <a:r>
                        <a:rPr lang="en-US" sz="1600" b="1" kern="0" dirty="0">
                          <a:solidFill>
                            <a:schemeClr val="bg1">
                              <a:lumMod val="50000"/>
                            </a:schemeClr>
                          </a:solidFill>
                          <a:latin typeface="黑体" panose="02010609060101010101" pitchFamily="49" charset="-122"/>
                          <a:ea typeface="黑体" panose="02010609060101010101" pitchFamily="49" charset="-122"/>
                        </a:rPr>
                        <a:t>A080305</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endParaRPr lang="en-US" sz="1600" b="1" kern="0" dirty="0">
                        <a:solidFill>
                          <a:schemeClr val="bg1">
                            <a:lumMod val="50000"/>
                          </a:schemeClr>
                        </a:solidFill>
                        <a:latin typeface="黑体" panose="02010609060101010101" pitchFamily="49" charset="-122"/>
                        <a:ea typeface="黑体" panose="02010609060101010101" pitchFamily="49" charset="-122"/>
                        <a:cs typeface="宋体" panose="02010600030101010101" pitchFamily="2" charset="-122"/>
                      </a:endParaRPr>
                    </a:p>
                  </a:txBody>
                  <a:tcPr marL="67733" marR="67733" marT="0" marB="0" anchor="ctr"/>
                </a:tc>
              </a:tr>
              <a:tr h="638035">
                <a:tc vMerge="1">
                  <a:tcP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概预算（</a:t>
                      </a:r>
                      <a:r>
                        <a:rPr lang="en-US" sz="1600" b="1" kern="0" dirty="0">
                          <a:solidFill>
                            <a:schemeClr val="bg1">
                              <a:lumMod val="50000"/>
                            </a:schemeClr>
                          </a:solidFill>
                          <a:latin typeface="黑体" panose="02010609060101010101" pitchFamily="49" charset="-122"/>
                          <a:ea typeface="黑体" panose="02010609060101010101" pitchFamily="49" charset="-122"/>
                        </a:rPr>
                        <a:t>A040306</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商务合同（</a:t>
                      </a:r>
                      <a:r>
                        <a:rPr lang="en-US" sz="1600" b="1" kern="0" dirty="0">
                          <a:solidFill>
                            <a:schemeClr val="bg1">
                              <a:lumMod val="50000"/>
                            </a:schemeClr>
                          </a:solidFill>
                          <a:latin typeface="黑体" panose="02010609060101010101" pitchFamily="49" charset="-122"/>
                          <a:ea typeface="黑体" panose="02010609060101010101" pitchFamily="49" charset="-122"/>
                        </a:rPr>
                        <a:t>A050306</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商务合同（</a:t>
                      </a:r>
                      <a:r>
                        <a:rPr lang="en-US" sz="1600" b="1" kern="0" dirty="0">
                          <a:solidFill>
                            <a:schemeClr val="bg1">
                              <a:lumMod val="50000"/>
                            </a:schemeClr>
                          </a:solidFill>
                          <a:latin typeface="黑体" panose="02010609060101010101" pitchFamily="49" charset="-122"/>
                          <a:ea typeface="黑体" panose="02010609060101010101" pitchFamily="49" charset="-122"/>
                        </a:rPr>
                        <a:t>A080306</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endParaRPr lang="en-US" sz="1600" b="1" kern="0" dirty="0">
                        <a:solidFill>
                          <a:schemeClr val="bg1">
                            <a:lumMod val="50000"/>
                          </a:schemeClr>
                        </a:solidFill>
                        <a:latin typeface="黑体" panose="02010609060101010101" pitchFamily="49" charset="-122"/>
                        <a:ea typeface="黑体" panose="02010609060101010101" pitchFamily="49" charset="-122"/>
                        <a:cs typeface="宋体" panose="02010600030101010101" pitchFamily="2" charset="-122"/>
                      </a:endParaRPr>
                    </a:p>
                  </a:txBody>
                  <a:tcPr marL="67733" marR="67733" marT="0" marB="0" anchor="ctr"/>
                </a:tc>
              </a:tr>
              <a:tr h="395649">
                <a:tc vMerge="1">
                  <a:tcPr/>
                </a:tc>
                <a:tc>
                  <a:txBody>
                    <a:bodyPr/>
                    <a:lstStyle/>
                    <a:p>
                      <a:pPr algn="l">
                        <a:lnSpc>
                          <a:spcPct val="150000"/>
                        </a:lnSpc>
                        <a:spcAft>
                          <a:spcPts val="0"/>
                        </a:spcAft>
                      </a:pPr>
                      <a:r>
                        <a:rPr lang="zh-CN" sz="1600" b="1" kern="0">
                          <a:solidFill>
                            <a:schemeClr val="bg1">
                              <a:lumMod val="50000"/>
                            </a:schemeClr>
                          </a:solidFill>
                          <a:latin typeface="黑体" panose="02010609060101010101" pitchFamily="49" charset="-122"/>
                          <a:ea typeface="黑体" panose="02010609060101010101" pitchFamily="49" charset="-122"/>
                        </a:rPr>
                        <a:t>勘察（</a:t>
                      </a:r>
                      <a:r>
                        <a:rPr lang="en-US" sz="1600" b="1" kern="0">
                          <a:solidFill>
                            <a:schemeClr val="bg1">
                              <a:lumMod val="50000"/>
                            </a:schemeClr>
                          </a:solidFill>
                          <a:latin typeface="黑体" panose="02010609060101010101" pitchFamily="49" charset="-122"/>
                          <a:ea typeface="黑体" panose="02010609060101010101" pitchFamily="49" charset="-122"/>
                        </a:rPr>
                        <a:t>A040307</a:t>
                      </a:r>
                      <a:r>
                        <a:rPr lang="zh-CN" sz="1600" b="1" kern="0">
                          <a:solidFill>
                            <a:schemeClr val="bg1">
                              <a:lumMod val="50000"/>
                            </a:schemeClr>
                          </a:solidFill>
                          <a:latin typeface="黑体" panose="02010609060101010101" pitchFamily="49" charset="-122"/>
                          <a:ea typeface="黑体" panose="02010609060101010101" pitchFamily="49" charset="-122"/>
                        </a:rPr>
                        <a:t>）</a:t>
                      </a:r>
                      <a:endParaRPr lang="zh-CN" sz="1600" b="1" kern="10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endParaRPr lang="en-US" sz="1600" b="1" kern="0">
                        <a:solidFill>
                          <a:schemeClr val="bg1">
                            <a:lumMod val="50000"/>
                          </a:schemeClr>
                        </a:solidFill>
                        <a:latin typeface="黑体" panose="02010609060101010101" pitchFamily="49" charset="-122"/>
                        <a:ea typeface="黑体" panose="02010609060101010101" pitchFamily="49" charset="-122"/>
                        <a:cs typeface="宋体" panose="02010600030101010101" pitchFamily="2" charset="-122"/>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房建（</a:t>
                      </a:r>
                      <a:r>
                        <a:rPr lang="en-US" sz="1600" b="1" kern="0" dirty="0">
                          <a:solidFill>
                            <a:schemeClr val="bg1">
                              <a:lumMod val="50000"/>
                            </a:schemeClr>
                          </a:solidFill>
                          <a:latin typeface="黑体" panose="02010609060101010101" pitchFamily="49" charset="-122"/>
                          <a:ea typeface="黑体" panose="02010609060101010101" pitchFamily="49" charset="-122"/>
                        </a:rPr>
                        <a:t>A080307</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endParaRPr lang="en-US" sz="1600" b="1" kern="0" dirty="0">
                        <a:solidFill>
                          <a:schemeClr val="bg1">
                            <a:lumMod val="50000"/>
                          </a:schemeClr>
                        </a:solidFill>
                        <a:latin typeface="黑体" panose="02010609060101010101" pitchFamily="49" charset="-122"/>
                        <a:ea typeface="黑体" panose="02010609060101010101" pitchFamily="49" charset="-122"/>
                        <a:cs typeface="宋体" panose="02010600030101010101" pitchFamily="2" charset="-122"/>
                      </a:endParaRPr>
                    </a:p>
                  </a:txBody>
                  <a:tcPr marL="67733" marR="67733" marT="0" marB="0" anchor="ctr"/>
                </a:tc>
              </a:tr>
              <a:tr h="638035">
                <a:tc vMerge="1">
                  <a:tcP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商务合同（</a:t>
                      </a:r>
                      <a:r>
                        <a:rPr lang="en-US" sz="1600" b="1" kern="0" dirty="0">
                          <a:solidFill>
                            <a:schemeClr val="bg1">
                              <a:lumMod val="50000"/>
                            </a:schemeClr>
                          </a:solidFill>
                          <a:latin typeface="黑体" panose="02010609060101010101" pitchFamily="49" charset="-122"/>
                          <a:ea typeface="黑体" panose="02010609060101010101" pitchFamily="49" charset="-122"/>
                        </a:rPr>
                        <a:t>A040308</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endParaRPr lang="en-US" sz="1600" b="1" kern="0">
                        <a:solidFill>
                          <a:schemeClr val="bg1">
                            <a:lumMod val="50000"/>
                          </a:schemeClr>
                        </a:solidFill>
                        <a:latin typeface="黑体" panose="02010609060101010101" pitchFamily="49" charset="-122"/>
                        <a:ea typeface="黑体" panose="02010609060101010101" pitchFamily="49" charset="-122"/>
                        <a:cs typeface="宋体" panose="02010600030101010101" pitchFamily="2" charset="-122"/>
                      </a:endParaRPr>
                    </a:p>
                  </a:txBody>
                  <a:tcPr marL="67733" marR="67733" marT="0" marB="0" anchor="ctr"/>
                </a:tc>
                <a:tc>
                  <a:txBody>
                    <a:bodyPr/>
                    <a:lstStyle/>
                    <a:p>
                      <a:pPr algn="l">
                        <a:lnSpc>
                          <a:spcPct val="150000"/>
                        </a:lnSpc>
                        <a:spcAft>
                          <a:spcPts val="0"/>
                        </a:spcAft>
                      </a:pPr>
                      <a:r>
                        <a:rPr lang="zh-CN" sz="1600" b="1" kern="0" dirty="0">
                          <a:solidFill>
                            <a:schemeClr val="bg1">
                              <a:lumMod val="50000"/>
                            </a:schemeClr>
                          </a:solidFill>
                          <a:latin typeface="黑体" panose="02010609060101010101" pitchFamily="49" charset="-122"/>
                          <a:ea typeface="黑体" panose="02010609060101010101" pitchFamily="49" charset="-122"/>
                        </a:rPr>
                        <a:t>环保（含绿化等）（</a:t>
                      </a:r>
                      <a:r>
                        <a:rPr lang="en-US" sz="1600" b="1" kern="0" dirty="0">
                          <a:solidFill>
                            <a:schemeClr val="bg1">
                              <a:lumMod val="50000"/>
                            </a:schemeClr>
                          </a:solidFill>
                          <a:latin typeface="黑体" panose="02010609060101010101" pitchFamily="49" charset="-122"/>
                          <a:ea typeface="黑体" panose="02010609060101010101" pitchFamily="49" charset="-122"/>
                        </a:rPr>
                        <a:t>A080308</a:t>
                      </a:r>
                      <a:r>
                        <a:rPr lang="zh-CN" sz="1600" b="1" kern="0" dirty="0">
                          <a:solidFill>
                            <a:schemeClr val="bg1">
                              <a:lumMod val="50000"/>
                            </a:schemeClr>
                          </a:solidFill>
                          <a:latin typeface="黑体" panose="02010609060101010101" pitchFamily="49" charset="-122"/>
                          <a:ea typeface="黑体" panose="02010609060101010101" pitchFamily="49" charset="-122"/>
                        </a:rPr>
                        <a:t>）</a:t>
                      </a:r>
                      <a:endParaRPr lang="zh-CN" sz="1600" b="1" kern="100" dirty="0">
                        <a:solidFill>
                          <a:schemeClr val="bg1">
                            <a:lumMod val="50000"/>
                          </a:schemeClr>
                        </a:solidFill>
                        <a:latin typeface="黑体" panose="02010609060101010101" pitchFamily="49" charset="-122"/>
                        <a:ea typeface="黑体" panose="02010609060101010101" pitchFamily="49" charset="-122"/>
                        <a:cs typeface="Times New Roman" panose="02020603050405020304"/>
                      </a:endParaRPr>
                    </a:p>
                  </a:txBody>
                  <a:tcPr marL="67733" marR="67733" marT="0" marB="0" anchor="ctr"/>
                </a:tc>
                <a:tc>
                  <a:txBody>
                    <a:bodyPr/>
                    <a:lstStyle/>
                    <a:p>
                      <a:pPr algn="l">
                        <a:lnSpc>
                          <a:spcPct val="150000"/>
                        </a:lnSpc>
                        <a:spcAft>
                          <a:spcPts val="0"/>
                        </a:spcAft>
                      </a:pPr>
                      <a:endParaRPr lang="en-US" sz="1600" b="1" kern="0" dirty="0">
                        <a:solidFill>
                          <a:schemeClr val="bg1">
                            <a:lumMod val="50000"/>
                          </a:schemeClr>
                        </a:solidFill>
                        <a:latin typeface="黑体" panose="02010609060101010101" pitchFamily="49" charset="-122"/>
                        <a:ea typeface="黑体" panose="02010609060101010101" pitchFamily="49" charset="-122"/>
                        <a:cs typeface="宋体" panose="02010600030101010101" pitchFamily="2" charset="-122"/>
                      </a:endParaRPr>
                    </a:p>
                  </a:txBody>
                  <a:tcPr marL="67733" marR="67733" marT="0" marB="0" anchor="ctr"/>
                </a:tc>
              </a:tr>
            </a:tbl>
          </a:graphicData>
        </a:graphic>
      </p:graphicFrame>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8307"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98308"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98310" name="Rectangle 3"/>
          <p:cNvSpPr txBox="1">
            <a:spLocks noRot="1"/>
          </p:cNvSpPr>
          <p:nvPr/>
        </p:nvSpPr>
        <p:spPr>
          <a:xfrm>
            <a:off x="1381125" y="928688"/>
            <a:ext cx="10369550" cy="46069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200" b="1" dirty="0">
                <a:solidFill>
                  <a:srgbClr val="FFFFFF"/>
                </a:solidFill>
                <a:latin typeface="黑体" panose="02010609060101010101" pitchFamily="49" charset="-122"/>
                <a:ea typeface="黑体" panose="02010609060101010101" pitchFamily="49" charset="-122"/>
              </a:rPr>
              <a:t>《</a:t>
            </a:r>
            <a:r>
              <a:rPr lang="zh-CN" altLang="zh-CN" sz="3200" b="1" dirty="0">
                <a:latin typeface="黑体" panose="02010609060101010101" pitchFamily="49" charset="-122"/>
                <a:ea typeface="黑体" panose="02010609060101010101" pitchFamily="49" charset="-122"/>
              </a:rPr>
              <a:t>公路建设项目评标专家库管理办法</a:t>
            </a:r>
            <a:r>
              <a:rPr lang="en-US" altLang="zh-CN" sz="3200" b="1" dirty="0">
                <a:solidFill>
                  <a:srgbClr val="FFFFFF"/>
                </a:solidFill>
                <a:latin typeface="黑体" panose="02010609060101010101" pitchFamily="49" charset="-122"/>
                <a:ea typeface="黑体" panose="02010609060101010101" pitchFamily="49" charset="-122"/>
              </a:rPr>
              <a:t>》</a:t>
            </a:r>
            <a:endParaRPr lang="en-US" altLang="zh-CN" sz="32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zh-CN" sz="2400" b="1" dirty="0">
                <a:solidFill>
                  <a:srgbClr val="FF0000"/>
                </a:solidFill>
                <a:latin typeface="黑体" panose="02010609060101010101" pitchFamily="49" charset="-122"/>
                <a:ea typeface="黑体" panose="02010609060101010101" pitchFamily="49" charset="-122"/>
              </a:rPr>
              <a:t>交公路发</a:t>
            </a:r>
            <a:r>
              <a:rPr lang="en-US" altLang="zh-CN" sz="2400" b="1" dirty="0">
                <a:solidFill>
                  <a:srgbClr val="FF0000"/>
                </a:solidFill>
                <a:latin typeface="黑体" panose="02010609060101010101" pitchFamily="49" charset="-122"/>
                <a:ea typeface="黑体" panose="02010609060101010101" pitchFamily="49" charset="-122"/>
              </a:rPr>
              <a:t>[2011]797</a:t>
            </a:r>
            <a:r>
              <a:rPr lang="zh-CN" altLang="zh-CN" sz="2400" b="1" dirty="0">
                <a:solidFill>
                  <a:srgbClr val="FF0000"/>
                </a:solidFill>
                <a:latin typeface="黑体" panose="02010609060101010101" pitchFamily="49" charset="-122"/>
                <a:ea typeface="黑体" panose="02010609060101010101" pitchFamily="49" charset="-122"/>
              </a:rPr>
              <a:t>号</a:t>
            </a:r>
            <a:endParaRPr lang="en-US" altLang="zh-CN" sz="2400" b="1" dirty="0">
              <a:solidFill>
                <a:srgbClr val="FF0000"/>
              </a:solidFill>
              <a:latin typeface="黑体" panose="02010609060101010101" pitchFamily="49" charset="-122"/>
              <a:ea typeface="黑体" panose="02010609060101010101" pitchFamily="49" charset="-122"/>
            </a:endParaRPr>
          </a:p>
          <a:p>
            <a:pPr>
              <a:lnSpc>
                <a:spcPct val="120000"/>
              </a:lnSpc>
              <a:spcBef>
                <a:spcPts val="1800"/>
              </a:spcBef>
              <a:buFont typeface="Arial" panose="020B0604020202020204" pitchFamily="34" charset="0"/>
              <a:buNone/>
            </a:pPr>
            <a:r>
              <a:rPr lang="zh-CN" altLang="zh-CN" sz="2800" b="1" dirty="0">
                <a:latin typeface="黑体" panose="02010609060101010101" pitchFamily="49" charset="-122"/>
                <a:ea typeface="黑体" panose="02010609060101010101" pitchFamily="49" charset="-122"/>
              </a:rPr>
              <a:t>第十五条　招标人应按照资格审查或</a:t>
            </a:r>
            <a:r>
              <a:rPr lang="zh-CN" altLang="zh-CN" sz="2800" b="1" dirty="0">
                <a:solidFill>
                  <a:srgbClr val="FFFF00"/>
                </a:solidFill>
                <a:latin typeface="黑体" panose="02010609060101010101" pitchFamily="49" charset="-122"/>
                <a:ea typeface="黑体" panose="02010609060101010101" pitchFamily="49" charset="-122"/>
              </a:rPr>
              <a:t>评标项目</a:t>
            </a:r>
            <a:r>
              <a:rPr lang="zh-CN" altLang="zh-CN" sz="2800" b="1" dirty="0">
                <a:latin typeface="黑体" panose="02010609060101010101" pitchFamily="49" charset="-122"/>
                <a:ea typeface="黑体" panose="02010609060101010101" pitchFamily="49" charset="-122"/>
              </a:rPr>
              <a:t>招标类型和</a:t>
            </a:r>
            <a:r>
              <a:rPr lang="zh-CN" altLang="zh-CN" sz="2800" b="1" dirty="0">
                <a:solidFill>
                  <a:srgbClr val="FFFF00"/>
                </a:solidFill>
                <a:latin typeface="黑体" panose="02010609060101010101" pitchFamily="49" charset="-122"/>
                <a:ea typeface="黑体" panose="02010609060101010101" pitchFamily="49" charset="-122"/>
              </a:rPr>
              <a:t>所含专业</a:t>
            </a:r>
            <a:r>
              <a:rPr lang="zh-CN" altLang="zh-CN" sz="2800" b="1" dirty="0">
                <a:latin typeface="黑体" panose="02010609060101010101" pitchFamily="49" charset="-122"/>
                <a:ea typeface="黑体" panose="02010609060101010101" pitchFamily="49" charset="-122"/>
              </a:rPr>
              <a:t>确定评标专家类别和专业，</a:t>
            </a:r>
            <a:r>
              <a:rPr lang="zh-CN" altLang="zh-CN" sz="2800" b="1" dirty="0">
                <a:solidFill>
                  <a:srgbClr val="FFFF00"/>
                </a:solidFill>
                <a:latin typeface="黑体" panose="02010609060101010101" pitchFamily="49" charset="-122"/>
                <a:ea typeface="黑体" panose="02010609060101010101" pitchFamily="49" charset="-122"/>
              </a:rPr>
              <a:t>商务合同专业和招标所含主要专业均需抽取至少一名专家，</a:t>
            </a:r>
            <a:r>
              <a:rPr lang="zh-CN" altLang="zh-CN" sz="2800" b="1" dirty="0">
                <a:latin typeface="黑体" panose="02010609060101010101" pitchFamily="49" charset="-122"/>
                <a:ea typeface="黑体" panose="02010609060101010101" pitchFamily="49" charset="-122"/>
              </a:rPr>
              <a:t>不得抽取项目招标类型和所含专业以外的专家。</a:t>
            </a:r>
            <a:r>
              <a:rPr lang="zh-CN" altLang="zh-CN" sz="2800" b="1" dirty="0">
                <a:solidFill>
                  <a:srgbClr val="FF00FF"/>
                </a:solidFill>
                <a:latin typeface="黑体" panose="02010609060101010101" pitchFamily="49" charset="-122"/>
                <a:ea typeface="黑体" panose="02010609060101010101" pitchFamily="49" charset="-122"/>
              </a:rPr>
              <a:t>施工招标可根据工程特点和评标需要，从设计类</a:t>
            </a:r>
            <a:r>
              <a:rPr lang="zh-CN" altLang="zh-CN" sz="4400" b="1" dirty="0">
                <a:solidFill>
                  <a:srgbClr val="FF00FF"/>
                </a:solidFill>
                <a:latin typeface="黑体" panose="02010609060101010101" pitchFamily="49" charset="-122"/>
                <a:ea typeface="黑体" panose="02010609060101010101" pitchFamily="49" charset="-122"/>
              </a:rPr>
              <a:t>概预算专业</a:t>
            </a:r>
            <a:r>
              <a:rPr lang="zh-CN" altLang="zh-CN" sz="2800" b="1" dirty="0">
                <a:solidFill>
                  <a:srgbClr val="FF00FF"/>
                </a:solidFill>
                <a:latin typeface="黑体" panose="02010609060101010101" pitchFamily="49" charset="-122"/>
                <a:ea typeface="黑体" panose="02010609060101010101" pitchFamily="49" charset="-122"/>
              </a:rPr>
              <a:t>抽取一名专家</a:t>
            </a:r>
            <a:r>
              <a:rPr lang="zh-CN" altLang="zh-CN" sz="2800" b="1" dirty="0">
                <a:solidFill>
                  <a:srgbClr val="FF0000"/>
                </a:solidFill>
                <a:latin typeface="黑体" panose="02010609060101010101" pitchFamily="49" charset="-122"/>
                <a:ea typeface="黑体" panose="02010609060101010101" pitchFamily="49" charset="-122"/>
              </a:rPr>
              <a:t>，</a:t>
            </a:r>
            <a:r>
              <a:rPr lang="zh-CN" altLang="zh-CN" sz="2800" b="1" dirty="0">
                <a:solidFill>
                  <a:srgbClr val="FFFF00"/>
                </a:solidFill>
                <a:latin typeface="黑体" panose="02010609060101010101" pitchFamily="49" charset="-122"/>
                <a:ea typeface="黑体" panose="02010609060101010101" pitchFamily="49" charset="-122"/>
              </a:rPr>
              <a:t>房建或环保（含绿化等）工程单独开展设计或监理招标的，所含专业专家从施工类相应专业中抽取。</a:t>
            </a:r>
            <a:endParaRPr lang="zh-CN" altLang="en-US" sz="2700" b="1" dirty="0">
              <a:solidFill>
                <a:srgbClr val="FFFFFF"/>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0355"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00356"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100358" name="Rectangle 3"/>
          <p:cNvSpPr txBox="1">
            <a:spLocks noRot="1"/>
          </p:cNvSpPr>
          <p:nvPr/>
        </p:nvSpPr>
        <p:spPr>
          <a:xfrm>
            <a:off x="1343025" y="1412875"/>
            <a:ext cx="10082213" cy="4176713"/>
          </a:xfrm>
          <a:prstGeom prst="rect">
            <a:avLst/>
          </a:prstGeom>
          <a:noFill/>
          <a:ln w="9525">
            <a:noFill/>
          </a:ln>
        </p:spPr>
        <p:txBody>
          <a:bodyPr/>
          <a:p>
            <a:pPr algn="just" eaLnBrk="1" hangingPunct="1">
              <a:lnSpc>
                <a:spcPct val="200000"/>
              </a:lnSpc>
              <a:spcBef>
                <a:spcPts val="600"/>
              </a:spcBef>
              <a:buClr>
                <a:srgbClr val="FFC000"/>
              </a:buClr>
              <a:buSzPct val="80000"/>
              <a:buFont typeface="Arial" panose="020B0604020202020204" pitchFamily="34" charset="0"/>
              <a:buNone/>
            </a:pPr>
            <a:r>
              <a:rPr lang="zh-CN" altLang="en-US" sz="3600" b="1" dirty="0">
                <a:solidFill>
                  <a:srgbClr val="FF9900"/>
                </a:solidFill>
                <a:latin typeface="黑体" panose="02010609060101010101" pitchFamily="49" charset="-122"/>
                <a:ea typeface="黑体" panose="02010609060101010101" pitchFamily="49" charset="-122"/>
              </a:rPr>
              <a:t>第十一条 </a:t>
            </a:r>
            <a:r>
              <a:rPr lang="zh-CN" altLang="zh-CN" sz="3600" b="1" dirty="0">
                <a:latin typeface="黑体" panose="02010609060101010101" pitchFamily="49" charset="-122"/>
                <a:ea typeface="黑体" panose="02010609060101010101" pitchFamily="49" charset="-122"/>
              </a:rPr>
              <a:t>在评标委员会开始评标工作之前，招标人应当准备</a:t>
            </a:r>
            <a:r>
              <a:rPr lang="zh-CN" altLang="zh-CN" sz="3600" b="1" dirty="0">
                <a:solidFill>
                  <a:srgbClr val="FFFF00"/>
                </a:solidFill>
                <a:latin typeface="黑体" panose="02010609060101010101" pitchFamily="49" charset="-122"/>
                <a:ea typeface="黑体" panose="02010609060101010101" pitchFamily="49" charset="-122"/>
              </a:rPr>
              <a:t>评标所必需的信息</a:t>
            </a:r>
            <a:r>
              <a:rPr lang="zh-CN" altLang="zh-CN" sz="3600" b="1" dirty="0">
                <a:latin typeface="黑体" panose="02010609060101010101" pitchFamily="49" charset="-122"/>
                <a:ea typeface="黑体" panose="02010609060101010101" pitchFamily="49" charset="-122"/>
              </a:rPr>
              <a:t>，主要包括招标文件、招标文件的澄清或者修改、开标记录、投标文件、资格预审文件。</a:t>
            </a:r>
            <a:endParaRPr lang="zh-CN" altLang="en-US" sz="36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2403"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02404"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8" name="Rectangle 3"/>
          <p:cNvSpPr txBox="1">
            <a:spLocks noRot="1" noChangeArrowheads="1"/>
          </p:cNvSpPr>
          <p:nvPr/>
        </p:nvSpPr>
        <p:spPr bwMode="auto">
          <a:xfrm>
            <a:off x="1295400" y="1052513"/>
            <a:ext cx="10082213" cy="4176713"/>
          </a:xfrm>
          <a:prstGeom prst="rect">
            <a:avLst/>
          </a:prstGeom>
          <a:no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9900"/>
                </a:solidFill>
                <a:effectLst/>
                <a:uLnTx/>
                <a:uFillTx/>
                <a:latin typeface="黑体" panose="02010609060101010101" pitchFamily="49" charset="-122"/>
                <a:ea typeface="黑体" panose="02010609060101010101" pitchFamily="49" charset="-122"/>
                <a:cs typeface="+mn-cs"/>
                <a:sym typeface="+mn-ea"/>
              </a:rPr>
              <a:t>第十二条 </a:t>
            </a:r>
            <a:r>
              <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招标人协助评标委员会评标的</a:t>
            </a:r>
            <a:r>
              <a:rPr kumimoji="0" lang="zh-CN"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，应当选派熟悉招标工作、政治素质高的人员，具体数量由招标人视工作量确定。</a:t>
            </a:r>
            <a:r>
              <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评标委员会成员</a:t>
            </a:r>
            <a:r>
              <a:rPr kumimoji="0" lang="zh-CN"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和招标人选派的协助评标人员应当实行回避制度。</a:t>
            </a:r>
            <a:endParaRPr kumimoji="0" lang="zh-CN"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720090" algn="just" defTabSz="914400" rtl="0" eaLnBrk="1" fontAlgn="base" latinLnBrk="0" hangingPunct="1">
              <a:lnSpc>
                <a:spcPct val="100000"/>
              </a:lnSpc>
              <a:spcBef>
                <a:spcPts val="600"/>
              </a:spcBef>
              <a:spcAft>
                <a:spcPct val="0"/>
              </a:spcAft>
              <a:buClr>
                <a:srgbClr val="FFC000"/>
              </a:buClr>
              <a:buSzPct val="80000"/>
              <a:buFontTx/>
              <a:buNone/>
              <a:defRPr/>
            </a:pPr>
            <a:r>
              <a:rPr kumimoji="0" lang="zh-CN"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属于下列情况之一的人员，</a:t>
            </a:r>
            <a:r>
              <a:rPr kumimoji="0" lang="zh-CN" altLang="zh-CN" sz="28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不得进入评标委员会或者协助评标</a:t>
            </a:r>
            <a:r>
              <a:rPr kumimoji="0" lang="zh-CN"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a:t>
            </a:r>
            <a:endParaRPr kumimoji="0" lang="zh-CN"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720090" algn="just" defTabSz="914400" rtl="0" eaLnBrk="1" fontAlgn="base" latinLnBrk="0" hangingPunct="1">
              <a:lnSpc>
                <a:spcPct val="100000"/>
              </a:lnSpc>
              <a:spcBef>
                <a:spcPts val="600"/>
              </a:spcBef>
              <a:spcAft>
                <a:spcPct val="0"/>
              </a:spcAft>
              <a:buClr>
                <a:srgbClr val="FFC000"/>
              </a:buClr>
              <a:buSzPct val="80000"/>
              <a:buFontTx/>
              <a:buNone/>
              <a:defRPr/>
            </a:pPr>
            <a:r>
              <a:rPr kumimoji="0" lang="zh-CN"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（一）负责招标项目监督管理的交通运输主管部门的工作人员；</a:t>
            </a:r>
            <a:endParaRPr kumimoji="0" lang="zh-CN"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720090" algn="just" defTabSz="914400" rtl="0" eaLnBrk="1" fontAlgn="base" latinLnBrk="0" hangingPunct="1">
              <a:lnSpc>
                <a:spcPct val="100000"/>
              </a:lnSpc>
              <a:spcBef>
                <a:spcPts val="600"/>
              </a:spcBef>
              <a:spcAft>
                <a:spcPct val="0"/>
              </a:spcAft>
              <a:buClr>
                <a:srgbClr val="FFC000"/>
              </a:buClr>
              <a:buSzPct val="80000"/>
              <a:buFontTx/>
              <a:buNone/>
              <a:defRPr/>
            </a:pPr>
            <a:r>
              <a:rPr kumimoji="0" lang="zh-CN" altLang="zh-CN"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（二）</a:t>
            </a:r>
            <a:r>
              <a:rPr kumimoji="0" lang="zh-CN" altLang="zh-CN"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sym typeface="+mn-ea"/>
              </a:rPr>
              <a:t>与投标人法定代表人或者授权参与投标的代理人有近亲属关系的人员；</a:t>
            </a:r>
            <a:endParaRPr kumimoji="0" lang="zh-CN" altLang="en-US"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8" name="Rectangle 5"/>
          <p:cNvSpPr>
            <a:spLocks noChangeArrowheads="1"/>
          </p:cNvSpPr>
          <p:nvPr/>
        </p:nvSpPr>
        <p:spPr bwMode="gray">
          <a:xfrm>
            <a:off x="3381375" y="2428875"/>
            <a:ext cx="7000875" cy="171450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“三记录”有据可循，避免人为因素干预</a:t>
            </a:r>
            <a:endPar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9" name="Freeform 3"/>
          <p:cNvSpPr/>
          <p:nvPr/>
        </p:nvSpPr>
        <p:spPr bwMode="gray">
          <a:xfrm>
            <a:off x="3238500" y="3786188"/>
            <a:ext cx="1638300" cy="468312"/>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Freeform 4"/>
          <p:cNvSpPr/>
          <p:nvPr/>
        </p:nvSpPr>
        <p:spPr bwMode="gray">
          <a:xfrm rot="10800000">
            <a:off x="8953500" y="2286000"/>
            <a:ext cx="15621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2" name="任意多边形 81"/>
          <p:cNvSpPr/>
          <p:nvPr/>
        </p:nvSpPr>
        <p:spPr>
          <a:xfrm>
            <a:off x="4024313" y="4500563"/>
            <a:ext cx="1439862" cy="1439862"/>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6">
                  <a:shade val="51000"/>
                  <a:satMod val="130000"/>
                  <a:alpha val="70000"/>
                </a:schemeClr>
              </a:gs>
              <a:gs pos="80000">
                <a:schemeClr val="accent6">
                  <a:shade val="93000"/>
                  <a:satMod val="130000"/>
                </a:schemeClr>
              </a:gs>
              <a:gs pos="100000">
                <a:schemeClr val="accent6">
                  <a:shade val="94000"/>
                  <a:satMod val="135000"/>
                </a:schemeClr>
              </a:gs>
            </a:gsLst>
          </a:gradFill>
        </p:spPr>
        <p:style>
          <a:lnRef idx="1">
            <a:schemeClr val="accent6"/>
          </a:lnRef>
          <a:fillRef idx="3">
            <a:schemeClr val="accent6"/>
          </a:fillRef>
          <a:effectRef idx="2">
            <a:schemeClr val="accent6"/>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记录开标评标过程</a:t>
            </a:r>
            <a:endParaRPr kumimoji="0" lang="zh-CN" altLang="en-US" sz="2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p:txBody>
      </p:sp>
      <p:sp>
        <p:nvSpPr>
          <p:cNvPr id="83" name="任意多边形 82"/>
          <p:cNvSpPr/>
          <p:nvPr/>
        </p:nvSpPr>
        <p:spPr>
          <a:xfrm>
            <a:off x="6167438" y="4714875"/>
            <a:ext cx="1439862" cy="1439863"/>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1">
                  <a:shade val="51000"/>
                  <a:satMod val="130000"/>
                  <a:alpha val="70000"/>
                </a:schemeClr>
              </a:gs>
              <a:gs pos="80000">
                <a:schemeClr val="accent1">
                  <a:shade val="93000"/>
                  <a:satMod val="130000"/>
                </a:schemeClr>
              </a:gs>
              <a:gs pos="100000">
                <a:schemeClr val="accent1">
                  <a:shade val="94000"/>
                  <a:satMod val="135000"/>
                </a:schemeClr>
              </a:gs>
            </a:gsLst>
          </a:gradFill>
        </p:spPr>
        <p:style>
          <a:lnRef idx="1">
            <a:schemeClr val="accent1"/>
          </a:lnRef>
          <a:fillRef idx="3">
            <a:schemeClr val="accent1"/>
          </a:fillRef>
          <a:effectRef idx="2">
            <a:schemeClr val="accent1"/>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0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rPr>
              <a:t>记录评标专家履职情况</a:t>
            </a:r>
            <a:endParaRPr kumimoji="0" lang="zh-CN" altLang="en-US" sz="20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endParaRPr>
          </a:p>
        </p:txBody>
      </p:sp>
      <p:sp>
        <p:nvSpPr>
          <p:cNvPr id="84" name="任意多边形 83"/>
          <p:cNvSpPr/>
          <p:nvPr/>
        </p:nvSpPr>
        <p:spPr>
          <a:xfrm>
            <a:off x="8167688" y="4429125"/>
            <a:ext cx="1439862" cy="1439863"/>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solidFill>
            <a:srgbClr val="00B0F0"/>
          </a:solidFill>
        </p:spPr>
        <p:style>
          <a:lnRef idx="1">
            <a:schemeClr val="accent1"/>
          </a:lnRef>
          <a:fillRef idx="3">
            <a:schemeClr val="accent1"/>
          </a:fillRef>
          <a:effectRef idx="2">
            <a:schemeClr val="accent1"/>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2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rPr>
              <a:t>记录评标干预行为</a:t>
            </a:r>
            <a:endParaRPr kumimoji="0" lang="zh-CN" altLang="en-US" sz="22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endParaRPr>
          </a:p>
        </p:txBody>
      </p:sp>
      <p:sp>
        <p:nvSpPr>
          <p:cNvPr id="15369" name="Rectangle 3"/>
          <p:cNvSpPr txBox="1">
            <a:spLocks noRot="1"/>
          </p:cNvSpPr>
          <p:nvPr/>
        </p:nvSpPr>
        <p:spPr>
          <a:xfrm>
            <a:off x="1127125" y="692150"/>
            <a:ext cx="10369550" cy="865188"/>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zh-CN" altLang="en-US" sz="3200" b="1" dirty="0">
                <a:solidFill>
                  <a:srgbClr val="FFFFFF"/>
                </a:solidFill>
                <a:latin typeface="黑体" panose="02010609060101010101" pitchFamily="49" charset="-122"/>
                <a:ea typeface="黑体" panose="02010609060101010101" pitchFamily="49" charset="-122"/>
              </a:rPr>
              <a:t>部</a:t>
            </a:r>
            <a:r>
              <a:rPr lang="en-US" altLang="zh-CN" sz="3200" b="1" dirty="0">
                <a:solidFill>
                  <a:srgbClr val="FFFFFF"/>
                </a:solidFill>
                <a:latin typeface="黑体" panose="02010609060101010101" pitchFamily="49" charset="-122"/>
                <a:ea typeface="黑体" panose="02010609060101010101" pitchFamily="49" charset="-122"/>
              </a:rPr>
              <a:t>24</a:t>
            </a:r>
            <a:r>
              <a:rPr lang="zh-CN" altLang="en-US" sz="3200" b="1" dirty="0">
                <a:solidFill>
                  <a:srgbClr val="FFFFFF"/>
                </a:solidFill>
                <a:latin typeface="黑体" panose="02010609060101010101" pitchFamily="49" charset="-122"/>
                <a:ea typeface="黑体" panose="02010609060101010101" pitchFamily="49" charset="-122"/>
              </a:rPr>
              <a:t>号令提出的新要求</a:t>
            </a:r>
            <a:endParaRPr lang="zh-CN" altLang="en-US" sz="3600" b="1" dirty="0">
              <a:solidFill>
                <a:srgbClr val="FFFFFF"/>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53" presetClass="entr" presetSubtype="16" fill="hold" nodeType="withEffect">
                                  <p:stCondLst>
                                    <p:cond delay="0"/>
                                  </p:stCondLst>
                                  <p:childTnLst>
                                    <p:set>
                                      <p:cBhvr>
                                        <p:cTn id="15" dur="1" fill="hold">
                                          <p:stCondLst>
                                            <p:cond delay="0"/>
                                          </p:stCondLst>
                                        </p:cTn>
                                        <p:tgtEl>
                                          <p:spTgt spid="82"/>
                                        </p:tgtEl>
                                        <p:attrNameLst>
                                          <p:attrName>style.visibility</p:attrName>
                                        </p:attrNameLst>
                                      </p:cBhvr>
                                      <p:to>
                                        <p:strVal val="visible"/>
                                      </p:to>
                                    </p:set>
                                    <p:anim calcmode="lin" valueType="num">
                                      <p:cBhvr>
                                        <p:cTn id="16" dur="500" fill="hold"/>
                                        <p:tgtEl>
                                          <p:spTgt spid="82"/>
                                        </p:tgtEl>
                                        <p:attrNameLst>
                                          <p:attrName>ppt_w</p:attrName>
                                        </p:attrNameLst>
                                      </p:cBhvr>
                                      <p:tavLst>
                                        <p:tav tm="0">
                                          <p:val>
                                            <p:fltVal val="0.000000"/>
                                          </p:val>
                                        </p:tav>
                                        <p:tav tm="100000">
                                          <p:val>
                                            <p:strVal val="#ppt_w"/>
                                          </p:val>
                                        </p:tav>
                                      </p:tavLst>
                                    </p:anim>
                                    <p:anim calcmode="lin" valueType="num">
                                      <p:cBhvr>
                                        <p:cTn id="17" dur="500" fill="hold"/>
                                        <p:tgtEl>
                                          <p:spTgt spid="82"/>
                                        </p:tgtEl>
                                        <p:attrNameLst>
                                          <p:attrName>ppt_h</p:attrName>
                                        </p:attrNameLst>
                                      </p:cBhvr>
                                      <p:tavLst>
                                        <p:tav tm="0">
                                          <p:val>
                                            <p:fltVal val="0.000000"/>
                                          </p:val>
                                        </p:tav>
                                        <p:tav tm="100000">
                                          <p:val>
                                            <p:strVal val="#ppt_h"/>
                                          </p:val>
                                        </p:tav>
                                      </p:tavLst>
                                    </p:anim>
                                    <p:animEffect transition="in" filter="fade">
                                      <p:cBhvr>
                                        <p:cTn id="18" dur="500"/>
                                        <p:tgtEl>
                                          <p:spTgt spid="82"/>
                                        </p:tgtEl>
                                      </p:cBhvr>
                                    </p:animEffect>
                                  </p:childTnLst>
                                </p:cTn>
                              </p:par>
                              <p:par>
                                <p:cTn id="19" presetID="53" presetClass="entr" presetSubtype="16" fill="hold" nodeType="withEffect">
                                  <p:stCondLst>
                                    <p:cond delay="0"/>
                                  </p:stCondLst>
                                  <p:childTnLst>
                                    <p:set>
                                      <p:cBhvr>
                                        <p:cTn id="20" dur="1" fill="hold">
                                          <p:stCondLst>
                                            <p:cond delay="0"/>
                                          </p:stCondLst>
                                        </p:cTn>
                                        <p:tgtEl>
                                          <p:spTgt spid="83"/>
                                        </p:tgtEl>
                                        <p:attrNameLst>
                                          <p:attrName>style.visibility</p:attrName>
                                        </p:attrNameLst>
                                      </p:cBhvr>
                                      <p:to>
                                        <p:strVal val="visible"/>
                                      </p:to>
                                    </p:set>
                                    <p:anim calcmode="lin" valueType="num">
                                      <p:cBhvr>
                                        <p:cTn id="21" dur="500" fill="hold"/>
                                        <p:tgtEl>
                                          <p:spTgt spid="83"/>
                                        </p:tgtEl>
                                        <p:attrNameLst>
                                          <p:attrName>ppt_w</p:attrName>
                                        </p:attrNameLst>
                                      </p:cBhvr>
                                      <p:tavLst>
                                        <p:tav tm="0">
                                          <p:val>
                                            <p:fltVal val="0.000000"/>
                                          </p:val>
                                        </p:tav>
                                        <p:tav tm="100000">
                                          <p:val>
                                            <p:strVal val="#ppt_w"/>
                                          </p:val>
                                        </p:tav>
                                      </p:tavLst>
                                    </p:anim>
                                    <p:anim calcmode="lin" valueType="num">
                                      <p:cBhvr>
                                        <p:cTn id="22" dur="500" fill="hold"/>
                                        <p:tgtEl>
                                          <p:spTgt spid="83"/>
                                        </p:tgtEl>
                                        <p:attrNameLst>
                                          <p:attrName>ppt_h</p:attrName>
                                        </p:attrNameLst>
                                      </p:cBhvr>
                                      <p:tavLst>
                                        <p:tav tm="0">
                                          <p:val>
                                            <p:fltVal val="0.000000"/>
                                          </p:val>
                                        </p:tav>
                                        <p:tav tm="100000">
                                          <p:val>
                                            <p:strVal val="#ppt_h"/>
                                          </p:val>
                                        </p:tav>
                                      </p:tavLst>
                                    </p:anim>
                                    <p:animEffect transition="in" filter="fade">
                                      <p:cBhvr>
                                        <p:cTn id="23" dur="500"/>
                                        <p:tgtEl>
                                          <p:spTgt spid="8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000000"/>
                                          </p:val>
                                        </p:tav>
                                        <p:tav tm="100000">
                                          <p:val>
                                            <p:strVal val="#ppt_w"/>
                                          </p:val>
                                        </p:tav>
                                      </p:tavLst>
                                    </p:anim>
                                    <p:anim calcmode="lin" valueType="num">
                                      <p:cBhvr>
                                        <p:cTn id="27" dur="500" fill="hold"/>
                                        <p:tgtEl>
                                          <p:spTgt spid="84"/>
                                        </p:tgtEl>
                                        <p:attrNameLst>
                                          <p:attrName>ppt_h</p:attrName>
                                        </p:attrNameLst>
                                      </p:cBhvr>
                                      <p:tavLst>
                                        <p:tav tm="0">
                                          <p:val>
                                            <p:fltVal val="0.000000"/>
                                          </p:val>
                                        </p:tav>
                                        <p:tav tm="100000">
                                          <p:val>
                                            <p:strVal val="#ppt_h"/>
                                          </p:val>
                                        </p:tav>
                                      </p:tavLst>
                                    </p:anim>
                                    <p:animEffect transition="in" filter="fade">
                                      <p:cBhvr>
                                        <p:cTn id="28"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4451"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04452"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104454" name="Rectangle 3"/>
          <p:cNvSpPr txBox="1">
            <a:spLocks noRot="1"/>
          </p:cNvSpPr>
          <p:nvPr/>
        </p:nvSpPr>
        <p:spPr>
          <a:xfrm>
            <a:off x="1343025" y="1412875"/>
            <a:ext cx="10082213" cy="4176713"/>
          </a:xfrm>
          <a:prstGeom prst="rect">
            <a:avLst/>
          </a:prstGeom>
          <a:noFill/>
          <a:ln w="9525">
            <a:noFill/>
          </a:ln>
        </p:spPr>
        <p:txBody>
          <a:bodyPr/>
          <a:p>
            <a:pPr indent="719455" algn="just" eaLnBrk="1" hangingPunct="1">
              <a:lnSpc>
                <a:spcPct val="110000"/>
              </a:lnSpc>
              <a:spcBef>
                <a:spcPts val="600"/>
              </a:spcBef>
              <a:buClr>
                <a:srgbClr val="FFC000"/>
              </a:buClr>
              <a:buSzPct val="80000"/>
              <a:buFont typeface="Arial" panose="020B0604020202020204" pitchFamily="34" charset="0"/>
              <a:buNone/>
            </a:pPr>
            <a:r>
              <a:rPr lang="zh-CN" altLang="zh-CN" sz="2800" b="1" dirty="0">
                <a:latin typeface="黑体" panose="02010609060101010101" pitchFamily="49" charset="-122"/>
                <a:ea typeface="黑体" panose="02010609060101010101" pitchFamily="49" charset="-122"/>
              </a:rPr>
              <a:t>（三）</a:t>
            </a:r>
            <a:r>
              <a:rPr lang="zh-CN" altLang="zh-CN" sz="2800" b="1" dirty="0">
                <a:solidFill>
                  <a:srgbClr val="FF0000"/>
                </a:solidFill>
                <a:latin typeface="黑体" panose="02010609060101010101" pitchFamily="49" charset="-122"/>
                <a:ea typeface="黑体" panose="02010609060101010101" pitchFamily="49" charset="-122"/>
              </a:rPr>
              <a:t>投标人的工作人员或者退休人员</a:t>
            </a:r>
            <a:r>
              <a:rPr lang="zh-CN" altLang="zh-CN" sz="2800" b="1" dirty="0">
                <a:latin typeface="黑体" panose="02010609060101010101" pitchFamily="49" charset="-122"/>
                <a:ea typeface="黑体" panose="02010609060101010101" pitchFamily="49" charset="-122"/>
              </a:rPr>
              <a:t>；</a:t>
            </a:r>
            <a:endParaRPr lang="zh-CN" altLang="zh-CN" sz="2800" b="1" dirty="0">
              <a:latin typeface="黑体" panose="02010609060101010101" pitchFamily="49" charset="-122"/>
              <a:ea typeface="黑体" panose="02010609060101010101" pitchFamily="49" charset="-122"/>
            </a:endParaRPr>
          </a:p>
          <a:p>
            <a:pPr indent="719455" algn="just" eaLnBrk="1" hangingPunct="1">
              <a:lnSpc>
                <a:spcPct val="110000"/>
              </a:lnSpc>
              <a:spcBef>
                <a:spcPts val="600"/>
              </a:spcBef>
              <a:buClr>
                <a:srgbClr val="FFC000"/>
              </a:buClr>
              <a:buSzPct val="80000"/>
              <a:buFont typeface="Arial" panose="020B0604020202020204" pitchFamily="34" charset="0"/>
              <a:buNone/>
            </a:pPr>
            <a:r>
              <a:rPr lang="zh-CN" altLang="zh-CN" sz="2800" b="1" dirty="0">
                <a:latin typeface="黑体" panose="02010609060101010101" pitchFamily="49" charset="-122"/>
                <a:ea typeface="黑体" panose="02010609060101010101" pitchFamily="49" charset="-122"/>
              </a:rPr>
              <a:t>（四）</a:t>
            </a:r>
            <a:r>
              <a:rPr lang="zh-CN" altLang="zh-CN" sz="2800" b="1" dirty="0">
                <a:solidFill>
                  <a:srgbClr val="FF0000"/>
                </a:solidFill>
                <a:latin typeface="黑体" panose="02010609060101010101" pitchFamily="49" charset="-122"/>
                <a:ea typeface="黑体" panose="02010609060101010101" pitchFamily="49" charset="-122"/>
              </a:rPr>
              <a:t>与投标人有其他利害关系，可能影响评标活动公正性的人员；</a:t>
            </a:r>
            <a:endParaRPr lang="zh-CN" altLang="zh-CN" sz="2800" b="1" dirty="0">
              <a:solidFill>
                <a:srgbClr val="FF0000"/>
              </a:solidFill>
              <a:latin typeface="黑体" panose="02010609060101010101" pitchFamily="49" charset="-122"/>
              <a:ea typeface="黑体" panose="02010609060101010101" pitchFamily="49" charset="-122"/>
            </a:endParaRPr>
          </a:p>
          <a:p>
            <a:pPr indent="719455" algn="just" eaLnBrk="1" hangingPunct="1">
              <a:lnSpc>
                <a:spcPct val="110000"/>
              </a:lnSpc>
              <a:spcBef>
                <a:spcPts val="600"/>
              </a:spcBef>
              <a:buClr>
                <a:srgbClr val="FFC000"/>
              </a:buClr>
              <a:buSzPct val="80000"/>
              <a:buFont typeface="Arial" panose="020B0604020202020204" pitchFamily="34" charset="0"/>
              <a:buNone/>
            </a:pPr>
            <a:r>
              <a:rPr lang="zh-CN" altLang="zh-CN" sz="2800" b="1" dirty="0">
                <a:latin typeface="黑体" panose="02010609060101010101" pitchFamily="49" charset="-122"/>
                <a:ea typeface="黑体" panose="02010609060101010101" pitchFamily="49" charset="-122"/>
              </a:rPr>
              <a:t>（五）在与招标投标有关的活动中有过违法违规行为、曾受过行政处罚或者刑事处罚的人员。</a:t>
            </a:r>
            <a:endParaRPr lang="zh-CN" altLang="zh-CN" sz="2800" b="1" dirty="0">
              <a:latin typeface="黑体" panose="02010609060101010101" pitchFamily="49" charset="-122"/>
              <a:ea typeface="黑体" panose="02010609060101010101" pitchFamily="49" charset="-122"/>
            </a:endParaRPr>
          </a:p>
          <a:p>
            <a:pPr indent="719455" algn="just" eaLnBrk="1" hangingPunct="1">
              <a:lnSpc>
                <a:spcPct val="110000"/>
              </a:lnSpc>
              <a:spcBef>
                <a:spcPts val="600"/>
              </a:spcBef>
              <a:buClr>
                <a:srgbClr val="FFC000"/>
              </a:buClr>
              <a:buSzPct val="80000"/>
              <a:buFont typeface="Arial" panose="020B0604020202020204" pitchFamily="34" charset="0"/>
              <a:buNone/>
            </a:pPr>
            <a:r>
              <a:rPr lang="zh-CN" altLang="zh-CN" sz="2800" b="1" dirty="0">
                <a:latin typeface="黑体" panose="02010609060101010101" pitchFamily="49" charset="-122"/>
                <a:ea typeface="黑体" panose="02010609060101010101" pitchFamily="49" charset="-122"/>
              </a:rPr>
              <a:t>招标人及其子公司、招标人的上级主管部门或者控股公司、招标代理机构的工作人员或者退休人员不得以</a:t>
            </a:r>
            <a:r>
              <a:rPr lang="zh-CN" altLang="zh-CN" sz="2800" b="1" dirty="0">
                <a:solidFill>
                  <a:srgbClr val="FFFF00"/>
                </a:solidFill>
                <a:latin typeface="黑体" panose="02010609060101010101" pitchFamily="49" charset="-122"/>
                <a:ea typeface="黑体" panose="02010609060101010101" pitchFamily="49" charset="-122"/>
              </a:rPr>
              <a:t>专家身份</a:t>
            </a:r>
            <a:r>
              <a:rPr lang="zh-CN" altLang="zh-CN" sz="2800" b="1" dirty="0">
                <a:latin typeface="黑体" panose="02010609060101010101" pitchFamily="49" charset="-122"/>
                <a:ea typeface="黑体" panose="02010609060101010101" pitchFamily="49" charset="-122"/>
              </a:rPr>
              <a:t>参与本单位招标或者招标代理项目的评标。</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6499"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06500"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8" name="Rectangle 3"/>
          <p:cNvSpPr txBox="1">
            <a:spLocks noRot="1" noChangeArrowheads="1"/>
          </p:cNvSpPr>
          <p:nvPr/>
        </p:nvSpPr>
        <p:spPr bwMode="auto">
          <a:xfrm>
            <a:off x="1343025" y="1412875"/>
            <a:ext cx="10082213" cy="4176713"/>
          </a:xfrm>
          <a:prstGeom prst="rect">
            <a:avLst/>
          </a:prstGeom>
          <a:noFill/>
          <a:ln>
            <a:noFill/>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rgbClr val="FF9900"/>
                </a:solidFill>
                <a:effectLst/>
                <a:uLnTx/>
                <a:uFillTx/>
                <a:latin typeface="黑体" panose="02010609060101010101" pitchFamily="49" charset="-122"/>
                <a:ea typeface="黑体" panose="02010609060101010101" pitchFamily="49" charset="-122"/>
                <a:cs typeface="+mn-cs"/>
                <a:sym typeface="+mn-ea"/>
              </a:rPr>
              <a:t>第十三条 </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招标人协助评标的，应当在</a:t>
            </a:r>
            <a:r>
              <a:rPr kumimoji="0" lang="zh-CN" altLang="zh-CN" sz="32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评标委员会开始评标工作的同时或者之前</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进行评标的协助工作。协助评标工作应当</a:t>
            </a:r>
            <a:r>
              <a:rPr kumimoji="0" lang="zh-CN" altLang="zh-CN" sz="3200" b="1" i="0" u="none" strike="noStrike" kern="1200" cap="none" spc="0" normalizeH="0" baseline="0" noProof="0" dirty="0">
                <a:ln>
                  <a:noFill/>
                </a:ln>
                <a:solidFill>
                  <a:srgbClr val="FFFF00"/>
                </a:solidFill>
                <a:effectLst/>
                <a:uLnTx/>
                <a:uFillTx/>
                <a:latin typeface="黑体" panose="02010609060101010101" pitchFamily="49" charset="-122"/>
                <a:ea typeface="黑体" panose="02010609060101010101" pitchFamily="49" charset="-122"/>
                <a:cs typeface="+mn-cs"/>
                <a:sym typeface="+mn-ea"/>
              </a:rPr>
              <a:t>以招标文件规定的评标标准和方法为依据</a:t>
            </a: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，主要内容包括：</a:t>
            </a:r>
            <a:endPar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720090" algn="just" defTabSz="914400" rtl="0" eaLnBrk="1" fontAlgn="base" latinLnBrk="0" hangingPunct="1">
              <a:lnSpc>
                <a:spcPct val="110000"/>
              </a:lnSpc>
              <a:spcBef>
                <a:spcPts val="600"/>
              </a:spcBef>
              <a:spcAft>
                <a:spcPct val="0"/>
              </a:spcAft>
              <a:buClr>
                <a:srgbClr val="FFC000"/>
              </a:buClr>
              <a:buSzPct val="80000"/>
              <a:buFontTx/>
              <a:buNone/>
              <a:defRPr/>
            </a:pP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（一）编制评标使用的相应表格；</a:t>
            </a:r>
            <a:endPar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720090" algn="just" defTabSz="914400" rtl="0" eaLnBrk="1" fontAlgn="base" latinLnBrk="0" hangingPunct="1">
              <a:lnSpc>
                <a:spcPct val="110000"/>
              </a:lnSpc>
              <a:spcBef>
                <a:spcPts val="600"/>
              </a:spcBef>
              <a:spcAft>
                <a:spcPct val="0"/>
              </a:spcAft>
              <a:buClr>
                <a:srgbClr val="FFC000"/>
              </a:buClr>
              <a:buSzPct val="80000"/>
              <a:buFontTx/>
              <a:buNone/>
              <a:defRPr/>
            </a:pP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（二）对投标报价进行算术性校核；</a:t>
            </a:r>
            <a:endPar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720090" algn="just" defTabSz="914400" rtl="0" eaLnBrk="1" fontAlgn="base" latinLnBrk="0" hangingPunct="1">
              <a:lnSpc>
                <a:spcPct val="110000"/>
              </a:lnSpc>
              <a:spcBef>
                <a:spcPts val="600"/>
              </a:spcBef>
              <a:spcAft>
                <a:spcPct val="0"/>
              </a:spcAft>
              <a:buClr>
                <a:srgbClr val="FFC000"/>
              </a:buClr>
              <a:buSzPct val="80000"/>
              <a:buFontTx/>
              <a:buNone/>
              <a:defRPr/>
            </a:pPr>
            <a:r>
              <a:rPr kumimoji="0" lang="zh-CN" altLang="zh-CN"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（三）列出投标文件相对于招标文件的所有偏差，并进行归类汇总；</a:t>
            </a:r>
            <a:endPar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8547"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08548"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108550" name="Rectangle 3"/>
          <p:cNvSpPr txBox="1">
            <a:spLocks noRot="1"/>
          </p:cNvSpPr>
          <p:nvPr/>
        </p:nvSpPr>
        <p:spPr>
          <a:xfrm>
            <a:off x="1343025" y="1412875"/>
            <a:ext cx="10082213" cy="4176713"/>
          </a:xfrm>
          <a:prstGeom prst="rect">
            <a:avLst/>
          </a:prstGeom>
          <a:noFill/>
          <a:ln w="9525">
            <a:noFill/>
          </a:ln>
        </p:spPr>
        <p:txBody>
          <a:bodyPr/>
          <a:p>
            <a:pPr indent="719455" algn="just" eaLnBrk="1" hangingPunct="1">
              <a:lnSpc>
                <a:spcPct val="110000"/>
              </a:lnSpc>
              <a:spcBef>
                <a:spcPts val="600"/>
              </a:spcBef>
              <a:buClr>
                <a:srgbClr val="FFC000"/>
              </a:buClr>
              <a:buSzPct val="80000"/>
              <a:buFont typeface="Arial" panose="020B0604020202020204" pitchFamily="34" charset="0"/>
              <a:buNone/>
            </a:pPr>
            <a:r>
              <a:rPr lang="zh-CN" altLang="zh-CN" sz="3200" b="1" dirty="0">
                <a:latin typeface="黑体" panose="02010609060101010101" pitchFamily="49" charset="-122"/>
                <a:ea typeface="黑体" panose="02010609060101010101" pitchFamily="49" charset="-122"/>
              </a:rPr>
              <a:t>（四）查询公路建设市场信用信息管理系统，对投标人的</a:t>
            </a:r>
            <a:r>
              <a:rPr lang="zh-CN" altLang="zh-CN" sz="3200" b="1" dirty="0">
                <a:solidFill>
                  <a:srgbClr val="FF0000"/>
                </a:solidFill>
                <a:latin typeface="黑体" panose="02010609060101010101" pitchFamily="49" charset="-122"/>
                <a:ea typeface="黑体" panose="02010609060101010101" pitchFamily="49" charset="-122"/>
              </a:rPr>
              <a:t>资质、业绩、主要人员资历和目前在岗情况、信用等级进行核实</a:t>
            </a:r>
            <a:r>
              <a:rPr lang="zh-CN" altLang="zh-CN" sz="3200" b="1" dirty="0">
                <a:latin typeface="黑体" panose="02010609060101010101" pitchFamily="49" charset="-122"/>
                <a:ea typeface="黑体" panose="02010609060101010101" pitchFamily="49" charset="-122"/>
              </a:rPr>
              <a:t>；</a:t>
            </a:r>
            <a:endParaRPr lang="zh-CN" altLang="zh-CN" sz="3200" b="1" dirty="0">
              <a:latin typeface="黑体" panose="02010609060101010101" pitchFamily="49" charset="-122"/>
              <a:ea typeface="黑体" panose="02010609060101010101" pitchFamily="49" charset="-122"/>
            </a:endParaRPr>
          </a:p>
          <a:p>
            <a:pPr indent="719455" algn="just" eaLnBrk="1" hangingPunct="1">
              <a:lnSpc>
                <a:spcPct val="110000"/>
              </a:lnSpc>
              <a:spcBef>
                <a:spcPts val="600"/>
              </a:spcBef>
              <a:buClr>
                <a:srgbClr val="FFC000"/>
              </a:buClr>
              <a:buSzPct val="80000"/>
              <a:buFont typeface="Arial" panose="020B0604020202020204" pitchFamily="34" charset="0"/>
              <a:buNone/>
            </a:pPr>
            <a:r>
              <a:rPr lang="zh-CN" altLang="zh-CN" sz="3200" b="1" dirty="0">
                <a:solidFill>
                  <a:srgbClr val="FFFF00"/>
                </a:solidFill>
                <a:latin typeface="黑体" panose="02010609060101010101" pitchFamily="49" charset="-122"/>
                <a:ea typeface="黑体" panose="02010609060101010101" pitchFamily="49" charset="-122"/>
              </a:rPr>
              <a:t>（五）通过相关网站对各类注册资格证书、安全生产考核合格证等证件进行查询核实；</a:t>
            </a:r>
            <a:endParaRPr lang="zh-CN" altLang="zh-CN" sz="3200" b="1" dirty="0">
              <a:solidFill>
                <a:srgbClr val="FFFF00"/>
              </a:solidFill>
              <a:latin typeface="黑体" panose="02010609060101010101" pitchFamily="49" charset="-122"/>
              <a:ea typeface="黑体" panose="02010609060101010101" pitchFamily="49" charset="-122"/>
            </a:endParaRPr>
          </a:p>
          <a:p>
            <a:pPr indent="719455" algn="just" eaLnBrk="1" hangingPunct="1">
              <a:lnSpc>
                <a:spcPct val="110000"/>
              </a:lnSpc>
              <a:spcBef>
                <a:spcPts val="600"/>
              </a:spcBef>
              <a:buClr>
                <a:srgbClr val="FFC000"/>
              </a:buClr>
              <a:buSzPct val="80000"/>
              <a:buFont typeface="Arial" panose="020B0604020202020204" pitchFamily="34" charset="0"/>
              <a:buNone/>
            </a:pPr>
            <a:r>
              <a:rPr lang="zh-CN" altLang="zh-CN" sz="3200" b="1" dirty="0">
                <a:solidFill>
                  <a:srgbClr val="FFFF00"/>
                </a:solidFill>
                <a:latin typeface="黑体" panose="02010609060101010101" pitchFamily="49" charset="-122"/>
                <a:ea typeface="黑体" panose="02010609060101010101" pitchFamily="49" charset="-122"/>
              </a:rPr>
              <a:t>（六）在评标过程中，对评标委员会各成员的评分表进行复核，统计汇总；对评标过程资料进行整理。</a:t>
            </a:r>
            <a:endParaRPr lang="zh-CN" altLang="en-US" sz="3200" b="1" dirty="0">
              <a:solidFill>
                <a:srgbClr val="FFFF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0595"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10596"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pic>
        <p:nvPicPr>
          <p:cNvPr id="110598" name="图片 2"/>
          <p:cNvPicPr>
            <a:picLocks noChangeAspect="1"/>
          </p:cNvPicPr>
          <p:nvPr/>
        </p:nvPicPr>
        <p:blipFill>
          <a:blip r:embed="rId2"/>
          <a:stretch>
            <a:fillRect/>
          </a:stretch>
        </p:blipFill>
        <p:spPr>
          <a:xfrm>
            <a:off x="1404938" y="874713"/>
            <a:ext cx="9515475" cy="5146675"/>
          </a:xfrm>
          <a:prstGeom prst="rect">
            <a:avLst/>
          </a:prstGeom>
          <a:noFill/>
          <a:ln w="9525">
            <a:noFill/>
          </a:ln>
        </p:spPr>
      </p:pic>
      <p:sp>
        <p:nvSpPr>
          <p:cNvPr id="110599" name="文本框 3"/>
          <p:cNvSpPr txBox="1"/>
          <p:nvPr/>
        </p:nvSpPr>
        <p:spPr>
          <a:xfrm>
            <a:off x="1404938" y="6245225"/>
            <a:ext cx="9972675" cy="369888"/>
          </a:xfrm>
          <a:prstGeom prst="rect">
            <a:avLst/>
          </a:prstGeom>
          <a:noFill/>
          <a:ln w="9525">
            <a:noFill/>
          </a:ln>
        </p:spPr>
        <p:txBody>
          <a:bodyPr>
            <a:spAutoFit/>
          </a:bodyPr>
          <a:p>
            <a:pPr eaLnBrk="1" hangingPunct="1">
              <a:buFont typeface="Arial" panose="020B0604020202020204" pitchFamily="34" charset="0"/>
              <a:buNone/>
            </a:pPr>
            <a:r>
              <a:rPr lang="zh-CN" altLang="en-US" dirty="0">
                <a:latin typeface="Arial" panose="020B0604020202020204" pitchFamily="34" charset="0"/>
              </a:rPr>
              <a:t>网址：</a:t>
            </a:r>
            <a:r>
              <a:rPr lang="en-US" altLang="zh-CN" dirty="0">
                <a:latin typeface="Arial" panose="020B0604020202020204" pitchFamily="34" charset="0"/>
              </a:rPr>
              <a:t>http://glxy.mot.gov.cn/BM/</a:t>
            </a:r>
            <a:endParaRPr lang="zh-CN" altLang="en-US" dirty="0">
              <a:latin typeface="Arial" panose="020B0604020202020204" pitchFamily="34" charset="0"/>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2643"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12644"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112646" name="文本框 3"/>
          <p:cNvSpPr txBox="1"/>
          <p:nvPr/>
        </p:nvSpPr>
        <p:spPr>
          <a:xfrm>
            <a:off x="1404938" y="6245225"/>
            <a:ext cx="9972675" cy="369888"/>
          </a:xfrm>
          <a:prstGeom prst="rect">
            <a:avLst/>
          </a:prstGeom>
          <a:noFill/>
          <a:ln w="9525">
            <a:noFill/>
          </a:ln>
        </p:spPr>
        <p:txBody>
          <a:bodyPr>
            <a:spAutoFit/>
          </a:bodyPr>
          <a:p>
            <a:pPr eaLnBrk="1" hangingPunct="1">
              <a:buFont typeface="Arial" panose="020B0604020202020204" pitchFamily="34" charset="0"/>
              <a:buNone/>
            </a:pPr>
            <a:r>
              <a:rPr lang="zh-CN" altLang="en-US" dirty="0">
                <a:latin typeface="Arial" panose="020B0604020202020204" pitchFamily="34" charset="0"/>
              </a:rPr>
              <a:t>网址：</a:t>
            </a:r>
            <a:r>
              <a:rPr lang="en-US" altLang="zh-CN" dirty="0">
                <a:latin typeface="Arial" panose="020B0604020202020204" pitchFamily="34" charset="0"/>
              </a:rPr>
              <a:t>http://glxy.mot.gov.cn/BM/</a:t>
            </a:r>
            <a:endParaRPr lang="zh-CN" altLang="en-US" dirty="0">
              <a:latin typeface="Arial" panose="020B0604020202020204" pitchFamily="34" charset="0"/>
            </a:endParaRPr>
          </a:p>
        </p:txBody>
      </p:sp>
      <p:pic>
        <p:nvPicPr>
          <p:cNvPr id="112647" name="图片 4"/>
          <p:cNvPicPr>
            <a:picLocks noChangeAspect="1"/>
          </p:cNvPicPr>
          <p:nvPr/>
        </p:nvPicPr>
        <p:blipFill>
          <a:blip r:embed="rId2"/>
          <a:stretch>
            <a:fillRect/>
          </a:stretch>
        </p:blipFill>
        <p:spPr>
          <a:xfrm>
            <a:off x="928688" y="817563"/>
            <a:ext cx="10926762" cy="5203825"/>
          </a:xfrm>
          <a:prstGeom prst="rect">
            <a:avLst/>
          </a:prstGeom>
          <a:noFill/>
          <a:ln w="9525">
            <a:noFill/>
          </a:ln>
        </p:spPr>
      </p:pic>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4691"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14692"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114694" name="文本框 3"/>
          <p:cNvSpPr txBox="1"/>
          <p:nvPr/>
        </p:nvSpPr>
        <p:spPr>
          <a:xfrm>
            <a:off x="1404938" y="6245225"/>
            <a:ext cx="9972675" cy="369888"/>
          </a:xfrm>
          <a:prstGeom prst="rect">
            <a:avLst/>
          </a:prstGeom>
          <a:noFill/>
          <a:ln w="9525">
            <a:noFill/>
          </a:ln>
        </p:spPr>
        <p:txBody>
          <a:bodyPr>
            <a:spAutoFit/>
          </a:bodyPr>
          <a:p>
            <a:pPr eaLnBrk="1" hangingPunct="1">
              <a:buFont typeface="Arial" panose="020B0604020202020204" pitchFamily="34" charset="0"/>
              <a:buNone/>
            </a:pPr>
            <a:r>
              <a:rPr lang="zh-CN" altLang="en-US" dirty="0">
                <a:latin typeface="Arial" panose="020B0604020202020204" pitchFamily="34" charset="0"/>
              </a:rPr>
              <a:t>网址：</a:t>
            </a:r>
            <a:r>
              <a:rPr lang="en-US" altLang="zh-CN" dirty="0">
                <a:latin typeface="Arial" panose="020B0604020202020204" pitchFamily="34" charset="0"/>
              </a:rPr>
              <a:t>http://glxy.mot.gov.cn/BM/</a:t>
            </a:r>
            <a:endParaRPr lang="zh-CN" altLang="en-US" dirty="0">
              <a:latin typeface="Arial" panose="020B0604020202020204" pitchFamily="34" charset="0"/>
            </a:endParaRPr>
          </a:p>
        </p:txBody>
      </p:sp>
      <p:pic>
        <p:nvPicPr>
          <p:cNvPr id="114695" name="图片 2"/>
          <p:cNvPicPr>
            <a:picLocks noChangeAspect="1"/>
          </p:cNvPicPr>
          <p:nvPr/>
        </p:nvPicPr>
        <p:blipFill>
          <a:blip r:embed="rId2"/>
          <a:stretch>
            <a:fillRect/>
          </a:stretch>
        </p:blipFill>
        <p:spPr>
          <a:xfrm>
            <a:off x="804863" y="833438"/>
            <a:ext cx="11029950" cy="5138737"/>
          </a:xfrm>
          <a:prstGeom prst="rect">
            <a:avLst/>
          </a:prstGeom>
          <a:noFill/>
          <a:ln w="9525">
            <a:noFill/>
          </a:ln>
        </p:spPr>
      </p:pic>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6739"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16740"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116742" name="文本框 3"/>
          <p:cNvSpPr txBox="1"/>
          <p:nvPr/>
        </p:nvSpPr>
        <p:spPr>
          <a:xfrm>
            <a:off x="1404938" y="6245225"/>
            <a:ext cx="9972675" cy="369888"/>
          </a:xfrm>
          <a:prstGeom prst="rect">
            <a:avLst/>
          </a:prstGeom>
          <a:noFill/>
          <a:ln w="9525">
            <a:noFill/>
          </a:ln>
        </p:spPr>
        <p:txBody>
          <a:bodyPr>
            <a:spAutoFit/>
          </a:bodyPr>
          <a:p>
            <a:pPr eaLnBrk="1" hangingPunct="1">
              <a:buFont typeface="Arial" panose="020B0604020202020204" pitchFamily="34" charset="0"/>
              <a:buNone/>
            </a:pPr>
            <a:r>
              <a:rPr lang="zh-CN" altLang="en-US" dirty="0">
                <a:latin typeface="Arial" panose="020B0604020202020204" pitchFamily="34" charset="0"/>
              </a:rPr>
              <a:t>网址：</a:t>
            </a:r>
            <a:r>
              <a:rPr lang="en-US" altLang="zh-CN" dirty="0">
                <a:latin typeface="Arial" panose="020B0604020202020204" pitchFamily="34" charset="0"/>
              </a:rPr>
              <a:t>http://glxy.mot.gov.cn/BM/</a:t>
            </a:r>
            <a:endParaRPr lang="zh-CN" altLang="en-US" dirty="0">
              <a:latin typeface="Arial" panose="020B0604020202020204" pitchFamily="34" charset="0"/>
            </a:endParaRPr>
          </a:p>
        </p:txBody>
      </p:sp>
      <p:pic>
        <p:nvPicPr>
          <p:cNvPr id="116743" name="图片 4"/>
          <p:cNvPicPr>
            <a:picLocks noChangeAspect="1"/>
          </p:cNvPicPr>
          <p:nvPr/>
        </p:nvPicPr>
        <p:blipFill>
          <a:blip r:embed="rId2"/>
          <a:stretch>
            <a:fillRect/>
          </a:stretch>
        </p:blipFill>
        <p:spPr>
          <a:xfrm>
            <a:off x="755650" y="814388"/>
            <a:ext cx="11079163" cy="4991100"/>
          </a:xfrm>
          <a:prstGeom prst="rect">
            <a:avLst/>
          </a:prstGeom>
          <a:noFill/>
          <a:ln w="9525">
            <a:noFill/>
          </a:ln>
        </p:spPr>
      </p:pic>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8787"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18788"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118790" name="文本框 3"/>
          <p:cNvSpPr txBox="1"/>
          <p:nvPr/>
        </p:nvSpPr>
        <p:spPr>
          <a:xfrm>
            <a:off x="1568450" y="5969000"/>
            <a:ext cx="9972675" cy="646113"/>
          </a:xfrm>
          <a:prstGeom prst="rect">
            <a:avLst/>
          </a:prstGeom>
          <a:noFill/>
          <a:ln w="9525">
            <a:noFill/>
          </a:ln>
        </p:spPr>
        <p:txBody>
          <a:bodyPr>
            <a:spAutoFit/>
          </a:bodyPr>
          <a:p>
            <a:pPr eaLnBrk="1" hangingPunct="1">
              <a:buFont typeface="Arial" panose="020B0604020202020204" pitchFamily="34" charset="0"/>
              <a:buNone/>
            </a:pPr>
            <a:r>
              <a:rPr lang="zh-CN" altLang="en-US" b="1" dirty="0">
                <a:latin typeface="Arial" panose="020B0604020202020204" pitchFamily="34" charset="0"/>
              </a:rPr>
              <a:t>        注册建造师证书的注册单位必须与投标人名称一致，应能够在住房和城乡建设部（</a:t>
            </a:r>
            <a:r>
              <a:rPr lang="en-US" altLang="zh-CN" b="1" dirty="0">
                <a:latin typeface="Arial" panose="020B0604020202020204" pitchFamily="34" charset="0"/>
                <a:hlinkClick r:id="rId2"/>
              </a:rPr>
              <a:t>http://www.mohurd.gov.cn/</a:t>
            </a:r>
            <a:r>
              <a:rPr lang="zh-CN" altLang="en-US" b="1" dirty="0">
                <a:latin typeface="Arial" panose="020B0604020202020204" pitchFamily="34" charset="0"/>
              </a:rPr>
              <a:t>）办事大厅</a:t>
            </a:r>
            <a:r>
              <a:rPr lang="en-US" altLang="zh-CN" b="1" dirty="0">
                <a:latin typeface="Arial" panose="020B0604020202020204" pitchFamily="34" charset="0"/>
              </a:rPr>
              <a:t>&gt;</a:t>
            </a:r>
            <a:r>
              <a:rPr lang="zh-CN" altLang="en-US" b="1" dirty="0">
                <a:latin typeface="Arial" panose="020B0604020202020204" pitchFamily="34" charset="0"/>
              </a:rPr>
              <a:t>人员资格查询</a:t>
            </a:r>
            <a:r>
              <a:rPr lang="en-US" altLang="zh-CN" b="1" dirty="0">
                <a:latin typeface="Arial" panose="020B0604020202020204" pitchFamily="34" charset="0"/>
              </a:rPr>
              <a:t>&gt;</a:t>
            </a:r>
            <a:endParaRPr lang="zh-CN" altLang="en-US" dirty="0">
              <a:latin typeface="Arial" panose="020B0604020202020204" pitchFamily="34" charset="0"/>
            </a:endParaRPr>
          </a:p>
        </p:txBody>
      </p:sp>
      <p:pic>
        <p:nvPicPr>
          <p:cNvPr id="118791" name="图片 5"/>
          <p:cNvPicPr>
            <a:picLocks noChangeAspect="1"/>
          </p:cNvPicPr>
          <p:nvPr/>
        </p:nvPicPr>
        <p:blipFill>
          <a:blip r:embed="rId3"/>
          <a:stretch>
            <a:fillRect/>
          </a:stretch>
        </p:blipFill>
        <p:spPr>
          <a:xfrm>
            <a:off x="1600200" y="871538"/>
            <a:ext cx="9582150" cy="4873625"/>
          </a:xfrm>
          <a:prstGeom prst="rect">
            <a:avLst/>
          </a:prstGeom>
          <a:noFill/>
          <a:ln w="9525">
            <a:noFill/>
          </a:ln>
        </p:spPr>
      </p:pic>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0835"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20836"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5"/>
          </a:xfrm>
          <a:prstGeom prst="roundRect">
            <a:avLst>
              <a:gd name="adj" fmla="val 26097"/>
            </a:avLst>
          </a:prstGeom>
          <a:noFill/>
          <a:ln>
            <a:noFill/>
          </a:ln>
          <a:effectLst/>
        </p:spPr>
      </p:pic>
      <p:sp>
        <p:nvSpPr>
          <p:cNvPr id="120838" name="文本框 3"/>
          <p:cNvSpPr txBox="1"/>
          <p:nvPr/>
        </p:nvSpPr>
        <p:spPr>
          <a:xfrm>
            <a:off x="1568450" y="5969000"/>
            <a:ext cx="9972675" cy="368300"/>
          </a:xfrm>
          <a:prstGeom prst="rect">
            <a:avLst/>
          </a:prstGeom>
          <a:noFill/>
          <a:ln w="9525">
            <a:noFill/>
          </a:ln>
        </p:spPr>
        <p:txBody>
          <a:bodyPr>
            <a:spAutoFit/>
          </a:bodyPr>
          <a:p>
            <a:pPr eaLnBrk="1" hangingPunct="1">
              <a:buFont typeface="Arial" panose="020B0604020202020204" pitchFamily="34" charset="0"/>
              <a:buNone/>
            </a:pPr>
            <a:r>
              <a:rPr lang="zh-CN" altLang="en-US" b="1" dirty="0">
                <a:latin typeface="Arial" panose="020B0604020202020204" pitchFamily="34" charset="0"/>
              </a:rPr>
              <a:t>        </a:t>
            </a:r>
            <a:r>
              <a:rPr lang="zh-CN" altLang="zh-CN" b="1" dirty="0">
                <a:latin typeface="Arial" panose="020B0604020202020204" pitchFamily="34" charset="0"/>
              </a:rPr>
              <a:t>住房和城乡建设部执业资格注册中心</a:t>
            </a:r>
            <a:endParaRPr lang="zh-CN" altLang="zh-CN" b="1" dirty="0">
              <a:latin typeface="Arial" panose="020B0604020202020204" pitchFamily="34" charset="0"/>
            </a:endParaRPr>
          </a:p>
        </p:txBody>
      </p:sp>
      <p:pic>
        <p:nvPicPr>
          <p:cNvPr id="120839" name="图片 2"/>
          <p:cNvPicPr>
            <a:picLocks noChangeAspect="1"/>
          </p:cNvPicPr>
          <p:nvPr/>
        </p:nvPicPr>
        <p:blipFill>
          <a:blip r:embed="rId2"/>
          <a:stretch>
            <a:fillRect/>
          </a:stretch>
        </p:blipFill>
        <p:spPr>
          <a:xfrm>
            <a:off x="1560513" y="833438"/>
            <a:ext cx="9980612" cy="4862512"/>
          </a:xfrm>
          <a:prstGeom prst="rect">
            <a:avLst/>
          </a:prstGeom>
          <a:noFill/>
          <a:ln w="9525">
            <a:noFill/>
          </a:ln>
        </p:spPr>
      </p:pic>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2883"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22884"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5"/>
          </a:xfrm>
          <a:prstGeom prst="roundRect">
            <a:avLst>
              <a:gd name="adj" fmla="val 26097"/>
            </a:avLst>
          </a:prstGeom>
          <a:noFill/>
          <a:ln>
            <a:noFill/>
          </a:ln>
          <a:effectLst/>
        </p:spPr>
      </p:pic>
      <p:sp>
        <p:nvSpPr>
          <p:cNvPr id="122886" name="文本框 3"/>
          <p:cNvSpPr txBox="1"/>
          <p:nvPr/>
        </p:nvSpPr>
        <p:spPr>
          <a:xfrm>
            <a:off x="1568450" y="5969000"/>
            <a:ext cx="9972675" cy="368300"/>
          </a:xfrm>
          <a:prstGeom prst="rect">
            <a:avLst/>
          </a:prstGeom>
          <a:noFill/>
          <a:ln w="9525">
            <a:noFill/>
          </a:ln>
        </p:spPr>
        <p:txBody>
          <a:bodyPr>
            <a:spAutoFit/>
          </a:bodyPr>
          <a:p>
            <a:pPr eaLnBrk="1" hangingPunct="1">
              <a:buFont typeface="Arial" panose="020B0604020202020204" pitchFamily="34" charset="0"/>
              <a:buNone/>
            </a:pPr>
            <a:r>
              <a:rPr lang="zh-CN" altLang="en-US" b="1" dirty="0">
                <a:latin typeface="Arial" panose="020B0604020202020204" pitchFamily="34" charset="0"/>
              </a:rPr>
              <a:t>        </a:t>
            </a:r>
            <a:r>
              <a:rPr lang="zh-CN" altLang="zh-CN" b="1" dirty="0">
                <a:latin typeface="Arial" panose="020B0604020202020204" pitchFamily="34" charset="0"/>
              </a:rPr>
              <a:t>住房和城乡建设部执业资格注册中心</a:t>
            </a:r>
            <a:endParaRPr lang="zh-CN" altLang="zh-CN" b="1" dirty="0">
              <a:latin typeface="Arial" panose="020B0604020202020204" pitchFamily="34" charset="0"/>
            </a:endParaRPr>
          </a:p>
        </p:txBody>
      </p:sp>
      <p:pic>
        <p:nvPicPr>
          <p:cNvPr id="122887" name="图片 4"/>
          <p:cNvPicPr>
            <a:picLocks noChangeAspect="1"/>
          </p:cNvPicPr>
          <p:nvPr/>
        </p:nvPicPr>
        <p:blipFill>
          <a:blip r:embed="rId2"/>
          <a:stretch>
            <a:fillRect/>
          </a:stretch>
        </p:blipFill>
        <p:spPr>
          <a:xfrm>
            <a:off x="1870075" y="901700"/>
            <a:ext cx="8905875" cy="5435600"/>
          </a:xfrm>
          <a:prstGeom prst="rect">
            <a:avLst/>
          </a:prstGeom>
          <a:noFill/>
          <a:ln w="9525">
            <a:noFill/>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17411" name="Rectangle 3"/>
          <p:cNvSpPr txBox="1">
            <a:spLocks noRot="1"/>
          </p:cNvSpPr>
          <p:nvPr/>
        </p:nvSpPr>
        <p:spPr>
          <a:xfrm>
            <a:off x="1822450" y="692150"/>
            <a:ext cx="10369550" cy="46069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200" b="1" dirty="0">
                <a:solidFill>
                  <a:srgbClr val="FFFFFF"/>
                </a:solidFill>
                <a:latin typeface="黑体" panose="02010609060101010101" pitchFamily="49" charset="-122"/>
                <a:ea typeface="黑体" panose="02010609060101010101" pitchFamily="49" charset="-122"/>
              </a:rPr>
              <a:t>《</a:t>
            </a:r>
            <a:r>
              <a:rPr lang="zh-CN" altLang="en-US" sz="3200" b="1" dirty="0">
                <a:solidFill>
                  <a:srgbClr val="FFFFFF"/>
                </a:solidFill>
                <a:latin typeface="黑体" panose="02010609060101010101" pitchFamily="49" charset="-122"/>
                <a:ea typeface="黑体" panose="02010609060101010101" pitchFamily="49" charset="-122"/>
              </a:rPr>
              <a:t>国务院办公厅关于印发整合建立统一的</a:t>
            </a:r>
            <a:br>
              <a:rPr lang="en-US" altLang="en-US" sz="3200" b="1" dirty="0">
                <a:solidFill>
                  <a:srgbClr val="FFFFFF"/>
                </a:solidFill>
                <a:latin typeface="黑体" panose="02010609060101010101" pitchFamily="49" charset="-122"/>
                <a:ea typeface="黑体" panose="02010609060101010101" pitchFamily="49" charset="-122"/>
              </a:rPr>
            </a:br>
            <a:r>
              <a:rPr lang="zh-CN" altLang="en-US" sz="3200" b="1" dirty="0">
                <a:solidFill>
                  <a:srgbClr val="FFFFFF"/>
                </a:solidFill>
                <a:latin typeface="黑体" panose="02010609060101010101" pitchFamily="49" charset="-122"/>
                <a:ea typeface="黑体" panose="02010609060101010101" pitchFamily="49" charset="-122"/>
              </a:rPr>
              <a:t>公共资源交易平台工作方案的通知</a:t>
            </a:r>
            <a:r>
              <a:rPr lang="en-US" altLang="zh-CN" sz="3200" b="1" dirty="0">
                <a:solidFill>
                  <a:srgbClr val="FFFFFF"/>
                </a:solidFill>
                <a:latin typeface="黑体" panose="02010609060101010101" pitchFamily="49" charset="-122"/>
                <a:ea typeface="黑体" panose="02010609060101010101" pitchFamily="49" charset="-122"/>
              </a:rPr>
              <a:t>》</a:t>
            </a:r>
            <a:endParaRPr lang="en-US" altLang="zh-CN" sz="32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400" b="1" dirty="0">
                <a:solidFill>
                  <a:srgbClr val="FF0000"/>
                </a:solidFill>
                <a:latin typeface="黑体" panose="02010609060101010101" pitchFamily="49" charset="-122"/>
                <a:ea typeface="黑体" panose="02010609060101010101" pitchFamily="49" charset="-122"/>
              </a:rPr>
              <a:t>国办发</a:t>
            </a:r>
            <a:r>
              <a:rPr lang="en-US" altLang="zh-CN" sz="2400" b="1" dirty="0">
                <a:solidFill>
                  <a:srgbClr val="FF0000"/>
                </a:solidFill>
                <a:latin typeface="黑体" panose="02010609060101010101" pitchFamily="49" charset="-122"/>
                <a:ea typeface="黑体" panose="02010609060101010101" pitchFamily="49" charset="-122"/>
              </a:rPr>
              <a:t>〔</a:t>
            </a:r>
            <a:r>
              <a:rPr lang="en-US" altLang="en-US" sz="2400" b="1" dirty="0">
                <a:solidFill>
                  <a:srgbClr val="FF0000"/>
                </a:solidFill>
                <a:latin typeface="黑体" panose="02010609060101010101" pitchFamily="49" charset="-122"/>
                <a:ea typeface="黑体" panose="02010609060101010101" pitchFamily="49" charset="-122"/>
              </a:rPr>
              <a:t>2015</a:t>
            </a:r>
            <a:r>
              <a:rPr lang="en-US" altLang="zh-CN" sz="2400" b="1" dirty="0">
                <a:solidFill>
                  <a:srgbClr val="FF0000"/>
                </a:solidFill>
                <a:latin typeface="黑体" panose="02010609060101010101" pitchFamily="49" charset="-122"/>
                <a:ea typeface="黑体" panose="02010609060101010101" pitchFamily="49" charset="-122"/>
              </a:rPr>
              <a:t>〕</a:t>
            </a:r>
            <a:r>
              <a:rPr lang="en-US" altLang="en-US" sz="2400" b="1" dirty="0">
                <a:solidFill>
                  <a:srgbClr val="FF0000"/>
                </a:solidFill>
                <a:latin typeface="黑体" panose="02010609060101010101" pitchFamily="49" charset="-122"/>
                <a:ea typeface="黑体" panose="02010609060101010101" pitchFamily="49" charset="-122"/>
              </a:rPr>
              <a:t>63</a:t>
            </a:r>
            <a:r>
              <a:rPr lang="zh-CN" altLang="en-US" sz="2400" b="1" dirty="0">
                <a:solidFill>
                  <a:srgbClr val="FF0000"/>
                </a:solidFill>
                <a:latin typeface="黑体" panose="02010609060101010101" pitchFamily="49" charset="-122"/>
                <a:ea typeface="黑体" panose="02010609060101010101" pitchFamily="49" charset="-122"/>
              </a:rPr>
              <a:t>号</a:t>
            </a:r>
            <a:endParaRPr lang="en-US" altLang="zh-CN" sz="2400" b="1" dirty="0">
              <a:solidFill>
                <a:srgbClr val="FF0000"/>
              </a:solidFill>
              <a:latin typeface="黑体" panose="02010609060101010101" pitchFamily="49" charset="-122"/>
              <a:ea typeface="黑体" panose="02010609060101010101" pitchFamily="49" charset="-122"/>
            </a:endParaRPr>
          </a:p>
          <a:p>
            <a:pPr algn="just" eaLnBrk="1" hangingPunct="1">
              <a:lnSpc>
                <a:spcPct val="120000"/>
              </a:lnSpc>
              <a:spcBef>
                <a:spcPts val="600"/>
              </a:spcBef>
              <a:buClr>
                <a:srgbClr val="FFC000"/>
              </a:buClr>
              <a:buSzPct val="80000"/>
              <a:buFont typeface="Arial" panose="020B0604020202020204" pitchFamily="34" charset="0"/>
              <a:buNone/>
            </a:pPr>
            <a:r>
              <a:rPr lang="zh-CN" altLang="en-US" sz="2800" b="1" dirty="0">
                <a:solidFill>
                  <a:srgbClr val="FFFF00"/>
                </a:solidFill>
                <a:latin typeface="黑体" panose="02010609060101010101" pitchFamily="49" charset="-122"/>
                <a:ea typeface="黑体" panose="02010609060101010101" pitchFamily="49" charset="-122"/>
              </a:rPr>
              <a:t>整合范围</a:t>
            </a:r>
            <a:r>
              <a:rPr lang="zh-CN" altLang="en-US" sz="2800" b="1" dirty="0">
                <a:solidFill>
                  <a:srgbClr val="FFFFFF"/>
                </a:solidFill>
                <a:latin typeface="黑体" panose="02010609060101010101" pitchFamily="49" charset="-122"/>
                <a:ea typeface="黑体" panose="02010609060101010101" pitchFamily="49" charset="-122"/>
              </a:rPr>
              <a:t>。</a:t>
            </a:r>
            <a:r>
              <a:rPr lang="zh-CN" altLang="en-US" sz="2800" b="1" dirty="0">
                <a:solidFill>
                  <a:srgbClr val="FF0000"/>
                </a:solidFill>
                <a:latin typeface="黑体" panose="02010609060101010101" pitchFamily="49" charset="-122"/>
                <a:ea typeface="黑体" panose="02010609060101010101" pitchFamily="49" charset="-122"/>
              </a:rPr>
              <a:t>整合分散设立的</a:t>
            </a:r>
            <a:r>
              <a:rPr lang="zh-CN" altLang="en-US" sz="2800" b="1" dirty="0">
                <a:solidFill>
                  <a:srgbClr val="FFFFFF"/>
                </a:solidFill>
                <a:latin typeface="黑体" panose="02010609060101010101" pitchFamily="49" charset="-122"/>
                <a:ea typeface="黑体" panose="02010609060101010101" pitchFamily="49" charset="-122"/>
              </a:rPr>
              <a:t>工程建设项目招标投标、土地使用权和矿业权出让、国有产权交易、政府采购等交易平台，在统一的平台体系上实现信息和资源共享，依法推进公共资源交易高效规范运行。</a:t>
            </a:r>
            <a:r>
              <a:rPr lang="zh-CN" altLang="en-US" sz="2800" b="1" dirty="0">
                <a:solidFill>
                  <a:srgbClr val="FF0000"/>
                </a:solidFill>
                <a:latin typeface="黑体" panose="02010609060101010101" pitchFamily="49" charset="-122"/>
                <a:ea typeface="黑体" panose="02010609060101010101" pitchFamily="49" charset="-122"/>
              </a:rPr>
              <a:t>积极有序推进其他公共资源交易纳入统一平台体系。</a:t>
            </a:r>
            <a:r>
              <a:rPr lang="zh-CN" altLang="en-US" sz="2800" b="1" dirty="0">
                <a:solidFill>
                  <a:srgbClr val="FFFFFF"/>
                </a:solidFill>
                <a:latin typeface="黑体" panose="02010609060101010101" pitchFamily="49" charset="-122"/>
                <a:ea typeface="黑体" panose="02010609060101010101" pitchFamily="49" charset="-122"/>
              </a:rPr>
              <a:t>民间投资的不属于依法必须招标的项目，由建设单位自主决定是否进入统一平台。</a:t>
            </a:r>
            <a:endParaRPr lang="zh-CN" altLang="en-US" sz="3600" b="1" dirty="0">
              <a:solidFill>
                <a:srgbClr val="FFFFFF"/>
              </a:solidFill>
              <a:latin typeface="黑体" panose="02010609060101010101" pitchFamily="49" charset="-122"/>
              <a:ea typeface="黑体" panose="02010609060101010101" pitchFamily="49"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4931"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24932"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5"/>
          </a:xfrm>
          <a:prstGeom prst="roundRect">
            <a:avLst>
              <a:gd name="adj" fmla="val 26097"/>
            </a:avLst>
          </a:prstGeom>
          <a:noFill/>
          <a:ln>
            <a:noFill/>
          </a:ln>
          <a:effectLst/>
        </p:spPr>
      </p:pic>
      <p:sp>
        <p:nvSpPr>
          <p:cNvPr id="124934" name="文本框 3"/>
          <p:cNvSpPr txBox="1"/>
          <p:nvPr/>
        </p:nvSpPr>
        <p:spPr>
          <a:xfrm>
            <a:off x="1568450" y="5969000"/>
            <a:ext cx="9972675" cy="368300"/>
          </a:xfrm>
          <a:prstGeom prst="rect">
            <a:avLst/>
          </a:prstGeom>
          <a:noFill/>
          <a:ln w="9525">
            <a:noFill/>
          </a:ln>
        </p:spPr>
        <p:txBody>
          <a:bodyPr>
            <a:spAutoFit/>
          </a:bodyPr>
          <a:p>
            <a:pPr eaLnBrk="1" hangingPunct="1">
              <a:buFont typeface="Arial" panose="020B0604020202020204" pitchFamily="34" charset="0"/>
              <a:buNone/>
            </a:pPr>
            <a:r>
              <a:rPr lang="zh-CN" altLang="en-US" b="1" dirty="0">
                <a:latin typeface="Arial" panose="020B0604020202020204" pitchFamily="34" charset="0"/>
              </a:rPr>
              <a:t>        </a:t>
            </a:r>
            <a:r>
              <a:rPr lang="zh-CN" altLang="zh-CN" b="1" dirty="0">
                <a:latin typeface="Arial" panose="020B0604020202020204" pitchFamily="34" charset="0"/>
              </a:rPr>
              <a:t>住房和城乡建设部执业资格注册中心</a:t>
            </a:r>
            <a:endParaRPr lang="zh-CN" altLang="zh-CN" b="1" dirty="0">
              <a:latin typeface="Arial" panose="020B0604020202020204" pitchFamily="34" charset="0"/>
            </a:endParaRPr>
          </a:p>
        </p:txBody>
      </p:sp>
      <p:pic>
        <p:nvPicPr>
          <p:cNvPr id="124935" name="图片 3"/>
          <p:cNvPicPr>
            <a:picLocks noChangeAspect="1"/>
          </p:cNvPicPr>
          <p:nvPr/>
        </p:nvPicPr>
        <p:blipFill>
          <a:blip r:embed="rId2"/>
          <a:stretch>
            <a:fillRect/>
          </a:stretch>
        </p:blipFill>
        <p:spPr>
          <a:xfrm>
            <a:off x="1706563" y="777875"/>
            <a:ext cx="9082087" cy="5559425"/>
          </a:xfrm>
          <a:prstGeom prst="rect">
            <a:avLst/>
          </a:prstGeom>
          <a:noFill/>
          <a:ln w="9525">
            <a:noFill/>
          </a:ln>
        </p:spPr>
      </p:pic>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6979"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26980"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4"/>
          </a:xfrm>
          <a:prstGeom prst="roundRect">
            <a:avLst>
              <a:gd name="adj" fmla="val 26097"/>
            </a:avLst>
          </a:prstGeom>
          <a:noFill/>
          <a:ln>
            <a:noFill/>
          </a:ln>
          <a:effectLst/>
        </p:spPr>
      </p:pic>
      <p:pic>
        <p:nvPicPr>
          <p:cNvPr id="126982" name="图片 3"/>
          <p:cNvPicPr>
            <a:picLocks noChangeAspect="1"/>
          </p:cNvPicPr>
          <p:nvPr/>
        </p:nvPicPr>
        <p:blipFill>
          <a:blip r:embed="rId2"/>
          <a:stretch>
            <a:fillRect/>
          </a:stretch>
        </p:blipFill>
        <p:spPr>
          <a:xfrm>
            <a:off x="1546225" y="719138"/>
            <a:ext cx="9505950" cy="5686425"/>
          </a:xfrm>
          <a:prstGeom prst="rect">
            <a:avLst/>
          </a:prstGeom>
          <a:noFill/>
          <a:ln w="9525">
            <a:noFill/>
          </a:ln>
        </p:spPr>
      </p:pic>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五边形 1"/>
          <p:cNvSpPr/>
          <p:nvPr/>
        </p:nvSpPr>
        <p:spPr>
          <a:xfrm>
            <a:off x="238125" y="0"/>
            <a:ext cx="5281613" cy="719138"/>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9027" name="Rectangle 6"/>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buFont typeface="Arial" panose="020B0604020202020204" pitchFamily="34" charset="0"/>
              <a:buChar char="•"/>
            </a:pPr>
            <a:fld id="{9A0DB2DC-4C9A-4742-B13C-FB6460FD3503}" type="slidenum">
              <a:rPr lang="en-US" altLang="zh-CN" sz="1400" dirty="0"/>
            </a:fld>
            <a:endParaRPr lang="en-US" altLang="zh-CN" sz="1400" dirty="0"/>
          </a:p>
        </p:txBody>
      </p:sp>
      <p:sp>
        <p:nvSpPr>
          <p:cNvPr id="129028" name="文本框 8"/>
          <p:cNvSpPr txBox="1"/>
          <p:nvPr/>
        </p:nvSpPr>
        <p:spPr>
          <a:xfrm>
            <a:off x="722313" y="98425"/>
            <a:ext cx="4797425" cy="461963"/>
          </a:xfrm>
          <a:prstGeom prst="rect">
            <a:avLst/>
          </a:prstGeom>
          <a:noFill/>
          <a:ln w="9525">
            <a:noFill/>
          </a:ln>
        </p:spPr>
        <p:txBody>
          <a:bodyPr>
            <a:spAutoFit/>
          </a:bodyPr>
          <a:p>
            <a:pPr>
              <a:buFont typeface="Arial" panose="020B0604020202020204" pitchFamily="34" charset="0"/>
              <a:buNone/>
            </a:pPr>
            <a:r>
              <a:rPr lang="zh-CN" altLang="en-US" sz="2400" b="1" dirty="0">
                <a:latin typeface="黑体" panose="02010609060101010101" pitchFamily="49" charset="-122"/>
                <a:ea typeface="黑体" panose="02010609060101010101" pitchFamily="49" charset="-122"/>
              </a:rPr>
              <a:t>第三章 评标工作的组织与准备</a:t>
            </a:r>
            <a:endParaRPr lang="zh-CN" altLang="en-US" sz="24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1" cstate="print"/>
          <a:stretch>
            <a:fillRect/>
          </a:stretch>
        </p:blipFill>
        <p:spPr>
          <a:xfrm>
            <a:off x="119331" y="114689"/>
            <a:ext cx="583079" cy="578006"/>
          </a:xfrm>
          <a:prstGeom prst="roundRect">
            <a:avLst>
              <a:gd name="adj" fmla="val 26097"/>
            </a:avLst>
          </a:prstGeom>
          <a:noFill/>
          <a:ln>
            <a:noFill/>
          </a:ln>
          <a:effectLst/>
        </p:spPr>
      </p:pic>
      <p:sp>
        <p:nvSpPr>
          <p:cNvPr id="129030" name="Rectangle 3"/>
          <p:cNvSpPr txBox="1">
            <a:spLocks noRot="1"/>
          </p:cNvSpPr>
          <p:nvPr/>
        </p:nvSpPr>
        <p:spPr>
          <a:xfrm>
            <a:off x="1343025" y="1412875"/>
            <a:ext cx="10082213" cy="4752975"/>
          </a:xfrm>
          <a:prstGeom prst="rect">
            <a:avLst/>
          </a:prstGeom>
          <a:noFill/>
          <a:ln w="9525">
            <a:noFill/>
          </a:ln>
        </p:spPr>
        <p:txBody>
          <a:bodyPr/>
          <a:p>
            <a:pPr algn="just" eaLnBrk="1" hangingPunct="1">
              <a:lnSpc>
                <a:spcPct val="110000"/>
              </a:lnSpc>
              <a:spcBef>
                <a:spcPts val="600"/>
              </a:spcBef>
              <a:buClr>
                <a:srgbClr val="FFC000"/>
              </a:buClr>
              <a:buSzPct val="80000"/>
              <a:buFont typeface="Arial" panose="020B0604020202020204" pitchFamily="34" charset="0"/>
              <a:buNone/>
            </a:pPr>
            <a:r>
              <a:rPr lang="zh-CN" altLang="en-US" sz="3600" b="1" dirty="0">
                <a:solidFill>
                  <a:srgbClr val="FF9900"/>
                </a:solidFill>
                <a:latin typeface="黑体" panose="02010609060101010101" pitchFamily="49" charset="-122"/>
                <a:ea typeface="黑体" panose="02010609060101010101" pitchFamily="49" charset="-122"/>
              </a:rPr>
              <a:t>第十四条 </a:t>
            </a:r>
            <a:r>
              <a:rPr lang="zh-CN" altLang="zh-CN" sz="3600" b="1" dirty="0">
                <a:latin typeface="黑体" panose="02010609060101010101" pitchFamily="49" charset="-122"/>
                <a:ea typeface="黑体" panose="02010609060101010101" pitchFamily="49" charset="-122"/>
              </a:rPr>
              <a:t>招标人协助评标工作应当客观、准确，如实反映投标文件对招标文件规定的响应情况；</a:t>
            </a:r>
            <a:r>
              <a:rPr lang="en-US" altLang="zh-CN" sz="3600" b="1" dirty="0">
                <a:latin typeface="黑体" panose="02010609060101010101" pitchFamily="49" charset="-122"/>
                <a:ea typeface="黑体" panose="02010609060101010101" pitchFamily="49" charset="-122"/>
              </a:rPr>
              <a:t>     </a:t>
            </a:r>
            <a:endParaRPr lang="en-US" altLang="zh-CN" sz="3600" b="1" dirty="0">
              <a:latin typeface="黑体" panose="02010609060101010101" pitchFamily="49" charset="-122"/>
              <a:ea typeface="黑体" panose="02010609060101010101" pitchFamily="49" charset="-122"/>
            </a:endParaRPr>
          </a:p>
          <a:p>
            <a:pPr algn="just" eaLnBrk="1" hangingPunct="1">
              <a:lnSpc>
                <a:spcPct val="110000"/>
              </a:lnSpc>
              <a:spcBef>
                <a:spcPts val="600"/>
              </a:spcBef>
              <a:buClr>
                <a:srgbClr val="FFC000"/>
              </a:buClr>
              <a:buSzPct val="80000"/>
              <a:buFont typeface="Arial" panose="020B0604020202020204" pitchFamily="34" charset="0"/>
              <a:buNone/>
            </a:pPr>
            <a:r>
              <a:rPr lang="zh-CN" altLang="zh-CN" sz="3600" b="1" dirty="0">
                <a:solidFill>
                  <a:srgbClr val="FF0000"/>
                </a:solidFill>
                <a:latin typeface="黑体" panose="02010609060101010101" pitchFamily="49" charset="-122"/>
                <a:ea typeface="黑体" panose="02010609060101010101" pitchFamily="49" charset="-122"/>
              </a:rPr>
              <a:t>不得故意遗漏或者片面摘录</a:t>
            </a:r>
            <a:r>
              <a:rPr lang="zh-CN" altLang="en-US" sz="3600" b="1" dirty="0">
                <a:solidFill>
                  <a:srgbClr val="FF0000"/>
                </a:solidFill>
                <a:latin typeface="黑体" panose="02010609060101010101" pitchFamily="49" charset="-122"/>
                <a:ea typeface="黑体" panose="02010609060101010101" pitchFamily="49" charset="-122"/>
              </a:rPr>
              <a:t>；</a:t>
            </a:r>
            <a:endParaRPr lang="en-US" altLang="zh-CN" sz="3600" b="1" dirty="0">
              <a:solidFill>
                <a:srgbClr val="FF0000"/>
              </a:solidFill>
              <a:latin typeface="黑体" panose="02010609060101010101" pitchFamily="49" charset="-122"/>
              <a:ea typeface="黑体" panose="02010609060101010101" pitchFamily="49" charset="-122"/>
            </a:endParaRPr>
          </a:p>
          <a:p>
            <a:pPr algn="just" eaLnBrk="1" hangingPunct="1">
              <a:lnSpc>
                <a:spcPct val="110000"/>
              </a:lnSpc>
              <a:spcBef>
                <a:spcPts val="600"/>
              </a:spcBef>
              <a:buClr>
                <a:srgbClr val="FFC000"/>
              </a:buClr>
              <a:buSzPct val="80000"/>
              <a:buFont typeface="Arial" panose="020B0604020202020204" pitchFamily="34" charset="0"/>
              <a:buNone/>
            </a:pPr>
            <a:r>
              <a:rPr lang="zh-CN" altLang="zh-CN" sz="3600" b="1" dirty="0">
                <a:solidFill>
                  <a:srgbClr val="FF0000"/>
                </a:solidFill>
                <a:latin typeface="黑体" panose="02010609060101010101" pitchFamily="49" charset="-122"/>
                <a:ea typeface="黑体" panose="02010609060101010101" pitchFamily="49" charset="-122"/>
              </a:rPr>
              <a:t>不得对投标文件作出任何评价</a:t>
            </a:r>
            <a:r>
              <a:rPr lang="zh-CN" altLang="en-US" sz="3600" b="1" dirty="0">
                <a:solidFill>
                  <a:srgbClr val="FF0000"/>
                </a:solidFill>
                <a:latin typeface="黑体" panose="02010609060101010101" pitchFamily="49" charset="-122"/>
                <a:ea typeface="黑体" panose="02010609060101010101" pitchFamily="49" charset="-122"/>
              </a:rPr>
              <a:t>；</a:t>
            </a:r>
            <a:endParaRPr lang="en-US" altLang="zh-CN" sz="3600" b="1" dirty="0">
              <a:solidFill>
                <a:srgbClr val="FF0000"/>
              </a:solidFill>
              <a:latin typeface="黑体" panose="02010609060101010101" pitchFamily="49" charset="-122"/>
              <a:ea typeface="黑体" panose="02010609060101010101" pitchFamily="49" charset="-122"/>
            </a:endParaRPr>
          </a:p>
          <a:p>
            <a:pPr algn="just" eaLnBrk="1" hangingPunct="1">
              <a:lnSpc>
                <a:spcPct val="110000"/>
              </a:lnSpc>
              <a:spcBef>
                <a:spcPts val="600"/>
              </a:spcBef>
              <a:buClr>
                <a:srgbClr val="FFC000"/>
              </a:buClr>
              <a:buSzPct val="80000"/>
              <a:buFont typeface="Arial" panose="020B0604020202020204" pitchFamily="34" charset="0"/>
              <a:buNone/>
            </a:pPr>
            <a:r>
              <a:rPr lang="zh-CN" altLang="zh-CN" sz="3600" b="1" dirty="0">
                <a:solidFill>
                  <a:srgbClr val="FF0000"/>
                </a:solidFill>
                <a:latin typeface="黑体" panose="02010609060101010101" pitchFamily="49" charset="-122"/>
                <a:ea typeface="黑体" panose="02010609060101010101" pitchFamily="49" charset="-122"/>
              </a:rPr>
              <a:t>不得在评标委员会对所有偏差定性之前透露存有偏差的投标人名称；</a:t>
            </a:r>
            <a:endParaRPr lang="en-US" altLang="zh-CN" sz="3600" b="1" dirty="0">
              <a:solidFill>
                <a:srgbClr val="FF0000"/>
              </a:solidFill>
              <a:latin typeface="黑体" panose="02010609060101010101" pitchFamily="49" charset="-122"/>
              <a:ea typeface="黑体" panose="02010609060101010101" pitchFamily="49" charset="-122"/>
            </a:endParaRPr>
          </a:p>
          <a:p>
            <a:pPr algn="just" eaLnBrk="1" hangingPunct="1">
              <a:lnSpc>
                <a:spcPct val="110000"/>
              </a:lnSpc>
              <a:spcBef>
                <a:spcPts val="600"/>
              </a:spcBef>
              <a:buClr>
                <a:srgbClr val="FFC000"/>
              </a:buClr>
              <a:buSzPct val="80000"/>
              <a:buFont typeface="Arial" panose="020B0604020202020204" pitchFamily="34" charset="0"/>
              <a:buNone/>
            </a:pPr>
            <a:r>
              <a:rPr lang="zh-CN" altLang="zh-CN" sz="3600" b="1" dirty="0">
                <a:solidFill>
                  <a:srgbClr val="FF0000"/>
                </a:solidFill>
                <a:latin typeface="黑体" panose="02010609060101010101" pitchFamily="49" charset="-122"/>
                <a:ea typeface="黑体" panose="02010609060101010101" pitchFamily="49" charset="-122"/>
              </a:rPr>
              <a:t>不得明示或者暗示其倾向或者排斥特定投标人。</a:t>
            </a:r>
            <a:endParaRPr lang="zh-CN" altLang="en-US" sz="36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19459" name="Rectangle 3"/>
          <p:cNvSpPr txBox="1">
            <a:spLocks noRot="1"/>
          </p:cNvSpPr>
          <p:nvPr/>
        </p:nvSpPr>
        <p:spPr>
          <a:xfrm>
            <a:off x="1919288" y="801688"/>
            <a:ext cx="9937750" cy="5364162"/>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200" b="1" dirty="0">
                <a:solidFill>
                  <a:srgbClr val="FFFFFF"/>
                </a:solidFill>
                <a:latin typeface="黑体" panose="02010609060101010101" pitchFamily="49" charset="-122"/>
                <a:ea typeface="黑体" panose="02010609060101010101" pitchFamily="49" charset="-122"/>
              </a:rPr>
              <a:t>《</a:t>
            </a:r>
            <a:r>
              <a:rPr lang="zh-CN" altLang="en-US" sz="3200" b="1" dirty="0">
                <a:solidFill>
                  <a:srgbClr val="FFFFFF"/>
                </a:solidFill>
                <a:latin typeface="黑体" panose="02010609060101010101" pitchFamily="49" charset="-122"/>
                <a:ea typeface="黑体" panose="02010609060101010101" pitchFamily="49" charset="-122"/>
              </a:rPr>
              <a:t>国务院办公厅关于印发整合建立统一的</a:t>
            </a:r>
            <a:br>
              <a:rPr lang="en-US" altLang="en-US" sz="3200" b="1" dirty="0">
                <a:solidFill>
                  <a:srgbClr val="FFFFFF"/>
                </a:solidFill>
                <a:latin typeface="黑体" panose="02010609060101010101" pitchFamily="49" charset="-122"/>
                <a:ea typeface="黑体" panose="02010609060101010101" pitchFamily="49" charset="-122"/>
              </a:rPr>
            </a:br>
            <a:r>
              <a:rPr lang="zh-CN" altLang="en-US" sz="3200" b="1" dirty="0">
                <a:solidFill>
                  <a:srgbClr val="FFFFFF"/>
                </a:solidFill>
                <a:latin typeface="黑体" panose="02010609060101010101" pitchFamily="49" charset="-122"/>
                <a:ea typeface="黑体" panose="02010609060101010101" pitchFamily="49" charset="-122"/>
              </a:rPr>
              <a:t>公共资源交易平台工作方案的通知</a:t>
            </a:r>
            <a:r>
              <a:rPr lang="en-US" altLang="zh-CN" sz="3200" b="1" dirty="0">
                <a:solidFill>
                  <a:srgbClr val="FFFFFF"/>
                </a:solidFill>
                <a:latin typeface="黑体" panose="02010609060101010101" pitchFamily="49" charset="-122"/>
                <a:ea typeface="黑体" panose="02010609060101010101" pitchFamily="49" charset="-122"/>
              </a:rPr>
              <a:t>》</a:t>
            </a:r>
            <a:endParaRPr lang="en-US" altLang="zh-CN" sz="32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en-US" sz="2400" b="1" dirty="0">
                <a:solidFill>
                  <a:srgbClr val="FF0000"/>
                </a:solidFill>
                <a:latin typeface="黑体" panose="02010609060101010101" pitchFamily="49" charset="-122"/>
                <a:ea typeface="黑体" panose="02010609060101010101" pitchFamily="49" charset="-122"/>
              </a:rPr>
              <a:t>国办发</a:t>
            </a:r>
            <a:r>
              <a:rPr lang="en-US" altLang="zh-CN" sz="2400" b="1" dirty="0">
                <a:solidFill>
                  <a:srgbClr val="FF0000"/>
                </a:solidFill>
                <a:latin typeface="黑体" panose="02010609060101010101" pitchFamily="49" charset="-122"/>
                <a:ea typeface="黑体" panose="02010609060101010101" pitchFamily="49" charset="-122"/>
              </a:rPr>
              <a:t>〔</a:t>
            </a:r>
            <a:r>
              <a:rPr lang="en-US" altLang="en-US" sz="2400" b="1" dirty="0">
                <a:solidFill>
                  <a:srgbClr val="FF0000"/>
                </a:solidFill>
                <a:latin typeface="黑体" panose="02010609060101010101" pitchFamily="49" charset="-122"/>
                <a:ea typeface="黑体" panose="02010609060101010101" pitchFamily="49" charset="-122"/>
              </a:rPr>
              <a:t>2015</a:t>
            </a:r>
            <a:r>
              <a:rPr lang="en-US" altLang="zh-CN" sz="2400" b="1" dirty="0">
                <a:solidFill>
                  <a:srgbClr val="FF0000"/>
                </a:solidFill>
                <a:latin typeface="黑体" panose="02010609060101010101" pitchFamily="49" charset="-122"/>
                <a:ea typeface="黑体" panose="02010609060101010101" pitchFamily="49" charset="-122"/>
              </a:rPr>
              <a:t>〕</a:t>
            </a:r>
            <a:r>
              <a:rPr lang="en-US" altLang="en-US" sz="2400" b="1" dirty="0">
                <a:solidFill>
                  <a:srgbClr val="FF0000"/>
                </a:solidFill>
                <a:latin typeface="黑体" panose="02010609060101010101" pitchFamily="49" charset="-122"/>
                <a:ea typeface="黑体" panose="02010609060101010101" pitchFamily="49" charset="-122"/>
              </a:rPr>
              <a:t>63</a:t>
            </a:r>
            <a:r>
              <a:rPr lang="zh-CN" altLang="en-US" sz="2400" b="1" dirty="0">
                <a:solidFill>
                  <a:srgbClr val="FF0000"/>
                </a:solidFill>
                <a:latin typeface="黑体" panose="02010609060101010101" pitchFamily="49" charset="-122"/>
                <a:ea typeface="黑体" panose="02010609060101010101" pitchFamily="49" charset="-122"/>
              </a:rPr>
              <a:t>号</a:t>
            </a:r>
            <a:endParaRPr lang="en-US" altLang="zh-CN" sz="2400" b="1" dirty="0">
              <a:solidFill>
                <a:srgbClr val="FF0000"/>
              </a:solidFill>
              <a:latin typeface="黑体" panose="02010609060101010101" pitchFamily="49" charset="-122"/>
              <a:ea typeface="黑体" panose="02010609060101010101" pitchFamily="49" charset="-122"/>
            </a:endParaRPr>
          </a:p>
          <a:p>
            <a:pPr algn="just" eaLnBrk="1" hangingPunct="1">
              <a:lnSpc>
                <a:spcPct val="120000"/>
              </a:lnSpc>
              <a:spcBef>
                <a:spcPts val="600"/>
              </a:spcBef>
              <a:buClr>
                <a:srgbClr val="FFC000"/>
              </a:buClr>
              <a:buSzPct val="80000"/>
              <a:buFont typeface="Arial" panose="020B0604020202020204" pitchFamily="34" charset="0"/>
              <a:buNone/>
            </a:pPr>
            <a:r>
              <a:rPr lang="zh-CN" altLang="en-US" sz="2800" b="1" dirty="0">
                <a:solidFill>
                  <a:srgbClr val="FFFF00"/>
                </a:solidFill>
                <a:latin typeface="黑体" panose="02010609060101010101" pitchFamily="49" charset="-122"/>
                <a:ea typeface="黑体" panose="02010609060101010101" pitchFamily="49" charset="-122"/>
              </a:rPr>
              <a:t>整合目标</a:t>
            </a:r>
            <a:r>
              <a:rPr lang="zh-CN" altLang="en-US" sz="2800" b="1" dirty="0">
                <a:solidFill>
                  <a:srgbClr val="FFFFFF"/>
                </a:solidFill>
                <a:latin typeface="黑体" panose="02010609060101010101" pitchFamily="49" charset="-122"/>
                <a:ea typeface="黑体" panose="02010609060101010101" pitchFamily="49" charset="-122"/>
              </a:rPr>
              <a:t>。</a:t>
            </a:r>
            <a:r>
              <a:rPr lang="en-US" altLang="en-US" sz="2800" b="1" dirty="0">
                <a:solidFill>
                  <a:srgbClr val="FFFFFF"/>
                </a:solidFill>
                <a:latin typeface="黑体" panose="02010609060101010101" pitchFamily="49" charset="-122"/>
                <a:ea typeface="黑体" panose="02010609060101010101" pitchFamily="49" charset="-122"/>
              </a:rPr>
              <a:t>2016</a:t>
            </a:r>
            <a:r>
              <a:rPr lang="zh-CN" altLang="en-US" sz="2800" b="1" dirty="0">
                <a:solidFill>
                  <a:srgbClr val="FFFFFF"/>
                </a:solidFill>
                <a:latin typeface="黑体" panose="02010609060101010101" pitchFamily="49" charset="-122"/>
                <a:ea typeface="黑体" panose="02010609060101010101" pitchFamily="49" charset="-122"/>
              </a:rPr>
              <a:t>年</a:t>
            </a:r>
            <a:r>
              <a:rPr lang="en-US" altLang="en-US" sz="2800" b="1" dirty="0">
                <a:solidFill>
                  <a:srgbClr val="FFFFFF"/>
                </a:solidFill>
                <a:latin typeface="黑体" panose="02010609060101010101" pitchFamily="49" charset="-122"/>
                <a:ea typeface="黑体" panose="02010609060101010101" pitchFamily="49" charset="-122"/>
              </a:rPr>
              <a:t>6</a:t>
            </a:r>
            <a:r>
              <a:rPr lang="zh-CN" altLang="en-US" sz="2800" b="1" dirty="0">
                <a:solidFill>
                  <a:srgbClr val="FFFFFF"/>
                </a:solidFill>
                <a:latin typeface="黑体" panose="02010609060101010101" pitchFamily="49" charset="-122"/>
                <a:ea typeface="黑体" panose="02010609060101010101" pitchFamily="49" charset="-122"/>
              </a:rPr>
              <a:t>月底前，地方各级政府基本完成公共资源交易平台整合工作。</a:t>
            </a:r>
            <a:r>
              <a:rPr lang="en-US" altLang="en-US" sz="2800" b="1" dirty="0">
                <a:solidFill>
                  <a:srgbClr val="FFFFFF"/>
                </a:solidFill>
                <a:latin typeface="黑体" panose="02010609060101010101" pitchFamily="49" charset="-122"/>
                <a:ea typeface="黑体" panose="02010609060101010101" pitchFamily="49" charset="-122"/>
              </a:rPr>
              <a:t>2017</a:t>
            </a:r>
            <a:r>
              <a:rPr lang="zh-CN" altLang="en-US" sz="2800" b="1" dirty="0">
                <a:solidFill>
                  <a:srgbClr val="FFFFFF"/>
                </a:solidFill>
                <a:latin typeface="黑体" panose="02010609060101010101" pitchFamily="49" charset="-122"/>
                <a:ea typeface="黑体" panose="02010609060101010101" pitchFamily="49" charset="-122"/>
              </a:rPr>
              <a:t>年</a:t>
            </a:r>
            <a:r>
              <a:rPr lang="en-US" altLang="en-US" sz="2800" b="1" dirty="0">
                <a:solidFill>
                  <a:srgbClr val="FFFFFF"/>
                </a:solidFill>
                <a:latin typeface="黑体" panose="02010609060101010101" pitchFamily="49" charset="-122"/>
                <a:ea typeface="黑体" panose="02010609060101010101" pitchFamily="49" charset="-122"/>
              </a:rPr>
              <a:t>6</a:t>
            </a:r>
            <a:r>
              <a:rPr lang="zh-CN" altLang="en-US" sz="2800" b="1" dirty="0">
                <a:solidFill>
                  <a:srgbClr val="FFFFFF"/>
                </a:solidFill>
                <a:latin typeface="黑体" panose="02010609060101010101" pitchFamily="49" charset="-122"/>
                <a:ea typeface="黑体" panose="02010609060101010101" pitchFamily="49" charset="-122"/>
              </a:rPr>
              <a:t>月底前，在全国范围内形成规则统一、公开透明、服务高效、监督规范的公共资源交易平台体系，基本实现公共资源交易全过程电子化。在此基础上，</a:t>
            </a:r>
            <a:r>
              <a:rPr lang="zh-CN" altLang="en-US" sz="2800" b="1" dirty="0">
                <a:solidFill>
                  <a:srgbClr val="FF0000"/>
                </a:solidFill>
                <a:latin typeface="黑体" panose="02010609060101010101" pitchFamily="49" charset="-122"/>
                <a:ea typeface="黑体" panose="02010609060101010101" pitchFamily="49" charset="-122"/>
              </a:rPr>
              <a:t>逐步推动其他公共资源进入统一平台进行交易，实现公共资源交易平台从依托有形场所向以电子化平台为主转变。</a:t>
            </a:r>
            <a:endParaRPr lang="zh-CN" altLang="en-US" sz="36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21507" name="Rectangle 3"/>
          <p:cNvSpPr txBox="1">
            <a:spLocks noRot="1"/>
          </p:cNvSpPr>
          <p:nvPr/>
        </p:nvSpPr>
        <p:spPr>
          <a:xfrm>
            <a:off x="1831975" y="801688"/>
            <a:ext cx="10369550" cy="4606925"/>
          </a:xfrm>
          <a:prstGeom prst="rect">
            <a:avLst/>
          </a:prstGeom>
          <a:noFill/>
          <a:ln w="9525">
            <a:noFill/>
          </a:ln>
        </p:spPr>
        <p:txBody>
          <a:bodyPr/>
          <a:p>
            <a:pPr algn="ctr" eaLnBrk="1" hangingPunct="1">
              <a:lnSpc>
                <a:spcPct val="130000"/>
              </a:lnSpc>
              <a:spcBef>
                <a:spcPts val="600"/>
              </a:spcBef>
              <a:buClr>
                <a:srgbClr val="FFC000"/>
              </a:buClr>
              <a:buSzPct val="80000"/>
              <a:buFont typeface="Arial" panose="020B0604020202020204" pitchFamily="34" charset="0"/>
              <a:buNone/>
            </a:pPr>
            <a:r>
              <a:rPr lang="en-US" altLang="zh-CN" sz="3200" b="1" dirty="0">
                <a:solidFill>
                  <a:srgbClr val="FFFFFF"/>
                </a:solidFill>
                <a:latin typeface="黑体" panose="02010609060101010101" pitchFamily="49" charset="-122"/>
                <a:ea typeface="黑体" panose="02010609060101010101" pitchFamily="49" charset="-122"/>
              </a:rPr>
              <a:t>《</a:t>
            </a:r>
            <a:r>
              <a:rPr lang="zh-CN" altLang="zh-CN" sz="3200" b="1" dirty="0">
                <a:solidFill>
                  <a:srgbClr val="FFFFFF"/>
                </a:solidFill>
                <a:latin typeface="黑体" panose="02010609060101010101" pitchFamily="49" charset="-122"/>
                <a:ea typeface="黑体" panose="02010609060101010101" pitchFamily="49" charset="-122"/>
              </a:rPr>
              <a:t>“互联网</a:t>
            </a:r>
            <a:r>
              <a:rPr lang="en-US" altLang="zh-CN" sz="3200" b="1" dirty="0">
                <a:solidFill>
                  <a:srgbClr val="FFFFFF"/>
                </a:solidFill>
                <a:latin typeface="黑体" panose="02010609060101010101" pitchFamily="49" charset="-122"/>
                <a:ea typeface="黑体" panose="02010609060101010101" pitchFamily="49" charset="-122"/>
              </a:rPr>
              <a:t>+</a:t>
            </a:r>
            <a:r>
              <a:rPr lang="zh-CN" altLang="zh-CN" sz="3200" b="1" dirty="0">
                <a:solidFill>
                  <a:srgbClr val="FFFFFF"/>
                </a:solidFill>
                <a:latin typeface="黑体" panose="02010609060101010101" pitchFamily="49" charset="-122"/>
                <a:ea typeface="黑体" panose="02010609060101010101" pitchFamily="49" charset="-122"/>
              </a:rPr>
              <a:t>”招标采购行动方案（</a:t>
            </a:r>
            <a:r>
              <a:rPr lang="en-US" altLang="zh-CN" sz="3200" b="1" dirty="0">
                <a:solidFill>
                  <a:srgbClr val="FFFFFF"/>
                </a:solidFill>
                <a:latin typeface="黑体" panose="02010609060101010101" pitchFamily="49" charset="-122"/>
                <a:ea typeface="黑体" panose="02010609060101010101" pitchFamily="49" charset="-122"/>
              </a:rPr>
              <a:t>2017-2019</a:t>
            </a:r>
            <a:r>
              <a:rPr lang="zh-CN" altLang="zh-CN" sz="3200" b="1" dirty="0">
                <a:solidFill>
                  <a:srgbClr val="FFFFFF"/>
                </a:solidFill>
                <a:latin typeface="黑体" panose="02010609060101010101" pitchFamily="49" charset="-122"/>
                <a:ea typeface="黑体" panose="02010609060101010101" pitchFamily="49" charset="-122"/>
              </a:rPr>
              <a:t>年）</a:t>
            </a:r>
            <a:r>
              <a:rPr lang="en-US" altLang="zh-CN" sz="3200" b="1" dirty="0">
                <a:solidFill>
                  <a:srgbClr val="FFFFFF"/>
                </a:solidFill>
                <a:latin typeface="黑体" panose="02010609060101010101" pitchFamily="49" charset="-122"/>
                <a:ea typeface="黑体" panose="02010609060101010101" pitchFamily="49" charset="-122"/>
              </a:rPr>
              <a:t>》</a:t>
            </a:r>
            <a:endParaRPr lang="en-US" altLang="zh-CN" sz="3200" b="1" dirty="0">
              <a:solidFill>
                <a:srgbClr val="FFFFFF"/>
              </a:solidFill>
              <a:latin typeface="黑体" panose="02010609060101010101" pitchFamily="49" charset="-122"/>
              <a:ea typeface="黑体" panose="02010609060101010101" pitchFamily="49" charset="-122"/>
            </a:endParaRPr>
          </a:p>
          <a:p>
            <a:pPr algn="ctr" eaLnBrk="1" hangingPunct="1">
              <a:lnSpc>
                <a:spcPct val="130000"/>
              </a:lnSpc>
              <a:spcBef>
                <a:spcPts val="600"/>
              </a:spcBef>
              <a:buClr>
                <a:srgbClr val="FFC000"/>
              </a:buClr>
              <a:buSzPct val="80000"/>
              <a:buFont typeface="Arial" panose="020B0604020202020204" pitchFamily="34" charset="0"/>
              <a:buNone/>
            </a:pPr>
            <a:r>
              <a:rPr lang="zh-CN" altLang="zh-CN" sz="2400" b="1" dirty="0">
                <a:solidFill>
                  <a:srgbClr val="FF0000"/>
                </a:solidFill>
                <a:latin typeface="黑体" panose="02010609060101010101" pitchFamily="49" charset="-122"/>
                <a:ea typeface="黑体" panose="02010609060101010101" pitchFamily="49" charset="-122"/>
              </a:rPr>
              <a:t>发改法规〔</a:t>
            </a:r>
            <a:r>
              <a:rPr lang="en-US" altLang="zh-CN" sz="2400" b="1" dirty="0">
                <a:solidFill>
                  <a:srgbClr val="FF0000"/>
                </a:solidFill>
                <a:latin typeface="黑体" panose="02010609060101010101" pitchFamily="49" charset="-122"/>
                <a:ea typeface="黑体" panose="02010609060101010101" pitchFamily="49" charset="-122"/>
              </a:rPr>
              <a:t>2017</a:t>
            </a:r>
            <a:r>
              <a:rPr lang="zh-CN" altLang="zh-CN"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FF0000"/>
                </a:solidFill>
                <a:latin typeface="黑体" panose="02010609060101010101" pitchFamily="49" charset="-122"/>
                <a:ea typeface="黑体" panose="02010609060101010101" pitchFamily="49" charset="-122"/>
              </a:rPr>
              <a:t>357</a:t>
            </a:r>
            <a:r>
              <a:rPr lang="zh-CN" altLang="zh-CN" sz="2400" b="1" dirty="0">
                <a:solidFill>
                  <a:srgbClr val="FF0000"/>
                </a:solidFill>
                <a:latin typeface="黑体" panose="02010609060101010101" pitchFamily="49" charset="-122"/>
                <a:ea typeface="黑体" panose="02010609060101010101" pitchFamily="49" charset="-122"/>
              </a:rPr>
              <a:t>号</a:t>
            </a:r>
            <a:endParaRPr lang="en-US" altLang="zh-CN" sz="2400" b="1" dirty="0">
              <a:solidFill>
                <a:srgbClr val="FF0000"/>
              </a:solidFill>
              <a:latin typeface="黑体" panose="02010609060101010101" pitchFamily="49" charset="-122"/>
              <a:ea typeface="黑体" panose="02010609060101010101" pitchFamily="49" charset="-122"/>
            </a:endParaRPr>
          </a:p>
          <a:p>
            <a:pPr>
              <a:buFont typeface="Arial" panose="020B0604020202020204" pitchFamily="34" charset="0"/>
              <a:buNone/>
            </a:pPr>
            <a:r>
              <a:rPr lang="en-US" altLang="zh-CN" sz="2600" b="1" dirty="0">
                <a:solidFill>
                  <a:srgbClr val="FFFFFF"/>
                </a:solidFill>
                <a:latin typeface="黑体" panose="02010609060101010101" pitchFamily="49" charset="-122"/>
                <a:ea typeface="黑体" panose="02010609060101010101" pitchFamily="49" charset="-122"/>
              </a:rPr>
              <a:t>2017</a:t>
            </a:r>
            <a:r>
              <a:rPr lang="zh-CN" altLang="zh-CN" sz="2600" b="1" dirty="0">
                <a:solidFill>
                  <a:srgbClr val="FFFFFF"/>
                </a:solidFill>
                <a:latin typeface="黑体" panose="02010609060101010101" pitchFamily="49" charset="-122"/>
                <a:ea typeface="黑体" panose="02010609060101010101" pitchFamily="49" charset="-122"/>
              </a:rPr>
              <a:t>年，电子招标采购制度和技术标准体系建立健全，覆盖各地区、各行业的电子招标投标系统基本形成，依法必须招标项目基本实现全流程电子化招标采购，电子招标投标系统建设运营更加规范，招标采购市场竞争更加有序。</a:t>
            </a:r>
            <a:endParaRPr lang="zh-CN" altLang="zh-CN" sz="2600" b="1" dirty="0">
              <a:solidFill>
                <a:srgbClr val="FFFFFF"/>
              </a:solidFill>
              <a:latin typeface="黑体" panose="02010609060101010101" pitchFamily="49" charset="-122"/>
              <a:ea typeface="黑体" panose="02010609060101010101" pitchFamily="49" charset="-122"/>
            </a:endParaRPr>
          </a:p>
          <a:p>
            <a:pPr>
              <a:buFont typeface="Arial" panose="020B0604020202020204" pitchFamily="34" charset="0"/>
              <a:buNone/>
            </a:pPr>
            <a:r>
              <a:rPr lang="en-US" altLang="zh-CN" sz="2600" b="1" dirty="0">
                <a:solidFill>
                  <a:srgbClr val="FFFFFF"/>
                </a:solidFill>
                <a:latin typeface="黑体" panose="02010609060101010101" pitchFamily="49" charset="-122"/>
                <a:ea typeface="黑体" panose="02010609060101010101" pitchFamily="49" charset="-122"/>
              </a:rPr>
              <a:t>2018</a:t>
            </a:r>
            <a:r>
              <a:rPr lang="zh-CN" altLang="zh-CN" sz="2600" b="1" dirty="0">
                <a:solidFill>
                  <a:srgbClr val="FFFFFF"/>
                </a:solidFill>
                <a:latin typeface="黑体" panose="02010609060101010101" pitchFamily="49" charset="-122"/>
                <a:ea typeface="黑体" panose="02010609060101010101" pitchFamily="49" charset="-122"/>
              </a:rPr>
              <a:t>年，市场化、专业化、集约化的电子招标采购广泛应用，依托电子招标投标公共服务平台全面实现交易平台、监督平台以及其他信息平台的互联互通、资源共享和协同运行。</a:t>
            </a:r>
            <a:endParaRPr lang="zh-CN" altLang="zh-CN" sz="2600" b="1" dirty="0">
              <a:solidFill>
                <a:srgbClr val="FFFFFF"/>
              </a:solidFill>
              <a:latin typeface="黑体" panose="02010609060101010101" pitchFamily="49" charset="-122"/>
              <a:ea typeface="黑体" panose="02010609060101010101" pitchFamily="49" charset="-122"/>
            </a:endParaRPr>
          </a:p>
          <a:p>
            <a:pPr>
              <a:buFont typeface="Arial" panose="020B0604020202020204" pitchFamily="34" charset="0"/>
              <a:buNone/>
            </a:pPr>
            <a:r>
              <a:rPr lang="en-US" altLang="zh-CN" sz="2600" b="1" dirty="0">
                <a:solidFill>
                  <a:srgbClr val="FFFFFF"/>
                </a:solidFill>
                <a:latin typeface="黑体" panose="02010609060101010101" pitchFamily="49" charset="-122"/>
                <a:ea typeface="黑体" panose="02010609060101010101" pitchFamily="49" charset="-122"/>
              </a:rPr>
              <a:t>2019</a:t>
            </a:r>
            <a:r>
              <a:rPr lang="zh-CN" altLang="zh-CN" sz="2600" b="1" dirty="0">
                <a:solidFill>
                  <a:srgbClr val="FFFFFF"/>
                </a:solidFill>
                <a:latin typeface="黑体" panose="02010609060101010101" pitchFamily="49" charset="-122"/>
                <a:ea typeface="黑体" panose="02010609060101010101" pitchFamily="49" charset="-122"/>
              </a:rPr>
              <a:t>年，覆盖全国、分类清晰、透明规范、互联互通的电子招标采购系统有序运行，以协同共享、动态监督和大数据监管为基础的公共服务体系和综合监督体系全面发挥作用，实现招标投标行业向信息化、智能化转型。</a:t>
            </a:r>
            <a:endParaRPr lang="zh-CN" altLang="en-US" sz="2600" b="1" dirty="0">
              <a:solidFill>
                <a:srgbClr val="FFFFFF"/>
              </a:solidFill>
              <a:latin typeface="黑体" panose="02010609060101010101" pitchFamily="49" charset="-122"/>
              <a:ea typeface="黑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cstate="print"/>
          <a:stretch>
            <a:fillRect/>
          </a:stretch>
        </p:blipFill>
        <p:spPr>
          <a:xfrm>
            <a:off x="983431" y="3105100"/>
            <a:ext cx="726119" cy="719808"/>
          </a:xfrm>
          <a:prstGeom prst="roundRect">
            <a:avLst>
              <a:gd name="adj" fmla="val 26097"/>
            </a:avLst>
          </a:prstGeom>
          <a:noFill/>
          <a:ln>
            <a:noFill/>
          </a:ln>
          <a:effectLst/>
        </p:spPr>
      </p:pic>
      <p:sp>
        <p:nvSpPr>
          <p:cNvPr id="5" name="任意多边形 4"/>
          <p:cNvSpPr/>
          <p:nvPr/>
        </p:nvSpPr>
        <p:spPr>
          <a:xfrm>
            <a:off x="2881313" y="785813"/>
            <a:ext cx="4286250" cy="627062"/>
          </a:xfrm>
          <a:custGeom>
            <a:avLst/>
            <a:gdLst>
              <a:gd name="connsiteX0" fmla="*/ 0 w 4245928"/>
              <a:gd name="connsiteY0" fmla="*/ 0 h 665176"/>
              <a:gd name="connsiteX1" fmla="*/ 4245928 w 4245928"/>
              <a:gd name="connsiteY1" fmla="*/ 0 h 665176"/>
              <a:gd name="connsiteX2" fmla="*/ 4245928 w 4245928"/>
              <a:gd name="connsiteY2" fmla="*/ 665176 h 665176"/>
              <a:gd name="connsiteX3" fmla="*/ 0 w 4245928"/>
              <a:gd name="connsiteY3" fmla="*/ 665176 h 665176"/>
              <a:gd name="connsiteX4" fmla="*/ 0 w 4245928"/>
              <a:gd name="connsiteY4" fmla="*/ 0 h 665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5928" h="665176">
                <a:moveTo>
                  <a:pt x="0" y="0"/>
                </a:moveTo>
                <a:lnTo>
                  <a:pt x="4245928" y="0"/>
                </a:lnTo>
                <a:lnTo>
                  <a:pt x="4245928" y="665176"/>
                </a:lnTo>
                <a:lnTo>
                  <a:pt x="0" y="665176"/>
                </a:lnTo>
                <a:lnTo>
                  <a:pt x="0" y="0"/>
                </a:lnTo>
                <a:close/>
              </a:path>
            </a:pathLst>
          </a:custGeom>
          <a:solidFill>
            <a:srgbClr val="0070C0"/>
          </a:solidFill>
        </p:spPr>
        <p:style>
          <a:lnRef idx="1">
            <a:schemeClr val="accent4"/>
          </a:lnRef>
          <a:fillRef idx="3">
            <a:schemeClr val="accent4"/>
          </a:fillRef>
          <a:effectRef idx="2">
            <a:schemeClr val="accent4"/>
          </a:effectRef>
          <a:fontRef idx="minor">
            <a:schemeClr val="lt1"/>
          </a:fontRef>
        </p:style>
        <p:txBody>
          <a:bodyPr lIns="527984" tIns="71120" rIns="71120" bIns="71120" spcCol="1270" anchor="ctr"/>
          <a:lstStyle/>
          <a:p>
            <a:pPr marL="0" marR="0" lvl="0" indent="0" algn="l" defTabSz="1244600" rtl="0" eaLnBrk="1" fontAlgn="auto" latinLnBrk="0" hangingPunct="1">
              <a:lnSpc>
                <a:spcPct val="90000"/>
              </a:lnSpc>
              <a:spcBef>
                <a:spcPct val="0"/>
              </a:spcBef>
              <a:spcAft>
                <a:spcPct val="35000"/>
              </a:spcAft>
              <a:buClrTx/>
              <a:buSzTx/>
              <a:buFontTx/>
              <a:buNone/>
              <a:defRPr/>
            </a:pP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细则</a:t>
            </a:r>
            <a:r>
              <a:rPr kumimoji="0" lang="en-US" altLang="zh-CN"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a:t>
            </a:r>
            <a:r>
              <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rPr>
              <a:t>的主要修订原则</a:t>
            </a:r>
            <a:endParaRPr kumimoji="0" lang="zh-CN" altLang="en-US" sz="2600" b="1" i="0" u="none" strike="noStrike" kern="0" cap="none" spc="0" normalizeH="0" baseline="0" noProof="0" dirty="0">
              <a:ln>
                <a:noFill/>
              </a:ln>
              <a:solidFill>
                <a:sysClr val="window" lastClr="FFFFFF"/>
              </a:solidFill>
              <a:effectLst/>
              <a:uLnTx/>
              <a:uFillTx/>
              <a:latin typeface="黑体" panose="02010609060101010101" pitchFamily="49" charset="-122"/>
              <a:ea typeface="黑体" panose="02010609060101010101" pitchFamily="49" charset="-122"/>
              <a:cs typeface="+mn-cs"/>
              <a:sym typeface="+mn-ea"/>
            </a:endParaRPr>
          </a:p>
        </p:txBody>
      </p:sp>
      <p:sp>
        <p:nvSpPr>
          <p:cNvPr id="4" name="椭圆 3"/>
          <p:cNvSpPr/>
          <p:nvPr/>
        </p:nvSpPr>
        <p:spPr>
          <a:xfrm>
            <a:off x="2309813" y="642938"/>
            <a:ext cx="831850" cy="831850"/>
          </a:xfrm>
          <a:prstGeom prst="ellipse">
            <a:avLst/>
          </a:prstGeom>
        </p:spPr>
        <p:style>
          <a:lnRef idx="3">
            <a:schemeClr val="lt1"/>
          </a:lnRef>
          <a:fillRef idx="1">
            <a:schemeClr val="accent2"/>
          </a:fillRef>
          <a:effectRef idx="1">
            <a:schemeClr val="accent2"/>
          </a:effectRef>
          <a:fontRef idx="minor">
            <a:schemeClr val="lt1"/>
          </a:fontRef>
        </p:style>
      </p:sp>
      <p:sp>
        <p:nvSpPr>
          <p:cNvPr id="8" name="Rectangle 5"/>
          <p:cNvSpPr>
            <a:spLocks noChangeArrowheads="1"/>
          </p:cNvSpPr>
          <p:nvPr/>
        </p:nvSpPr>
        <p:spPr bwMode="gray">
          <a:xfrm>
            <a:off x="3381375" y="2428875"/>
            <a:ext cx="7000875" cy="1111250"/>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rPr>
              <a:t>基本原则</a:t>
            </a:r>
            <a:endParaRPr kumimoji="0" lang="en-US" altLang="zh-CN" sz="3600" b="1" i="0" u="none" strike="noStrike" kern="1200" cap="none" spc="0" normalizeH="0" baseline="0" noProof="0" dirty="0">
              <a:ln>
                <a:noFill/>
              </a:ln>
              <a:solidFill>
                <a:srgbClr val="FFFFCC"/>
              </a:solidFill>
              <a:effectLst/>
              <a:uLnTx/>
              <a:uFillTx/>
              <a:latin typeface="黑体" panose="02010609060101010101" pitchFamily="49" charset="-122"/>
              <a:ea typeface="黑体" panose="02010609060101010101" pitchFamily="49" charset="-122"/>
              <a:cs typeface="+mn-cs"/>
              <a:sym typeface="+mn-ea"/>
            </a:endParaRPr>
          </a:p>
        </p:txBody>
      </p:sp>
      <p:sp>
        <p:nvSpPr>
          <p:cNvPr id="9" name="Freeform 3"/>
          <p:cNvSpPr/>
          <p:nvPr/>
        </p:nvSpPr>
        <p:spPr bwMode="gray">
          <a:xfrm>
            <a:off x="3248025" y="3230563"/>
            <a:ext cx="1639888" cy="468312"/>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Freeform 4"/>
          <p:cNvSpPr/>
          <p:nvPr/>
        </p:nvSpPr>
        <p:spPr bwMode="gray">
          <a:xfrm rot="10800000">
            <a:off x="8953500" y="2286000"/>
            <a:ext cx="1562100" cy="468313"/>
          </a:xfrm>
          <a:custGeom>
            <a:avLst/>
            <a:gdLst>
              <a:gd name="T0" fmla="*/ 88 w 2320"/>
              <a:gd name="T1" fmla="*/ 696 h 792"/>
              <a:gd name="T2" fmla="*/ 88 w 2320"/>
              <a:gd name="T3" fmla="*/ 0 h 792"/>
              <a:gd name="T4" fmla="*/ 0 w 2320"/>
              <a:gd name="T5" fmla="*/ 0 h 792"/>
              <a:gd name="T6" fmla="*/ 0 w 2320"/>
              <a:gd name="T7" fmla="*/ 792 h 792"/>
              <a:gd name="T8" fmla="*/ 2320 w 2320"/>
              <a:gd name="T9" fmla="*/ 792 h 792"/>
              <a:gd name="T10" fmla="*/ 2320 w 2320"/>
              <a:gd name="T11" fmla="*/ 696 h 792"/>
              <a:gd name="T12" fmla="*/ 88 w 2320"/>
              <a:gd name="T13" fmla="*/ 696 h 792"/>
            </a:gdLst>
            <a:ahLst/>
            <a:cxnLst>
              <a:cxn ang="0">
                <a:pos x="T0" y="T1"/>
              </a:cxn>
              <a:cxn ang="0">
                <a:pos x="T2" y="T3"/>
              </a:cxn>
              <a:cxn ang="0">
                <a:pos x="T4" y="T5"/>
              </a:cxn>
              <a:cxn ang="0">
                <a:pos x="T6" y="T7"/>
              </a:cxn>
              <a:cxn ang="0">
                <a:pos x="T8" y="T9"/>
              </a:cxn>
              <a:cxn ang="0">
                <a:pos x="T10" y="T11"/>
              </a:cxn>
              <a:cxn ang="0">
                <a:pos x="T12" y="T13"/>
              </a:cxn>
            </a:cxnLst>
            <a:rect l="0" t="0" r="r" b="b"/>
            <a:pathLst>
              <a:path w="2320" h="792">
                <a:moveTo>
                  <a:pt x="88" y="696"/>
                </a:moveTo>
                <a:lnTo>
                  <a:pt x="88" y="0"/>
                </a:lnTo>
                <a:lnTo>
                  <a:pt x="0" y="0"/>
                </a:lnTo>
                <a:lnTo>
                  <a:pt x="0" y="792"/>
                </a:lnTo>
                <a:lnTo>
                  <a:pt x="2320" y="792"/>
                </a:lnTo>
                <a:lnTo>
                  <a:pt x="2320" y="696"/>
                </a:lnTo>
                <a:lnTo>
                  <a:pt x="88" y="696"/>
                </a:lnTo>
                <a:close/>
              </a:path>
            </a:pathLst>
          </a:custGeom>
        </p:spPr>
        <p:style>
          <a:lnRef idx="1">
            <a:schemeClr val="accent6"/>
          </a:lnRef>
          <a:fillRef idx="3">
            <a:schemeClr val="accent6"/>
          </a:fillRef>
          <a:effectRef idx="2">
            <a:schemeClr val="accent6"/>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2" name="任意多边形 81"/>
          <p:cNvSpPr/>
          <p:nvPr/>
        </p:nvSpPr>
        <p:spPr>
          <a:xfrm>
            <a:off x="3792538" y="4168775"/>
            <a:ext cx="1439862" cy="1439863"/>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6">
                  <a:shade val="51000"/>
                  <a:satMod val="130000"/>
                  <a:alpha val="70000"/>
                </a:schemeClr>
              </a:gs>
              <a:gs pos="80000">
                <a:schemeClr val="accent6">
                  <a:shade val="93000"/>
                  <a:satMod val="130000"/>
                </a:schemeClr>
              </a:gs>
              <a:gs pos="100000">
                <a:schemeClr val="accent6">
                  <a:shade val="94000"/>
                  <a:satMod val="135000"/>
                </a:schemeClr>
              </a:gs>
            </a:gsLst>
          </a:gradFill>
        </p:spPr>
        <p:style>
          <a:lnRef idx="1">
            <a:schemeClr val="accent6"/>
          </a:lnRef>
          <a:fillRef idx="3">
            <a:schemeClr val="accent6"/>
          </a:fillRef>
          <a:effectRef idx="2">
            <a:schemeClr val="accent6"/>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5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合法性</a:t>
            </a:r>
            <a:endParaRPr kumimoji="0" lang="zh-CN" altLang="en-US" sz="25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p:txBody>
      </p:sp>
      <p:sp>
        <p:nvSpPr>
          <p:cNvPr id="83" name="任意多边形 82"/>
          <p:cNvSpPr/>
          <p:nvPr/>
        </p:nvSpPr>
        <p:spPr>
          <a:xfrm>
            <a:off x="6094413" y="4429125"/>
            <a:ext cx="1439862" cy="1439863"/>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gradFill>
            <a:gsLst>
              <a:gs pos="0">
                <a:schemeClr val="accent1">
                  <a:shade val="51000"/>
                  <a:satMod val="130000"/>
                  <a:alpha val="70000"/>
                </a:schemeClr>
              </a:gs>
              <a:gs pos="80000">
                <a:schemeClr val="accent1">
                  <a:shade val="93000"/>
                  <a:satMod val="130000"/>
                </a:schemeClr>
              </a:gs>
              <a:gs pos="100000">
                <a:schemeClr val="accent1">
                  <a:shade val="94000"/>
                  <a:satMod val="135000"/>
                </a:schemeClr>
              </a:gs>
            </a:gsLst>
          </a:gradFill>
        </p:spPr>
        <p:style>
          <a:lnRef idx="1">
            <a:schemeClr val="accent1"/>
          </a:lnRef>
          <a:fillRef idx="3">
            <a:schemeClr val="accent1"/>
          </a:fillRef>
          <a:effectRef idx="2">
            <a:schemeClr val="accent1"/>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rPr>
              <a:t>适用性</a:t>
            </a:r>
            <a:endPar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endParaRPr>
          </a:p>
        </p:txBody>
      </p:sp>
      <p:sp>
        <p:nvSpPr>
          <p:cNvPr id="84" name="任意多边形 83"/>
          <p:cNvSpPr/>
          <p:nvPr/>
        </p:nvSpPr>
        <p:spPr>
          <a:xfrm>
            <a:off x="8294688" y="4168775"/>
            <a:ext cx="1439862" cy="1439863"/>
          </a:xfrm>
          <a:custGeom>
            <a:avLst/>
            <a:gdLst>
              <a:gd name="connsiteX0" fmla="*/ 0 w 1440005"/>
              <a:gd name="connsiteY0" fmla="*/ 720003 h 1440005"/>
              <a:gd name="connsiteX1" fmla="*/ 720003 w 1440005"/>
              <a:gd name="connsiteY1" fmla="*/ 0 h 1440005"/>
              <a:gd name="connsiteX2" fmla="*/ 1440006 w 1440005"/>
              <a:gd name="connsiteY2" fmla="*/ 720003 h 1440005"/>
              <a:gd name="connsiteX3" fmla="*/ 720003 w 1440005"/>
              <a:gd name="connsiteY3" fmla="*/ 1440006 h 1440005"/>
              <a:gd name="connsiteX4" fmla="*/ 0 w 1440005"/>
              <a:gd name="connsiteY4" fmla="*/ 720003 h 14400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5" h="1440005">
                <a:moveTo>
                  <a:pt x="0" y="720003"/>
                </a:moveTo>
                <a:cubicBezTo>
                  <a:pt x="0" y="322356"/>
                  <a:pt x="322356" y="0"/>
                  <a:pt x="720003" y="0"/>
                </a:cubicBezTo>
                <a:cubicBezTo>
                  <a:pt x="1117650" y="0"/>
                  <a:pt x="1440006" y="322356"/>
                  <a:pt x="1440006" y="720003"/>
                </a:cubicBezTo>
                <a:cubicBezTo>
                  <a:pt x="1440006" y="1117650"/>
                  <a:pt x="1117650" y="1440006"/>
                  <a:pt x="720003" y="1440006"/>
                </a:cubicBezTo>
                <a:cubicBezTo>
                  <a:pt x="322356" y="1440006"/>
                  <a:pt x="0" y="1117650"/>
                  <a:pt x="0" y="720003"/>
                </a:cubicBezTo>
                <a:close/>
              </a:path>
            </a:pathLst>
          </a:custGeom>
          <a:solidFill>
            <a:srgbClr val="00B0F0"/>
          </a:solidFill>
        </p:spPr>
        <p:style>
          <a:lnRef idx="1">
            <a:schemeClr val="accent1"/>
          </a:lnRef>
          <a:fillRef idx="3">
            <a:schemeClr val="accent1"/>
          </a:fillRef>
          <a:effectRef idx="2">
            <a:schemeClr val="accent1"/>
          </a:effectRef>
          <a:fontRef idx="minor">
            <a:schemeClr val="lt1"/>
          </a:fontRef>
        </p:style>
        <p:txBody>
          <a:bodyPr lIns="242634" tIns="242634" rIns="242634" bIns="242634" spcCol="1270" anchor="ctr"/>
          <a:lstStyle/>
          <a:p>
            <a:pPr marL="0" marR="0" lvl="0" indent="0" algn="ctr" defTabSz="1111250" rtl="0" eaLnBrk="0" fontAlgn="base" latinLnBrk="0" hangingPunct="0">
              <a:lnSpc>
                <a:spcPct val="90000"/>
              </a:lnSpc>
              <a:spcBef>
                <a:spcPct val="0"/>
              </a:spcBef>
              <a:spcAft>
                <a:spcPct val="35000"/>
              </a:spcAft>
              <a:buClrTx/>
              <a:buSzTx/>
              <a:buFontTx/>
              <a:buNone/>
              <a:defRPr/>
            </a:pPr>
            <a:r>
              <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rPr>
              <a:t>前瞻性</a:t>
            </a:r>
            <a:endParaRPr kumimoji="0" lang="zh-CN" altLang="en-US" sz="25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82"/>
                                        </p:tgtEl>
                                        <p:attrNameLst>
                                          <p:attrName>style.visibility</p:attrName>
                                        </p:attrNameLst>
                                      </p:cBhvr>
                                      <p:to>
                                        <p:strVal val="visible"/>
                                      </p:to>
                                    </p:set>
                                    <p:anim calcmode="lin" valueType="num">
                                      <p:cBhvr>
                                        <p:cTn id="22" dur="500" fill="hold"/>
                                        <p:tgtEl>
                                          <p:spTgt spid="82"/>
                                        </p:tgtEl>
                                        <p:attrNameLst>
                                          <p:attrName>ppt_w</p:attrName>
                                        </p:attrNameLst>
                                      </p:cBhvr>
                                      <p:tavLst>
                                        <p:tav tm="0">
                                          <p:val>
                                            <p:fltVal val="0.000000"/>
                                          </p:val>
                                        </p:tav>
                                        <p:tav tm="100000">
                                          <p:val>
                                            <p:strVal val="#ppt_w"/>
                                          </p:val>
                                        </p:tav>
                                      </p:tavLst>
                                    </p:anim>
                                    <p:anim calcmode="lin" valueType="num">
                                      <p:cBhvr>
                                        <p:cTn id="23" dur="500" fill="hold"/>
                                        <p:tgtEl>
                                          <p:spTgt spid="82"/>
                                        </p:tgtEl>
                                        <p:attrNameLst>
                                          <p:attrName>ppt_h</p:attrName>
                                        </p:attrNameLst>
                                      </p:cBhvr>
                                      <p:tavLst>
                                        <p:tav tm="0">
                                          <p:val>
                                            <p:fltVal val="0.000000"/>
                                          </p:val>
                                        </p:tav>
                                        <p:tav tm="100000">
                                          <p:val>
                                            <p:strVal val="#ppt_h"/>
                                          </p:val>
                                        </p:tav>
                                      </p:tavLst>
                                    </p:anim>
                                    <p:animEffect transition="in" filter="fade">
                                      <p:cBhvr>
                                        <p:cTn id="24" dur="500"/>
                                        <p:tgtEl>
                                          <p:spTgt spid="82"/>
                                        </p:tgtEl>
                                      </p:cBhvr>
                                    </p:animEffect>
                                  </p:childTnLst>
                                </p:cTn>
                              </p:par>
                              <p:par>
                                <p:cTn id="25" presetID="53" presetClass="entr" presetSubtype="16" fill="hold" nodeType="withEffect">
                                  <p:stCondLst>
                                    <p:cond delay="0"/>
                                  </p:stCondLst>
                                  <p:childTnLst>
                                    <p:set>
                                      <p:cBhvr>
                                        <p:cTn id="26" dur="1" fill="hold">
                                          <p:stCondLst>
                                            <p:cond delay="0"/>
                                          </p:stCondLst>
                                        </p:cTn>
                                        <p:tgtEl>
                                          <p:spTgt spid="83"/>
                                        </p:tgtEl>
                                        <p:attrNameLst>
                                          <p:attrName>style.visibility</p:attrName>
                                        </p:attrNameLst>
                                      </p:cBhvr>
                                      <p:to>
                                        <p:strVal val="visible"/>
                                      </p:to>
                                    </p:set>
                                    <p:anim calcmode="lin" valueType="num">
                                      <p:cBhvr>
                                        <p:cTn id="27" dur="500" fill="hold"/>
                                        <p:tgtEl>
                                          <p:spTgt spid="83"/>
                                        </p:tgtEl>
                                        <p:attrNameLst>
                                          <p:attrName>ppt_w</p:attrName>
                                        </p:attrNameLst>
                                      </p:cBhvr>
                                      <p:tavLst>
                                        <p:tav tm="0">
                                          <p:val>
                                            <p:fltVal val="0.000000"/>
                                          </p:val>
                                        </p:tav>
                                        <p:tav tm="100000">
                                          <p:val>
                                            <p:strVal val="#ppt_w"/>
                                          </p:val>
                                        </p:tav>
                                      </p:tavLst>
                                    </p:anim>
                                    <p:anim calcmode="lin" valueType="num">
                                      <p:cBhvr>
                                        <p:cTn id="28" dur="500" fill="hold"/>
                                        <p:tgtEl>
                                          <p:spTgt spid="83"/>
                                        </p:tgtEl>
                                        <p:attrNameLst>
                                          <p:attrName>ppt_h</p:attrName>
                                        </p:attrNameLst>
                                      </p:cBhvr>
                                      <p:tavLst>
                                        <p:tav tm="0">
                                          <p:val>
                                            <p:fltVal val="0.000000"/>
                                          </p:val>
                                        </p:tav>
                                        <p:tav tm="100000">
                                          <p:val>
                                            <p:strVal val="#ppt_h"/>
                                          </p:val>
                                        </p:tav>
                                      </p:tavLst>
                                    </p:anim>
                                    <p:animEffect transition="in" filter="fade">
                                      <p:cBhvr>
                                        <p:cTn id="29" dur="500"/>
                                        <p:tgtEl>
                                          <p:spTgt spid="83"/>
                                        </p:tgtEl>
                                      </p:cBhvr>
                                    </p:animEffect>
                                  </p:childTnLst>
                                </p:cTn>
                              </p:par>
                              <p:par>
                                <p:cTn id="30" presetID="53" presetClass="entr" presetSubtype="16" fill="hold"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p:cTn id="32" dur="500" fill="hold"/>
                                        <p:tgtEl>
                                          <p:spTgt spid="84"/>
                                        </p:tgtEl>
                                        <p:attrNameLst>
                                          <p:attrName>ppt_w</p:attrName>
                                        </p:attrNameLst>
                                      </p:cBhvr>
                                      <p:tavLst>
                                        <p:tav tm="0">
                                          <p:val>
                                            <p:fltVal val="0.000000"/>
                                          </p:val>
                                        </p:tav>
                                        <p:tav tm="100000">
                                          <p:val>
                                            <p:strVal val="#ppt_w"/>
                                          </p:val>
                                        </p:tav>
                                      </p:tavLst>
                                    </p:anim>
                                    <p:anim calcmode="lin" valueType="num">
                                      <p:cBhvr>
                                        <p:cTn id="33" dur="500" fill="hold"/>
                                        <p:tgtEl>
                                          <p:spTgt spid="84"/>
                                        </p:tgtEl>
                                        <p:attrNameLst>
                                          <p:attrName>ppt_h</p:attrName>
                                        </p:attrNameLst>
                                      </p:cBhvr>
                                      <p:tavLst>
                                        <p:tav tm="0">
                                          <p:val>
                                            <p:fltVal val="0.000000"/>
                                          </p:val>
                                        </p:tav>
                                        <p:tav tm="100000">
                                          <p:val>
                                            <p:strVal val="#ppt_h"/>
                                          </p:val>
                                        </p:tav>
                                      </p:tavLst>
                                    </p:anim>
                                    <p:animEffect transition="in" filter="fade">
                                      <p:cBhvr>
                                        <p:cTn id="3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iew">
  <a:themeElements>
    <a:clrScheme name="橙色">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视图</Template>
  <TotalTime>0</TotalTime>
  <Words>7946</Words>
  <Application>WPS 演示</Application>
  <PresentationFormat>宽屏</PresentationFormat>
  <Paragraphs>579</Paragraphs>
  <Slides>62</Slides>
  <Notes>110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62</vt:i4>
      </vt:variant>
    </vt:vector>
  </HeadingPairs>
  <TitlesOfParts>
    <vt:vector size="79" baseType="lpstr">
      <vt:lpstr>Arial</vt:lpstr>
      <vt:lpstr>宋体</vt:lpstr>
      <vt:lpstr>Wingdings</vt:lpstr>
      <vt:lpstr>Century Schoolbook</vt:lpstr>
      <vt:lpstr>黑体</vt:lpstr>
      <vt:lpstr>微软雅黑</vt:lpstr>
      <vt:lpstr>+mn-ea</vt:lpstr>
      <vt:lpstr>楷体</vt:lpstr>
      <vt:lpstr>Times New Roman</vt:lpstr>
      <vt:lpstr>Wingdings 2</vt:lpstr>
      <vt:lpstr>方正粗宋简体</vt:lpstr>
      <vt:lpstr>Times New Roman</vt:lpstr>
      <vt:lpstr>Segoe Print</vt:lpstr>
      <vt:lpstr>Arial Unicode MS</vt:lpstr>
      <vt:lpstr>Wingdings</vt:lpstr>
      <vt:lpstr>Calibri</vt:lpstr>
      <vt:lpstr>View</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赵军</dc:creator>
  <cp:lastModifiedBy>军宇</cp:lastModifiedBy>
  <cp:revision>1154</cp:revision>
  <dcterms:created xsi:type="dcterms:W3CDTF">2008-02-18T12:51:20Z</dcterms:created>
  <dcterms:modified xsi:type="dcterms:W3CDTF">2018-05-25T03:55:00Z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